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2" r:id="rId5"/>
  </p:sldMasterIdLst>
  <p:notesMasterIdLst>
    <p:notesMasterId r:id="rId23"/>
  </p:notesMasterIdLst>
  <p:handoutMasterIdLst>
    <p:handoutMasterId r:id="rId24"/>
  </p:handoutMasterIdLst>
  <p:sldIdLst>
    <p:sldId id="466" r:id="rId6"/>
    <p:sldId id="441" r:id="rId7"/>
    <p:sldId id="434"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3379" autoAdjust="0"/>
  </p:normalViewPr>
  <p:slideViewPr>
    <p:cSldViewPr>
      <p:cViewPr varScale="1">
        <p:scale>
          <a:sx n="86" d="100"/>
          <a:sy n="86" d="100"/>
        </p:scale>
        <p:origin x="162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notesViewPr>
    <p:cSldViewPr>
      <p:cViewPr varScale="1">
        <p:scale>
          <a:sx n="55" d="100"/>
          <a:sy n="55" d="100"/>
        </p:scale>
        <p:origin x="26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7FD18A3-B2BE-4CC6-88CF-78DBEDAEE344}" type="datetimeFigureOut">
              <a:rPr lang="en-US" smtClean="0"/>
              <a:t>4/15/2025</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6C0C091-70F2-47FD-8FD7-80B29A38121E}" type="slidenum">
              <a:rPr lang="en-US" smtClean="0"/>
              <a:t>‹#›</a:t>
            </a:fld>
            <a:endParaRPr lang="en-US"/>
          </a:p>
        </p:txBody>
      </p:sp>
    </p:spTree>
    <p:extLst>
      <p:ext uri="{BB962C8B-B14F-4D97-AF65-F5344CB8AC3E}">
        <p14:creationId xmlns:p14="http://schemas.microsoft.com/office/powerpoint/2010/main" val="93475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083A34-FEE1-4BDE-85A3-F66639A5F595}" type="slidenum">
              <a:rPr altLang="en-US"/>
              <a:pPr/>
              <a:t>2</a:t>
            </a:fld>
            <a:endParaRPr lang="en-US" altLang="en-US"/>
          </a:p>
        </p:txBody>
      </p:sp>
      <p:sp>
        <p:nvSpPr>
          <p:cNvPr id="2969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7D11993-57AC-4E2F-A216-45F8306E7CBE}" type="slidenum">
              <a:rPr lang="en-GB" altLang="en-US" sz="1300"/>
              <a:pPr algn="r" eaLnBrk="1" hangingPunct="1"/>
              <a:t>2</a:t>
            </a:fld>
            <a:endParaRPr lang="en-GB" altLang="en-US" sz="1300"/>
          </a:p>
        </p:txBody>
      </p:sp>
      <p:sp>
        <p:nvSpPr>
          <p:cNvPr id="29700" name="Rectangle 2"/>
          <p:cNvSpPr>
            <a:spLocks noGrp="1" noRot="1" noChangeAspect="1" noChangeArrowheads="1" noTextEdit="1"/>
          </p:cNvSpPr>
          <p:nvPr>
            <p:ph type="sldImg"/>
          </p:nvPr>
        </p:nvSpPr>
        <p:spPr>
          <a:xfrm>
            <a:off x="1143000" y="685800"/>
            <a:ext cx="4573588" cy="3430588"/>
          </a:xfrm>
          <a:ln/>
        </p:spPr>
      </p:sp>
      <p:sp>
        <p:nvSpPr>
          <p:cNvPr id="2970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6569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020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141196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4400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9886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4242572546"/>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609600"/>
            <a:ext cx="9144000" cy="1676400"/>
          </a:xfrm>
        </p:spPr>
        <p:txBody>
          <a:bodyPr>
            <a:noAutofit/>
          </a:bodyPr>
          <a:lstStyle/>
          <a:p>
            <a:r>
              <a:rPr lang="en-IN" b="1" dirty="0">
                <a:latin typeface="Comic Sans MS" panose="030F0702030302020204" pitchFamily="66" charset="0"/>
              </a:rPr>
              <a:t>WORKPLACE NOISE HAZARD CONTROL </a:t>
            </a:r>
            <a:endParaRPr lang="en-US" dirty="0">
              <a:latin typeface="Comic Sans MS" panose="030F0702030302020204" pitchFamily="66" charset="0"/>
            </a:endParaRPr>
          </a:p>
        </p:txBody>
      </p:sp>
      <p:pic>
        <p:nvPicPr>
          <p:cNvPr id="1026"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667000"/>
            <a:ext cx="5334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1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Personal noise exposure</a:t>
            </a:r>
            <a:endParaRPr lang="en-US" sz="2000" b="1" dirty="0">
              <a:cs typeface="Arial" panose="020B0604020202020204" pitchFamily="34" charset="0"/>
            </a:endParaRPr>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An assessment of personal noise exposure is triggered by an area noise survey and must be conducted by a competent person for a representative group of individuals likely to be exposed to ambient noise levels &gt; 80 dB(A) </a:t>
            </a:r>
            <a:r>
              <a:rPr lang="en-US" dirty="0" err="1"/>
              <a:t>LAeq</a:t>
            </a:r>
            <a:r>
              <a:rPr lang="en-US" dirty="0"/>
              <a:t>. In the spirit of continual improvement (Plan, Check, Do, Act cycle), the assessments should cover all exposed workstations – and therefore all individuals exposed – with time, i.e. as assessments are updated in the PCDA cycle.</a:t>
            </a:r>
          </a:p>
          <a:p>
            <a:pPr>
              <a:buSzPct val="105000"/>
            </a:pPr>
            <a:endParaRPr lang="en-US" dirty="0"/>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Frequency weighting</a:t>
            </a:r>
            <a:endParaRPr lang="en-US" sz="2000" dirty="0">
              <a:cs typeface="Arial" panose="020B0604020202020204" pitchFamily="34" charset="0"/>
            </a:endParaRPr>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Continuous noise level is measured using the (A) weighting curve. Pulse or peak noise levels are measured using the (C) weighting.</a:t>
            </a:r>
          </a:p>
          <a:p>
            <a:pPr marL="285750" lvl="0" indent="-285750">
              <a:buSzPct val="105000"/>
              <a:buFont typeface="Wingdings 3" panose="05040102010807070707" pitchFamily="18" charset="2"/>
              <a:buChar char="p"/>
            </a:pPr>
            <a:r>
              <a:rPr lang="en-US" dirty="0"/>
              <a:t>For technical details, read reference literature and/or consult with specialists.</a:t>
            </a:r>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pic>
        <p:nvPicPr>
          <p:cNvPr id="11" name="Picture 10"/>
          <p:cNvPicPr/>
          <p:nvPr/>
        </p:nvPicPr>
        <p:blipFill>
          <a:blip r:embed="rId2" cstate="print"/>
          <a:srcRect/>
          <a:stretch>
            <a:fillRect/>
          </a:stretch>
        </p:blipFill>
        <p:spPr bwMode="auto">
          <a:xfrm>
            <a:off x="4671132" y="3962400"/>
            <a:ext cx="4015668"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086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 Maximum permitted noise exposure</a:t>
            </a:r>
            <a:endParaRPr lang="en-US" sz="2000" b="1" dirty="0"/>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The maximum personal noise exposure tolerated without mandatory hearing protection is below 85 dB(A) </a:t>
            </a:r>
            <a:r>
              <a:rPr lang="en-US" dirty="0" err="1"/>
              <a:t>LAeq</a:t>
            </a:r>
            <a:r>
              <a:rPr lang="en-US" dirty="0"/>
              <a:t>(8h).</a:t>
            </a:r>
          </a:p>
          <a:p>
            <a:pPr marL="285750" lvl="0" indent="-285750">
              <a:buSzPct val="105000"/>
              <a:buFont typeface="Wingdings 3" panose="05040102010807070707" pitchFamily="18" charset="2"/>
              <a:buChar char="p"/>
            </a:pPr>
            <a:r>
              <a:rPr lang="en-US" dirty="0"/>
              <a:t>If personal noise exposure levels are likely to equal or exceed 85 dB(A) </a:t>
            </a:r>
            <a:r>
              <a:rPr lang="en-US" dirty="0" err="1"/>
              <a:t>LAeq</a:t>
            </a:r>
            <a:r>
              <a:rPr lang="en-US" dirty="0"/>
              <a:t> (8h), or peak noise levels equal to or exceeding 140 dB (except emergency alarm sounds), the site management must investigate and implement – as part of the continual improvement process – a way to reduce this level.  </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Mandatory hearing protection</a:t>
            </a:r>
            <a:endParaRPr lang="en-US" sz="2000" b="1" dirty="0"/>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If personal noise exposure cannot be reasonably and practically reduced to &lt; 85 dB(A) </a:t>
            </a:r>
            <a:r>
              <a:rPr lang="en-US" dirty="0" err="1"/>
              <a:t>LAeq</a:t>
            </a:r>
            <a:r>
              <a:rPr lang="en-US" dirty="0"/>
              <a:t> (8h), by technical or organizational means, then suitable hearing protection is mandatory.  The actions taken to maintain personal noise exposure below 85 dB(A) </a:t>
            </a:r>
            <a:r>
              <a:rPr lang="en-US" dirty="0" err="1"/>
              <a:t>LAeq</a:t>
            </a:r>
            <a:r>
              <a:rPr lang="en-US" dirty="0"/>
              <a:t> (8h) must be documented.</a:t>
            </a:r>
          </a:p>
          <a:p>
            <a:pPr marL="285750" lvl="0" indent="-285750">
              <a:buSzPct val="105000"/>
              <a:buFont typeface="Wingdings 3" panose="05040102010807070707" pitchFamily="18" charset="2"/>
              <a:buChar char="p"/>
            </a:pPr>
            <a:r>
              <a:rPr lang="en-US" dirty="0"/>
              <a:t>Individuals must not be exposed to ambient noise levels which equal or exceed 85 dB(A) </a:t>
            </a:r>
            <a:r>
              <a:rPr lang="en-US" dirty="0" err="1"/>
              <a:t>LAeq</a:t>
            </a:r>
            <a:r>
              <a:rPr lang="en-US" dirty="0"/>
              <a:t>(8h), 90 dB(A) for any length of time or 140 dB peak  without appropriate hearing protection (except emergency alarm sounds).</a:t>
            </a:r>
          </a:p>
          <a:p>
            <a:pPr>
              <a:buSzPct val="105000"/>
            </a:pPr>
            <a:r>
              <a:rPr lang="en-US" dirty="0"/>
              <a:t> </a:t>
            </a:r>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spTree>
    <p:extLst>
      <p:ext uri="{BB962C8B-B14F-4D97-AF65-F5344CB8AC3E}">
        <p14:creationId xmlns:p14="http://schemas.microsoft.com/office/powerpoint/2010/main" val="37000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 </a:t>
            </a:r>
            <a:r>
              <a:rPr lang="en-US" sz="2000" b="1" dirty="0">
                <a:cs typeface="Arial" panose="020B0604020202020204" pitchFamily="34" charset="0"/>
              </a:rPr>
              <a:t>Noise survey documenta­tion</a:t>
            </a:r>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The results of noise surveys and personal noise exposure assessments must be documented and the records must be retained for at least five (5) years </a:t>
            </a:r>
          </a:p>
          <a:p>
            <a:pPr marL="285750" lvl="0" indent="-285750">
              <a:buSzPct val="105000"/>
              <a:buFont typeface="Wingdings 3" panose="05040102010807070707" pitchFamily="18" charset="2"/>
              <a:buChar char="p"/>
            </a:pPr>
            <a:r>
              <a:rPr lang="en-US" dirty="0"/>
              <a:t>Some countries already require conservation of records for longer periods, as well as retaining records of at least two consecutive surveys. Noise surveys must be updated if there is any reason to suspect that the assessments are no longer valid.</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Recommended hearing protection</a:t>
            </a:r>
            <a:endParaRPr lang="en-US" sz="2000" b="1" dirty="0"/>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Some hearing specialists recommend to implement hearing protection at 80 dB(A) </a:t>
            </a:r>
            <a:r>
              <a:rPr lang="en-US" dirty="0" err="1"/>
              <a:t>LAeq</a:t>
            </a:r>
            <a:r>
              <a:rPr lang="en-US" dirty="0"/>
              <a:t>(8h) already. </a:t>
            </a:r>
          </a:p>
          <a:p>
            <a:pPr marL="285750" lvl="0" indent="-285750">
              <a:buSzPct val="105000"/>
              <a:buFont typeface="Wingdings 3" panose="05040102010807070707" pitchFamily="18" charset="2"/>
              <a:buChar char="p"/>
            </a:pPr>
            <a:r>
              <a:rPr lang="en-US" dirty="0"/>
              <a:t>Almost MNC are empowered to mark their areas with this level of noise as "Hearing Protection Zones" if they decide so.</a:t>
            </a:r>
          </a:p>
          <a:p>
            <a:pPr>
              <a:buSzPct val="105000"/>
            </a:pPr>
            <a:endParaRPr lang="en-US" dirty="0"/>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pic>
        <p:nvPicPr>
          <p:cNvPr id="11" name="Picture 10"/>
          <p:cNvPicPr>
            <a:picLocks noChangeAspect="1"/>
          </p:cNvPicPr>
          <p:nvPr/>
        </p:nvPicPr>
        <p:blipFill>
          <a:blip r:embed="rId2"/>
          <a:stretch>
            <a:fillRect/>
          </a:stretch>
        </p:blipFill>
        <p:spPr>
          <a:xfrm>
            <a:off x="5410200" y="4038600"/>
            <a:ext cx="2828925"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07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2400"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 Noise PPE</a:t>
            </a:r>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Individuals working within a "Hearing Protection Zone", sites must be provided with adequate personal protective equipment such as </a:t>
            </a:r>
          </a:p>
          <a:p>
            <a:pPr marL="285750" lvl="0" indent="-285750">
              <a:buSzPct val="105000"/>
              <a:buFont typeface="Wingdings 3" panose="05040102010807070707" pitchFamily="18" charset="2"/>
              <a:buChar char="p"/>
            </a:pPr>
            <a:r>
              <a:rPr lang="en-US" dirty="0"/>
              <a:t>earplugs or ear cups,</a:t>
            </a:r>
          </a:p>
          <a:p>
            <a:pPr marL="285750" lvl="0" indent="-285750">
              <a:buSzPct val="105000"/>
              <a:buFont typeface="Wingdings 3" panose="05040102010807070707" pitchFamily="18" charset="2"/>
              <a:buChar char="p"/>
            </a:pPr>
            <a:r>
              <a:rPr lang="en-US" dirty="0"/>
              <a:t>based on risk assessment and practical measurements.</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Training</a:t>
            </a:r>
            <a:endParaRPr lang="en-US" sz="2000" dirty="0"/>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Adequate information and training must be provided to ensure that individuals understand the risks associated with exposure to excessive noise and the correct use of control measures provided for their protection</a:t>
            </a:r>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pic>
        <p:nvPicPr>
          <p:cNvPr id="12" name="Picture 11"/>
          <p:cNvPicPr>
            <a:picLocks noChangeAspect="1"/>
          </p:cNvPicPr>
          <p:nvPr/>
        </p:nvPicPr>
        <p:blipFill>
          <a:blip r:embed="rId2"/>
          <a:stretch>
            <a:fillRect/>
          </a:stretch>
        </p:blipFill>
        <p:spPr>
          <a:xfrm>
            <a:off x="344488" y="4302745"/>
            <a:ext cx="3859253" cy="2007168"/>
          </a:xfrm>
          <a:prstGeom prst="rect">
            <a:avLst/>
          </a:prstGeom>
        </p:spPr>
      </p:pic>
      <p:pic>
        <p:nvPicPr>
          <p:cNvPr id="13" name="Picture 12"/>
          <p:cNvPicPr>
            <a:picLocks noChangeAspect="1"/>
          </p:cNvPicPr>
          <p:nvPr/>
        </p:nvPicPr>
        <p:blipFill>
          <a:blip r:embed="rId3"/>
          <a:stretch>
            <a:fillRect/>
          </a:stretch>
        </p:blipFill>
        <p:spPr>
          <a:xfrm>
            <a:off x="4800600" y="4241232"/>
            <a:ext cx="3810000" cy="2130195"/>
          </a:xfrm>
          <a:prstGeom prst="rect">
            <a:avLst/>
          </a:prstGeom>
        </p:spPr>
      </p:pic>
    </p:spTree>
    <p:extLst>
      <p:ext uri="{BB962C8B-B14F-4D97-AF65-F5344CB8AC3E}">
        <p14:creationId xmlns:p14="http://schemas.microsoft.com/office/powerpoint/2010/main" val="281439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2400"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 Hearing surveillance</a:t>
            </a:r>
            <a:endParaRPr lang="en-US" sz="2000" b="1" dirty="0">
              <a:cs typeface="Arial" panose="020B0604020202020204" pitchFamily="34" charset="0"/>
            </a:endParaRPr>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Individuals working in areas where the ambient noise exceeds 80 dB(A) </a:t>
            </a:r>
            <a:r>
              <a:rPr lang="en-US" dirty="0" err="1"/>
              <a:t>LAeq</a:t>
            </a:r>
            <a:r>
              <a:rPr lang="en-US" dirty="0"/>
              <a:t>(8h) must be subject to periodic medical hearing surveillance, which includes audiometric testing</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Medical surveillance documentation</a:t>
            </a:r>
            <a:endParaRPr lang="en-US" sz="2000" b="1" dirty="0"/>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Records of this medical hearing surveillance must be kept as long as the individual works for Nestlé plus five (5) years or longer if required by the local legislation.</a:t>
            </a:r>
          </a:p>
          <a:p>
            <a:pPr marL="285750" lvl="0" indent="-285750">
              <a:buSzPct val="105000"/>
              <a:buFont typeface="Wingdings 3" panose="05040102010807070707" pitchFamily="18" charset="2"/>
              <a:buChar char="p"/>
            </a:pPr>
            <a:r>
              <a:rPr lang="en-US" dirty="0"/>
              <a:t>All medical surveillance records are subject to the local privacy laws.</a:t>
            </a:r>
          </a:p>
          <a:p>
            <a:pPr>
              <a:buSzPct val="105000"/>
            </a:pPr>
            <a:r>
              <a:rPr lang="en-US" dirty="0"/>
              <a:t> </a:t>
            </a:r>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pic>
        <p:nvPicPr>
          <p:cNvPr id="11" name="Picture 10"/>
          <p:cNvPicPr>
            <a:picLocks noChangeAspect="1"/>
          </p:cNvPicPr>
          <p:nvPr/>
        </p:nvPicPr>
        <p:blipFill>
          <a:blip r:embed="rId2"/>
          <a:stretch>
            <a:fillRect/>
          </a:stretch>
        </p:blipFill>
        <p:spPr>
          <a:xfrm>
            <a:off x="457200" y="4177246"/>
            <a:ext cx="3627478" cy="2079062"/>
          </a:xfrm>
          <a:prstGeom prst="rect">
            <a:avLst/>
          </a:prstGeom>
        </p:spPr>
      </p:pic>
      <p:pic>
        <p:nvPicPr>
          <p:cNvPr id="14" name="Picture 13"/>
          <p:cNvPicPr>
            <a:picLocks noChangeAspect="1"/>
          </p:cNvPicPr>
          <p:nvPr/>
        </p:nvPicPr>
        <p:blipFill>
          <a:blip r:embed="rId3"/>
          <a:stretch>
            <a:fillRect/>
          </a:stretch>
        </p:blipFill>
        <p:spPr>
          <a:xfrm>
            <a:off x="4857954" y="4177247"/>
            <a:ext cx="3828846" cy="2079062"/>
          </a:xfrm>
          <a:prstGeom prst="rect">
            <a:avLst/>
          </a:prstGeom>
        </p:spPr>
      </p:pic>
    </p:spTree>
    <p:extLst>
      <p:ext uri="{BB962C8B-B14F-4D97-AF65-F5344CB8AC3E}">
        <p14:creationId xmlns:p14="http://schemas.microsoft.com/office/powerpoint/2010/main" val="300451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2400"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 Audiometric testing</a:t>
            </a:r>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Audiometric tests should cover at least the 500 – 6,000 Hz range.</a:t>
            </a:r>
          </a:p>
          <a:p>
            <a:pPr marL="285750" lvl="0" indent="-285750">
              <a:buSzPct val="105000"/>
              <a:buFont typeface="Wingdings 3" panose="05040102010807070707" pitchFamily="18" charset="2"/>
              <a:buChar char="p"/>
            </a:pPr>
            <a:r>
              <a:rPr lang="en-US" dirty="0"/>
              <a:t>When involving external audiologists, sites must ensure they are adequately and officially qualified and/or licensed.</a:t>
            </a:r>
          </a:p>
          <a:p>
            <a:pPr>
              <a:buSzPct val="105000"/>
            </a:pPr>
            <a:endParaRPr lang="en-US" dirty="0"/>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Employee participation </a:t>
            </a:r>
            <a:endParaRPr lang="en-US" sz="2000" dirty="0">
              <a:cs typeface="Arial" panose="020B0604020202020204" pitchFamily="34" charset="0"/>
            </a:endParaRPr>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Participation of exposed employees (more than 80 dB(A) </a:t>
            </a:r>
            <a:r>
              <a:rPr lang="en-US" dirty="0" err="1"/>
              <a:t>LAeq</a:t>
            </a:r>
            <a:r>
              <a:rPr lang="en-US" dirty="0"/>
              <a:t> (8h)) in the audiometric test program is mandatory</a:t>
            </a:r>
          </a:p>
          <a:p>
            <a:pPr marL="285750" lvl="0" indent="-285750">
              <a:buSzPct val="105000"/>
              <a:buFont typeface="Wingdings 3" panose="05040102010807070707" pitchFamily="18" charset="2"/>
              <a:buChar char="p"/>
            </a:pPr>
            <a:r>
              <a:rPr lang="en-US" dirty="0"/>
              <a:t>New employees must be included as they arrive, if they will be exposed to noise hazard within the frame of their work for work place</a:t>
            </a:r>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pic>
        <p:nvPicPr>
          <p:cNvPr id="12" name="Picture 11"/>
          <p:cNvPicPr>
            <a:picLocks noChangeAspect="1"/>
          </p:cNvPicPr>
          <p:nvPr/>
        </p:nvPicPr>
        <p:blipFill>
          <a:blip r:embed="rId2"/>
          <a:stretch>
            <a:fillRect/>
          </a:stretch>
        </p:blipFill>
        <p:spPr>
          <a:xfrm>
            <a:off x="304270" y="4128951"/>
            <a:ext cx="3962400" cy="222885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88" y="4128951"/>
            <a:ext cx="4114800" cy="2228850"/>
          </a:xfrm>
          <a:prstGeom prst="rect">
            <a:avLst/>
          </a:prstGeom>
        </p:spPr>
      </p:pic>
    </p:spTree>
    <p:extLst>
      <p:ext uri="{BB962C8B-B14F-4D97-AF65-F5344CB8AC3E}">
        <p14:creationId xmlns:p14="http://schemas.microsoft.com/office/powerpoint/2010/main" val="325796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2400" y="1487526"/>
            <a:ext cx="426614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 Plant and process design</a:t>
            </a:r>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42672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Personal noise exposure must be considered in the design and specification of new installations, when equipment is added to existing facilities or when equipment is modified.  </a:t>
            </a:r>
          </a:p>
          <a:p>
            <a:pPr marL="285750" lvl="0" indent="-285750">
              <a:buSzPct val="105000"/>
              <a:buFont typeface="Wingdings 3" panose="05040102010807070707" pitchFamily="18" charset="2"/>
              <a:buChar char="p"/>
            </a:pPr>
            <a:r>
              <a:rPr lang="en-US" dirty="0"/>
              <a:t>Purchase of equipment that would increase significantly the noise level in the area being considered should be avoided;</a:t>
            </a:r>
          </a:p>
          <a:p>
            <a:pPr marL="285750" lvl="0" indent="-285750">
              <a:buSzPct val="105000"/>
              <a:buFont typeface="Wingdings 3" panose="05040102010807070707" pitchFamily="18" charset="2"/>
              <a:buChar char="p"/>
            </a:pPr>
            <a:r>
              <a:rPr lang="en-US" dirty="0"/>
              <a:t>The measures required to maintain exposure below 85 dB(A) </a:t>
            </a:r>
            <a:r>
              <a:rPr lang="en-US" dirty="0" err="1"/>
              <a:t>LAeq</a:t>
            </a:r>
            <a:r>
              <a:rPr lang="en-US" dirty="0"/>
              <a:t> (8h) must be identified and implemented from the start of new installations or newly added/modified equipment.</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2"/>
          <p:cNvSpPr>
            <a:spLocks noChangeArrowheads="1"/>
          </p:cNvSpPr>
          <p:nvPr/>
        </p:nvSpPr>
        <p:spPr bwMode="gray">
          <a:xfrm>
            <a:off x="4571065" y="1487526"/>
            <a:ext cx="4342321"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Plant and process design</a:t>
            </a:r>
            <a:endParaRPr lang="en-US" sz="2000" dirty="0">
              <a:cs typeface="Arial" panose="020B0604020202020204" pitchFamily="34" charset="0"/>
            </a:endParaRPr>
          </a:p>
        </p:txBody>
      </p:sp>
      <p:sp>
        <p:nvSpPr>
          <p:cNvPr id="9" name="Rectangle 8"/>
          <p:cNvSpPr>
            <a:spLocks noChangeArrowheads="1"/>
          </p:cNvSpPr>
          <p:nvPr/>
        </p:nvSpPr>
        <p:spPr bwMode="gray">
          <a:xfrm>
            <a:off x="4568888" y="1905000"/>
            <a:ext cx="43434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Due to wear and tear, use of secondary equipment, and allowance for overtime working, the design target should be 83dB(A).</a:t>
            </a:r>
          </a:p>
          <a:p>
            <a:pPr marL="285750" lvl="0" indent="-285750">
              <a:buSzPct val="105000"/>
              <a:buFont typeface="Wingdings 3" panose="05040102010807070707" pitchFamily="18" charset="2"/>
              <a:buChar char="p"/>
            </a:pPr>
            <a:r>
              <a:rPr lang="en-US" dirty="0"/>
              <a:t>Hearing protection (PPE) must only be used as secondary protection or as a last resort.</a:t>
            </a:r>
          </a:p>
        </p:txBody>
      </p:sp>
      <p:sp>
        <p:nvSpPr>
          <p:cNvPr id="10" name="Rectangle 9"/>
          <p:cNvSpPr/>
          <p:nvPr/>
        </p:nvSpPr>
        <p:spPr>
          <a:xfrm>
            <a:off x="171994" y="1067997"/>
            <a:ext cx="3308663" cy="369332"/>
          </a:xfrm>
          <a:prstGeom prst="rect">
            <a:avLst/>
          </a:prstGeom>
        </p:spPr>
        <p:txBody>
          <a:bodyPr wrap="none">
            <a:spAutoFit/>
          </a:bodyPr>
          <a:lstStyle/>
          <a:p>
            <a:r>
              <a:rPr lang="en-US" b="1" dirty="0"/>
              <a:t>Definitions and control elements</a:t>
            </a:r>
          </a:p>
        </p:txBody>
      </p:sp>
      <p:pic>
        <p:nvPicPr>
          <p:cNvPr id="11" name="Picture 10"/>
          <p:cNvPicPr>
            <a:picLocks noChangeAspect="1"/>
          </p:cNvPicPr>
          <p:nvPr/>
        </p:nvPicPr>
        <p:blipFill>
          <a:blip r:embed="rId2"/>
          <a:stretch>
            <a:fillRect/>
          </a:stretch>
        </p:blipFill>
        <p:spPr>
          <a:xfrm>
            <a:off x="6324600" y="4267200"/>
            <a:ext cx="2495550" cy="2057400"/>
          </a:xfrm>
          <a:prstGeom prst="rect">
            <a:avLst/>
          </a:prstGeom>
        </p:spPr>
      </p:pic>
    </p:spTree>
    <p:extLst>
      <p:ext uri="{BB962C8B-B14F-4D97-AF65-F5344CB8AC3E}">
        <p14:creationId xmlns:p14="http://schemas.microsoft.com/office/powerpoint/2010/main" val="174238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 Reducing and eliminating sources of noise</a:t>
            </a:r>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Implementing a quieter way of doing the work</a:t>
            </a:r>
          </a:p>
          <a:p>
            <a:pPr marL="285750" lvl="0" indent="-285750">
              <a:buSzPct val="105000"/>
              <a:buFont typeface="Wingdings 3" panose="05040102010807070707" pitchFamily="18" charset="2"/>
              <a:buChar char="p"/>
            </a:pPr>
            <a:r>
              <a:rPr lang="en-US" dirty="0"/>
              <a:t>using quieter pieces of equipment</a:t>
            </a:r>
          </a:p>
          <a:p>
            <a:pPr marL="285750" lvl="0" indent="-285750">
              <a:buSzPct val="105000"/>
              <a:buFont typeface="Wingdings 3" panose="05040102010807070707" pitchFamily="18" charset="2"/>
              <a:buChar char="p"/>
            </a:pPr>
            <a:r>
              <a:rPr lang="en-US" dirty="0"/>
              <a:t>Introducing a low-noise purchasing policy for new equipment</a:t>
            </a:r>
          </a:p>
          <a:p>
            <a:pPr marL="285750" lvl="0" indent="-285750">
              <a:buSzPct val="105000"/>
              <a:buFont typeface="Wingdings 3" panose="05040102010807070707" pitchFamily="18" charset="2"/>
              <a:buChar char="p"/>
            </a:pPr>
            <a:r>
              <a:rPr lang="en-US" dirty="0"/>
              <a:t>Improving maintenance procedures </a:t>
            </a:r>
          </a:p>
          <a:p>
            <a:pPr marL="285750" lvl="0" indent="-285750">
              <a:buSzPct val="105000"/>
              <a:buFont typeface="Wingdings 3" panose="05040102010807070707" pitchFamily="18" charset="2"/>
              <a:buChar char="p"/>
            </a:pPr>
            <a:r>
              <a:rPr lang="en-US" dirty="0"/>
              <a:t>Fitting silencers to exhausts</a:t>
            </a:r>
          </a:p>
          <a:p>
            <a:pPr marL="285750" lvl="0" indent="-285750">
              <a:buSzPct val="105000"/>
              <a:buFont typeface="Wingdings 3" panose="05040102010807070707" pitchFamily="18" charset="2"/>
              <a:buChar char="p"/>
            </a:pPr>
            <a:r>
              <a:rPr lang="en-US" dirty="0"/>
              <a:t>Isolating or damping vibrating machinery by fitting anti-vibration mounts</a:t>
            </a:r>
          </a:p>
          <a:p>
            <a:pPr marL="285750" lvl="0" indent="-285750">
              <a:buSzPct val="105000"/>
              <a:buFont typeface="Wingdings 3" panose="05040102010807070707" pitchFamily="18" charset="2"/>
              <a:buChar char="p"/>
            </a:pPr>
            <a:r>
              <a:rPr lang="en-US" dirty="0"/>
              <a:t>Adding sound absorbing material to vibrating panels to reduce vibration</a:t>
            </a:r>
          </a:p>
          <a:p>
            <a:pPr marL="285750" lvl="0" indent="-285750">
              <a:buSzPct val="105000"/>
              <a:buFont typeface="Wingdings 3" panose="05040102010807070707" pitchFamily="18" charset="2"/>
              <a:buChar char="p"/>
            </a:pPr>
            <a:r>
              <a:rPr lang="en-US" dirty="0"/>
              <a:t>Enclosing noisy machinery</a:t>
            </a:r>
          </a:p>
          <a:p>
            <a:pPr marL="285750" lvl="0" indent="-285750">
              <a:buSzPct val="105000"/>
              <a:buFont typeface="Wingdings 3" panose="05040102010807070707" pitchFamily="18" charset="2"/>
              <a:buChar char="p"/>
            </a:pPr>
            <a:r>
              <a:rPr lang="en-US" dirty="0"/>
              <a:t>Erecting barriers and screens around noisy machinery and processes</a:t>
            </a:r>
          </a:p>
          <a:p>
            <a:pPr marL="285750" lvl="0" indent="-285750">
              <a:buSzPct val="105000"/>
              <a:buFont typeface="Wingdings 3" panose="05040102010807070707" pitchFamily="18" charset="2"/>
              <a:buChar char="p"/>
            </a:pPr>
            <a:r>
              <a:rPr lang="en-US" dirty="0"/>
              <a:t>Positioning noisy machinery and processes well away from workers</a:t>
            </a:r>
          </a:p>
          <a:p>
            <a:pPr marL="285750" lvl="0" indent="-285750">
              <a:buSzPct val="105000"/>
              <a:buFont typeface="Wingdings 3" panose="05040102010807070707" pitchFamily="18" charset="2"/>
              <a:buChar char="p"/>
            </a:pPr>
            <a:r>
              <a:rPr lang="en-US" dirty="0"/>
              <a:t>Using sound absorbing materials to reduce reflection of sound within buildings</a:t>
            </a:r>
          </a:p>
          <a:p>
            <a:pPr marL="742950" lvl="1" indent="-285750">
              <a:buSzPct val="105000"/>
              <a:buFont typeface="Wingdings 3" panose="05040102010807070707" pitchFamily="18" charset="2"/>
              <a:buChar char=""/>
            </a:pPr>
            <a:r>
              <a:rPr lang="en-US" dirty="0"/>
              <a:t>Limiting access by keeping people out of noisy areas</a:t>
            </a:r>
          </a:p>
          <a:p>
            <a:pPr marL="742950" lvl="1" indent="-285750">
              <a:buSzPct val="105000"/>
              <a:buFont typeface="Wingdings 3" panose="05040102010807070707" pitchFamily="18" charset="2"/>
              <a:buChar char=""/>
            </a:pPr>
            <a:r>
              <a:rPr lang="en-US" dirty="0"/>
              <a:t>Limiting time spent in noisy areas.</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5" name="Rectangle 4"/>
          <p:cNvSpPr/>
          <p:nvPr/>
        </p:nvSpPr>
        <p:spPr>
          <a:xfrm>
            <a:off x="171994" y="1067997"/>
            <a:ext cx="3308663" cy="369332"/>
          </a:xfrm>
          <a:prstGeom prst="rect">
            <a:avLst/>
          </a:prstGeom>
        </p:spPr>
        <p:txBody>
          <a:bodyPr wrap="none">
            <a:spAutoFit/>
          </a:bodyPr>
          <a:lstStyle/>
          <a:p>
            <a:r>
              <a:rPr lang="en-US" b="1" dirty="0"/>
              <a:t>Definitions and control elements</a:t>
            </a:r>
          </a:p>
        </p:txBody>
      </p:sp>
    </p:spTree>
    <p:extLst>
      <p:ext uri="{BB962C8B-B14F-4D97-AF65-F5344CB8AC3E}">
        <p14:creationId xmlns:p14="http://schemas.microsoft.com/office/powerpoint/2010/main" val="383785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noProof="1">
                <a:latin typeface="+mn-lt"/>
              </a:rPr>
              <a:t>AGENDA</a:t>
            </a:r>
          </a:p>
        </p:txBody>
      </p:sp>
      <p:sp>
        <p:nvSpPr>
          <p:cNvPr id="28682" name="Rectangle 39"/>
          <p:cNvSpPr>
            <a:spLocks noChangeArrowheads="1"/>
          </p:cNvSpPr>
          <p:nvPr/>
        </p:nvSpPr>
        <p:spPr bwMode="gray">
          <a:xfrm>
            <a:off x="301933" y="1462536"/>
            <a:ext cx="575315" cy="582303"/>
          </a:xfrm>
          <a:prstGeom prst="rect">
            <a:avLst/>
          </a:prstGeom>
          <a:solidFill>
            <a:srgbClr val="00CC66"/>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1</a:t>
            </a:r>
          </a:p>
        </p:txBody>
      </p:sp>
      <p:sp>
        <p:nvSpPr>
          <p:cNvPr id="28685" name="Rectangle 45"/>
          <p:cNvSpPr>
            <a:spLocks noChangeArrowheads="1"/>
          </p:cNvSpPr>
          <p:nvPr/>
        </p:nvSpPr>
        <p:spPr bwMode="gray">
          <a:xfrm>
            <a:off x="1005219" y="2240638"/>
            <a:ext cx="7833981" cy="581033"/>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dirty="0">
                <a:latin typeface="+mn-lt"/>
              </a:rPr>
              <a:t>Hearing loss</a:t>
            </a:r>
            <a:endParaRPr lang="en-US" sz="2000" dirty="0">
              <a:latin typeface="+mn-lt"/>
            </a:endParaRPr>
          </a:p>
        </p:txBody>
      </p:sp>
      <p:sp>
        <p:nvSpPr>
          <p:cNvPr id="19" name="Rectangle 45"/>
          <p:cNvSpPr>
            <a:spLocks noChangeArrowheads="1"/>
          </p:cNvSpPr>
          <p:nvPr/>
        </p:nvSpPr>
        <p:spPr bwMode="gray">
          <a:xfrm>
            <a:off x="1005219" y="3024914"/>
            <a:ext cx="7833981" cy="582301"/>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dirty="0">
                <a:latin typeface="+mn-lt"/>
              </a:rPr>
              <a:t>Dangerous noise levels</a:t>
            </a:r>
            <a:endParaRPr lang="en-US" sz="2000" dirty="0">
              <a:latin typeface="+mn-lt"/>
            </a:endParaRPr>
          </a:p>
        </p:txBody>
      </p:sp>
      <p:sp>
        <p:nvSpPr>
          <p:cNvPr id="29" name="Rectangle 45"/>
          <p:cNvSpPr>
            <a:spLocks noChangeArrowheads="1"/>
          </p:cNvSpPr>
          <p:nvPr/>
        </p:nvSpPr>
        <p:spPr bwMode="gray">
          <a:xfrm>
            <a:off x="1005219" y="3810457"/>
            <a:ext cx="7833981" cy="582302"/>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dirty="0">
                <a:latin typeface="+mn-lt"/>
              </a:rPr>
              <a:t>Identifying noise hazards</a:t>
            </a:r>
            <a:endParaRPr lang="en-US" sz="2000" dirty="0">
              <a:latin typeface="+mn-lt"/>
            </a:endParaRPr>
          </a:p>
        </p:txBody>
      </p:sp>
      <p:sp>
        <p:nvSpPr>
          <p:cNvPr id="31" name="Rectangle 45"/>
          <p:cNvSpPr>
            <a:spLocks noChangeArrowheads="1"/>
          </p:cNvSpPr>
          <p:nvPr/>
        </p:nvSpPr>
        <p:spPr bwMode="gray">
          <a:xfrm>
            <a:off x="1005219" y="4613416"/>
            <a:ext cx="7833981" cy="582303"/>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dirty="0">
                <a:latin typeface="+mn-lt"/>
              </a:rPr>
              <a:t>Noise assessments</a:t>
            </a:r>
            <a:endParaRPr lang="en-US" sz="2000" dirty="0">
              <a:latin typeface="+mn-lt"/>
            </a:endParaRPr>
          </a:p>
        </p:txBody>
      </p:sp>
      <p:sp>
        <p:nvSpPr>
          <p:cNvPr id="20" name="Rectangle 39"/>
          <p:cNvSpPr>
            <a:spLocks noChangeArrowheads="1"/>
          </p:cNvSpPr>
          <p:nvPr/>
        </p:nvSpPr>
        <p:spPr bwMode="gray">
          <a:xfrm>
            <a:off x="301932" y="2243725"/>
            <a:ext cx="575315" cy="582303"/>
          </a:xfrm>
          <a:prstGeom prst="rect">
            <a:avLst/>
          </a:prstGeom>
          <a:solidFill>
            <a:srgbClr val="00CC66"/>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2</a:t>
            </a:r>
          </a:p>
        </p:txBody>
      </p:sp>
      <p:sp>
        <p:nvSpPr>
          <p:cNvPr id="21" name="Rectangle 39"/>
          <p:cNvSpPr>
            <a:spLocks noChangeArrowheads="1"/>
          </p:cNvSpPr>
          <p:nvPr/>
        </p:nvSpPr>
        <p:spPr bwMode="gray">
          <a:xfrm>
            <a:off x="307584" y="3024914"/>
            <a:ext cx="575315" cy="582303"/>
          </a:xfrm>
          <a:prstGeom prst="rect">
            <a:avLst/>
          </a:prstGeom>
          <a:solidFill>
            <a:srgbClr val="00CC66"/>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3</a:t>
            </a:r>
          </a:p>
        </p:txBody>
      </p:sp>
      <p:sp>
        <p:nvSpPr>
          <p:cNvPr id="22" name="Rectangle 39"/>
          <p:cNvSpPr>
            <a:spLocks noChangeArrowheads="1"/>
          </p:cNvSpPr>
          <p:nvPr/>
        </p:nvSpPr>
        <p:spPr bwMode="gray">
          <a:xfrm>
            <a:off x="301932" y="3810457"/>
            <a:ext cx="575315" cy="582303"/>
          </a:xfrm>
          <a:prstGeom prst="rect">
            <a:avLst/>
          </a:prstGeom>
          <a:solidFill>
            <a:srgbClr val="00CC66"/>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4</a:t>
            </a:r>
          </a:p>
        </p:txBody>
      </p:sp>
      <p:sp>
        <p:nvSpPr>
          <p:cNvPr id="23" name="Rectangle 39"/>
          <p:cNvSpPr>
            <a:spLocks noChangeArrowheads="1"/>
          </p:cNvSpPr>
          <p:nvPr/>
        </p:nvSpPr>
        <p:spPr bwMode="gray">
          <a:xfrm>
            <a:off x="301931" y="4613416"/>
            <a:ext cx="575315" cy="582303"/>
          </a:xfrm>
          <a:prstGeom prst="rect">
            <a:avLst/>
          </a:prstGeom>
          <a:solidFill>
            <a:srgbClr val="00CC66"/>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5</a:t>
            </a:r>
          </a:p>
        </p:txBody>
      </p:sp>
      <p:sp>
        <p:nvSpPr>
          <p:cNvPr id="24" name="Rectangle 45"/>
          <p:cNvSpPr>
            <a:spLocks noChangeArrowheads="1"/>
          </p:cNvSpPr>
          <p:nvPr/>
        </p:nvSpPr>
        <p:spPr bwMode="gray">
          <a:xfrm>
            <a:off x="1005219" y="1462537"/>
            <a:ext cx="7833981" cy="582302"/>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dirty="0">
                <a:latin typeface="+mn-lt"/>
              </a:rPr>
              <a:t>Introduction</a:t>
            </a:r>
            <a:endParaRPr lang="en-US" sz="2000" dirty="0">
              <a:latin typeface="+mn-lt"/>
            </a:endParaRPr>
          </a:p>
        </p:txBody>
      </p:sp>
    </p:spTree>
    <p:extLst>
      <p:ext uri="{BB962C8B-B14F-4D97-AF65-F5344CB8AC3E}">
        <p14:creationId xmlns:p14="http://schemas.microsoft.com/office/powerpoint/2010/main" val="26743074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Introduction</a:t>
            </a:r>
            <a:r>
              <a:rPr lang="en-IN" sz="2000" b="1" u="sng" dirty="0">
                <a:cs typeface="Arial" panose="020B0604020202020204" pitchFamily="34" charset="0"/>
              </a:rPr>
              <a:t> </a:t>
            </a:r>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anose="05040102010807070707" pitchFamily="18" charset="2"/>
              <a:buChar char="p"/>
            </a:pPr>
            <a:r>
              <a:rPr lang="en-IN" dirty="0">
                <a:cs typeface="Arial" panose="020B0604020202020204" pitchFamily="34" charset="0"/>
              </a:rPr>
              <a:t>Noise is an unwanted or damaging sound that may damage your hearing and cause other health effects such as stress, hypersensitivity to noise, increased blood pressure and increased heart rate. It can also interfere with communication at work, which could lead to accidents.</a:t>
            </a:r>
            <a:endParaRPr lang="en-US" dirty="0">
              <a:cs typeface="Arial" panose="020B0604020202020204" pitchFamily="34" charset="0"/>
            </a:endParaRPr>
          </a:p>
          <a:p>
            <a:pPr marL="285750" indent="-285750" algn="just">
              <a:lnSpc>
                <a:spcPct val="150000"/>
              </a:lnSpc>
              <a:spcAft>
                <a:spcPct val="2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257800" y="3200400"/>
            <a:ext cx="3429000" cy="3228975"/>
          </a:xfrm>
          <a:prstGeom prst="rect">
            <a:avLst/>
          </a:prstGeom>
          <a:ln>
            <a:noFill/>
          </a:ln>
          <a:effectLst>
            <a:softEdge rad="112500"/>
          </a:effectLst>
        </p:spPr>
      </p:pic>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WORKPLACE NOISE HAZARD CONTROL </a:t>
            </a:r>
            <a:endParaRPr lang="en-US" sz="3200" dirty="0">
              <a:latin typeface="+mn-lt"/>
            </a:endParaRPr>
          </a:p>
        </p:txBody>
      </p:sp>
    </p:spTree>
    <p:extLst>
      <p:ext uri="{BB962C8B-B14F-4D97-AF65-F5344CB8AC3E}">
        <p14:creationId xmlns:p14="http://schemas.microsoft.com/office/powerpoint/2010/main" val="80486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Very loud sounds can cause the hair cells of the inner ear to collapse and flatten temporarily, resulting in deafness. </a:t>
            </a:r>
            <a:endParaRPr lang="en-US" dirty="0"/>
          </a:p>
          <a:p>
            <a:pPr marL="285750" lvl="0" indent="-285750">
              <a:buSzPct val="105000"/>
              <a:buFont typeface="Wingdings 3" panose="05040102010807070707" pitchFamily="18" charset="2"/>
              <a:buChar char="p"/>
            </a:pPr>
            <a:r>
              <a:rPr lang="en-IN" dirty="0"/>
              <a:t>This may be temporary or permanent, depending on the noise level and length of exposure.</a:t>
            </a:r>
            <a:endParaRPr lang="en-US" dirty="0"/>
          </a:p>
          <a:p>
            <a:pPr marL="285750" lvl="0" indent="-285750">
              <a:buSzPct val="105000"/>
              <a:buFont typeface="Wingdings 3" panose="05040102010807070707" pitchFamily="18" charset="2"/>
              <a:buChar char="p"/>
            </a:pPr>
            <a:r>
              <a:rPr lang="en-IN" dirty="0"/>
              <a:t>Temporary hearing loss may also be accompanied by a ringing sensation called tinnitus.</a:t>
            </a:r>
            <a:endParaRPr lang="en-US" dirty="0"/>
          </a:p>
          <a:p>
            <a:pPr marL="285750" lvl="0" indent="-285750">
              <a:buSzPct val="105000"/>
              <a:buFont typeface="Wingdings 3" panose="05040102010807070707" pitchFamily="18" charset="2"/>
              <a:buChar char="p"/>
            </a:pPr>
            <a:r>
              <a:rPr lang="en-IN" dirty="0"/>
              <a:t>If high noise exposure is repeated over many years, the hair cells in the inner ear may also become permanently damaged resulting in permanent hearing loss. </a:t>
            </a:r>
          </a:p>
          <a:p>
            <a:pPr marL="285750" lvl="0" indent="-285750">
              <a:buSzPct val="105000"/>
              <a:buFont typeface="Wingdings 3" panose="05040102010807070707" pitchFamily="18" charset="2"/>
              <a:buChar char="p"/>
            </a:pPr>
            <a:r>
              <a:rPr lang="en-IN" dirty="0"/>
              <a:t>Immediate permanent hearing loss can also occur if someone is exposed to very intense or explosive sounds e.g. a gunshot or explosion.</a:t>
            </a:r>
            <a:endParaRPr lang="en-US" dirty="0"/>
          </a:p>
          <a:p>
            <a:pPr marL="285750" lvl="0" indent="-285750">
              <a:buSzPct val="105000"/>
              <a:buFont typeface="Wingdings 3" panose="05040102010807070707" pitchFamily="18" charset="2"/>
              <a:buChar char="p"/>
            </a:pPr>
            <a:r>
              <a:rPr lang="en-IN" dirty="0"/>
              <a:t>This type of damage is known as acoustic trauma. In some cases a very intense sound can actually perforate the eardrum.</a:t>
            </a:r>
            <a:endParaRPr lang="en-US" dirty="0"/>
          </a:p>
          <a:p>
            <a:pPr marL="285750" lvl="0" indent="-285750">
              <a:buSzPct val="105000"/>
              <a:buFont typeface="Wingdings 3" panose="05040102010807070707" pitchFamily="18" charset="2"/>
              <a:buChar char="p"/>
            </a:pPr>
            <a:r>
              <a:rPr lang="en-IN" dirty="0"/>
              <a:t>The harmful effects of noise may be cumulative and not necessarily confined to the workplace. </a:t>
            </a:r>
            <a:endParaRPr lang="en-US" dirty="0"/>
          </a:p>
          <a:p>
            <a:pPr marL="285750" lvl="0" indent="-285750">
              <a:buSzPct val="105000"/>
              <a:buFont typeface="Wingdings 3" panose="05040102010807070707" pitchFamily="18" charset="2"/>
              <a:buChar char="p"/>
            </a:pPr>
            <a:r>
              <a:rPr lang="en-IN" dirty="0"/>
              <a:t>For instance, the use of personal stereo units</a:t>
            </a:r>
            <a:endParaRPr lang="en-US" dirty="0"/>
          </a:p>
          <a:p>
            <a:pPr marL="285750" lvl="0" indent="-285750">
              <a:buSzPct val="105000"/>
              <a:buFont typeface="Wingdings 3" panose="05040102010807070707" pitchFamily="18" charset="2"/>
              <a:buChar char="p"/>
            </a:pPr>
            <a:endParaRPr lang="en-US" dirty="0"/>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HEARING LOSS</a:t>
            </a:r>
            <a:endParaRPr lang="en-US" sz="3200" dirty="0">
              <a:latin typeface="+mn-lt"/>
            </a:endParaRPr>
          </a:p>
        </p:txBody>
      </p:sp>
    </p:spTree>
    <p:extLst>
      <p:ext uri="{BB962C8B-B14F-4D97-AF65-F5344CB8AC3E}">
        <p14:creationId xmlns:p14="http://schemas.microsoft.com/office/powerpoint/2010/main" val="126883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spcAft>
                <a:spcPct val="20000"/>
              </a:spcAft>
              <a:buSzPct val="105000"/>
              <a:buFont typeface="Wingdings 3" panose="05040102010807070707" pitchFamily="18" charset="2"/>
              <a:buChar char="p"/>
            </a:pPr>
            <a:r>
              <a:rPr lang="en-US" dirty="0">
                <a:cs typeface="Arial" panose="020B0604020202020204" pitchFamily="34" charset="0"/>
              </a:rPr>
              <a:t>As people respond differently to noise, the exact level at which noise will cause damage is not certain for each person.</a:t>
            </a:r>
          </a:p>
          <a:p>
            <a:pPr marL="285750" indent="-285750" algn="just">
              <a:spcAft>
                <a:spcPct val="20000"/>
              </a:spcAft>
              <a:buSzPct val="105000"/>
              <a:buFont typeface="Wingdings 3" panose="05040102010807070707" pitchFamily="18" charset="2"/>
              <a:buChar char="p"/>
            </a:pPr>
            <a:r>
              <a:rPr lang="en-US" dirty="0">
                <a:cs typeface="Arial" panose="020B0604020202020204" pitchFamily="34" charset="0"/>
              </a:rPr>
              <a:t>However, the amount of damage caused by noise depends on the total amount of energy received over time and each person's susceptibility to hearing loss.</a:t>
            </a:r>
          </a:p>
          <a:p>
            <a:pPr marL="285750" indent="-285750" algn="just">
              <a:spcAft>
                <a:spcPct val="20000"/>
              </a:spcAft>
              <a:buSzPct val="105000"/>
              <a:buFont typeface="Wingdings 3" panose="05040102010807070707" pitchFamily="18" charset="2"/>
              <a:buChar char="p"/>
            </a:pPr>
            <a:r>
              <a:rPr lang="en-US" dirty="0">
                <a:cs typeface="Arial" panose="020B0604020202020204" pitchFamily="34" charset="0"/>
              </a:rPr>
              <a:t>Most people are protected from long-term damage in a working day (8 hours) by keeping exposure around the 85 decibel (dB)(A) level. </a:t>
            </a:r>
          </a:p>
          <a:p>
            <a:pPr marL="285750" indent="-285750" algn="just">
              <a:spcAft>
                <a:spcPct val="20000"/>
              </a:spcAft>
              <a:buSzPct val="105000"/>
              <a:buFont typeface="Wingdings 3" panose="05040102010807070707" pitchFamily="18" charset="2"/>
              <a:buChar char="p"/>
            </a:pPr>
            <a:r>
              <a:rPr lang="en-US" dirty="0">
                <a:cs typeface="Arial" panose="020B0604020202020204" pitchFamily="34" charset="0"/>
              </a:rPr>
              <a:t>But if noise exposure becomes more intense, damage may occur in a shorter time.</a:t>
            </a:r>
          </a:p>
          <a:p>
            <a:pPr marL="285750" lvl="0" indent="-285750" algn="just">
              <a:spcAft>
                <a:spcPct val="20000"/>
              </a:spcAft>
              <a:buSzPct val="105000"/>
              <a:buFont typeface="Wingdings 3" panose="05040102010807070707" pitchFamily="18" charset="2"/>
              <a:buChar char="p"/>
            </a:pPr>
            <a:r>
              <a:rPr lang="en-IN" dirty="0">
                <a:cs typeface="Arial" panose="020B0604020202020204" pitchFamily="34" charset="0"/>
              </a:rPr>
              <a:t>The acceptable noise exposure standard in the workplace is 85 dB(A) averaged over an eight-hour period. This is not to imply that a safe condition exists at below 85 dB(A).</a:t>
            </a:r>
            <a:endParaRPr lang="en-US" dirty="0">
              <a:cs typeface="Arial" panose="020B0604020202020204" pitchFamily="34" charset="0"/>
            </a:endParaRPr>
          </a:p>
          <a:p>
            <a:pPr marL="285750" lvl="0" indent="-285750" algn="just">
              <a:spcAft>
                <a:spcPct val="20000"/>
              </a:spcAft>
              <a:buSzPct val="105000"/>
              <a:buFont typeface="Wingdings 3" panose="05040102010807070707" pitchFamily="18" charset="2"/>
              <a:buChar char="p"/>
            </a:pPr>
            <a:r>
              <a:rPr lang="en-IN" dirty="0">
                <a:cs typeface="Arial" panose="020B0604020202020204" pitchFamily="34" charset="0"/>
              </a:rPr>
              <a:t>It simply means that an eight-hour exposure of 85 dB(A) is considered to represent an acceptable level of risk to hearing health in the workplace.</a:t>
            </a:r>
            <a:endParaRPr lang="en-US" dirty="0">
              <a:cs typeface="Arial" panose="020B0604020202020204" pitchFamily="34" charset="0"/>
            </a:endParaRPr>
          </a:p>
          <a:p>
            <a:pPr marL="285750" lvl="0" indent="-285750" algn="just">
              <a:spcAft>
                <a:spcPct val="20000"/>
              </a:spcAft>
              <a:buSzPct val="105000"/>
              <a:buFont typeface="Wingdings 3" panose="05040102010807070707" pitchFamily="18" charset="2"/>
              <a:buChar char="p"/>
            </a:pPr>
            <a:r>
              <a:rPr lang="en-IN" dirty="0">
                <a:cs typeface="Arial" panose="020B0604020202020204" pitchFamily="34" charset="0"/>
              </a:rPr>
              <a:t>Impulse or sudden noise levels in excess of the peak exposure standard of 140 dB(C) are considered to be hazardous and capable of causing immediate hearing damage.</a:t>
            </a:r>
            <a:endParaRPr lang="en-US" dirty="0">
              <a:cs typeface="Arial" panose="020B0604020202020204" pitchFamily="34" charset="0"/>
            </a:endParaRPr>
          </a:p>
          <a:p>
            <a:pPr marL="285750" indent="-285750" algn="just">
              <a:spcAft>
                <a:spcPct val="20000"/>
              </a:spcAft>
              <a:buSzPct val="105000"/>
              <a:buFont typeface="Wingdings 3" panose="05040102010807070707" pitchFamily="18" charset="2"/>
              <a:buChar char="p"/>
            </a:pPr>
            <a:endParaRPr lang="en-US" dirty="0">
              <a:cs typeface="Arial" panose="020B0604020202020204" pitchFamily="34" charset="0"/>
            </a:endParaRP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DANGEROUS NOISE LEVELS</a:t>
            </a:r>
            <a:endParaRPr lang="en-US" sz="3200" dirty="0">
              <a:latin typeface="+mn-lt"/>
            </a:endParaRPr>
          </a:p>
        </p:txBody>
      </p:sp>
    </p:spTree>
    <p:extLst>
      <p:ext uri="{BB962C8B-B14F-4D97-AF65-F5344CB8AC3E}">
        <p14:creationId xmlns:p14="http://schemas.microsoft.com/office/powerpoint/2010/main" val="395830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spcAft>
                <a:spcPct val="20000"/>
              </a:spcAft>
              <a:buSzPct val="105000"/>
              <a:buFont typeface="Wingdings 3" panose="05040102010807070707" pitchFamily="18" charset="2"/>
              <a:buChar char="p"/>
            </a:pPr>
            <a:r>
              <a:rPr lang="en-IN" dirty="0">
                <a:cs typeface="Arial" panose="020B0604020202020204" pitchFamily="34" charset="0"/>
              </a:rPr>
              <a:t>You don't necessarily need specialist skills or equipment to make a preliminary assessment to identify sources of hazardous noise.</a:t>
            </a:r>
            <a:endParaRPr lang="en-US" dirty="0">
              <a:cs typeface="Arial" panose="020B0604020202020204" pitchFamily="34" charset="0"/>
            </a:endParaRPr>
          </a:p>
          <a:p>
            <a:pPr marL="285750" indent="-285750" algn="just">
              <a:spcAft>
                <a:spcPct val="20000"/>
              </a:spcAft>
              <a:buSzPct val="105000"/>
              <a:buFont typeface="Wingdings 3" panose="05040102010807070707" pitchFamily="18" charset="2"/>
              <a:buChar char="p"/>
            </a:pPr>
            <a:r>
              <a:rPr lang="en-IN" dirty="0">
                <a:cs typeface="Arial" panose="020B0604020202020204" pitchFamily="34" charset="0"/>
              </a:rPr>
              <a:t> However it should be done in consultation with those who understand the work processes, such as affected workers and their Health and Safety Representatives (HSRs).</a:t>
            </a:r>
            <a:endParaRPr lang="en-US" dirty="0">
              <a:cs typeface="Arial" panose="020B0604020202020204" pitchFamily="34" charset="0"/>
            </a:endParaRPr>
          </a:p>
          <a:p>
            <a:pPr marL="285750" indent="-285750" algn="just">
              <a:spcAft>
                <a:spcPct val="20000"/>
              </a:spcAft>
              <a:buSzPct val="105000"/>
              <a:buFont typeface="Wingdings 3" panose="05040102010807070707" pitchFamily="18" charset="2"/>
              <a:buChar char="p"/>
            </a:pPr>
            <a:r>
              <a:rPr lang="en-IN" dirty="0">
                <a:cs typeface="Arial" panose="020B0604020202020204" pitchFamily="34" charset="0"/>
              </a:rPr>
              <a:t> A walk-through inspection with relevant workers and HSRs will make a good start towards hazardous noise identification</a:t>
            </a:r>
            <a:r>
              <a:rPr lang="en-IN" dirty="0"/>
              <a:t>.</a:t>
            </a: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IDENTIFYING NOISE HAZARDS</a:t>
            </a:r>
            <a:endParaRPr lang="en-US" sz="3200" dirty="0">
              <a:latin typeface="+mn-lt"/>
            </a:endParaRPr>
          </a:p>
        </p:txBody>
      </p:sp>
    </p:spTree>
    <p:extLst>
      <p:ext uri="{BB962C8B-B14F-4D97-AF65-F5344CB8AC3E}">
        <p14:creationId xmlns:p14="http://schemas.microsoft.com/office/powerpoint/2010/main" val="22912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spcAft>
                <a:spcPct val="20000"/>
              </a:spcAft>
              <a:buSzPct val="105000"/>
              <a:buFont typeface="Wingdings 3" panose="05040102010807070707" pitchFamily="18" charset="2"/>
              <a:buChar char="p"/>
            </a:pPr>
            <a:r>
              <a:rPr lang="en-IN" dirty="0">
                <a:cs typeface="Arial" panose="020B0604020202020204" pitchFamily="34" charset="0"/>
              </a:rPr>
              <a:t>A walk-through inspection will help determine:</a:t>
            </a:r>
            <a:endParaRPr lang="en-US" dirty="0">
              <a:cs typeface="Arial" panose="020B0604020202020204" pitchFamily="34" charset="0"/>
            </a:endParaRPr>
          </a:p>
          <a:p>
            <a:pPr marL="742950" lvl="1" indent="-285750" algn="just">
              <a:spcAft>
                <a:spcPct val="20000"/>
              </a:spcAft>
              <a:buSzPct val="105000"/>
              <a:buFont typeface="Wingdings 3" panose="05040102010807070707" pitchFamily="18" charset="2"/>
              <a:buChar char=""/>
            </a:pPr>
            <a:r>
              <a:rPr lang="en-IN" dirty="0">
                <a:cs typeface="Arial" panose="020B0604020202020204" pitchFamily="34" charset="0"/>
              </a:rPr>
              <a:t>Sources of excessive noise</a:t>
            </a:r>
            <a:endParaRPr lang="en-US" dirty="0">
              <a:cs typeface="Arial" panose="020B0604020202020204" pitchFamily="34" charset="0"/>
            </a:endParaRPr>
          </a:p>
          <a:p>
            <a:pPr marL="742950" lvl="1" indent="-285750" algn="just">
              <a:spcAft>
                <a:spcPct val="20000"/>
              </a:spcAft>
              <a:buSzPct val="105000"/>
              <a:buFont typeface="Wingdings 3" panose="05040102010807070707" pitchFamily="18" charset="2"/>
              <a:buChar char=""/>
            </a:pPr>
            <a:r>
              <a:rPr lang="en-IN" dirty="0">
                <a:cs typeface="Arial" panose="020B0604020202020204" pitchFamily="34" charset="0"/>
              </a:rPr>
              <a:t>Workers likely to be exposed to excessive noise</a:t>
            </a:r>
            <a:endParaRPr lang="en-US" dirty="0">
              <a:cs typeface="Arial" panose="020B0604020202020204" pitchFamily="34" charset="0"/>
            </a:endParaRPr>
          </a:p>
          <a:p>
            <a:pPr marL="742950" lvl="1" indent="-285750" algn="just">
              <a:spcAft>
                <a:spcPct val="20000"/>
              </a:spcAft>
              <a:buSzPct val="105000"/>
              <a:buFont typeface="Wingdings 3" panose="05040102010807070707" pitchFamily="18" charset="2"/>
              <a:buChar char=""/>
            </a:pPr>
            <a:r>
              <a:rPr lang="en-IN" dirty="0">
                <a:cs typeface="Arial" panose="020B0604020202020204" pitchFamily="34" charset="0"/>
              </a:rPr>
              <a:t>Work practices that are noisy</a:t>
            </a:r>
            <a:endParaRPr lang="en-US" dirty="0">
              <a:cs typeface="Arial" panose="020B0604020202020204" pitchFamily="34" charset="0"/>
            </a:endParaRPr>
          </a:p>
          <a:p>
            <a:pPr marL="742950" lvl="1" indent="-285750" algn="just">
              <a:spcAft>
                <a:spcPct val="20000"/>
              </a:spcAft>
              <a:buSzPct val="105000"/>
              <a:buFont typeface="Wingdings 3" panose="05040102010807070707" pitchFamily="18" charset="2"/>
              <a:buChar char=""/>
            </a:pPr>
            <a:r>
              <a:rPr lang="en-IN" dirty="0">
                <a:cs typeface="Arial" panose="020B0604020202020204" pitchFamily="34" charset="0"/>
              </a:rPr>
              <a:t>Ways of reducing noise levels.</a:t>
            </a:r>
            <a:endParaRPr lang="en-US" dirty="0">
              <a:cs typeface="Arial" panose="020B0604020202020204" pitchFamily="34" charset="0"/>
            </a:endParaRPr>
          </a:p>
          <a:p>
            <a:pPr marL="285750" indent="-285750" algn="just">
              <a:spcAft>
                <a:spcPct val="20000"/>
              </a:spcAft>
              <a:buSzPct val="105000"/>
              <a:buFont typeface="Wingdings 3" panose="05040102010807070707" pitchFamily="18" charset="2"/>
              <a:buChar char="p"/>
            </a:pPr>
            <a:r>
              <a:rPr lang="en-IN" dirty="0">
                <a:cs typeface="Arial" panose="020B0604020202020204" pitchFamily="34" charset="0"/>
              </a:rPr>
              <a:t>This type of preliminary assessment should assist in establishing a list of most activities in your workplace that may pose a risk to a worker's hearing</a:t>
            </a:r>
            <a:r>
              <a:rPr lang="en-IN" dirty="0"/>
              <a:t>.</a:t>
            </a:r>
          </a:p>
          <a:p>
            <a:pPr marL="285750" indent="-285750" algn="just">
              <a:spcAft>
                <a:spcPct val="20000"/>
              </a:spcAft>
              <a:buSzPct val="105000"/>
              <a:buFont typeface="Wingdings 3" panose="05040102010807070707" pitchFamily="18" charset="2"/>
              <a:buChar char="p"/>
            </a:pPr>
            <a:r>
              <a:rPr lang="en-IN" dirty="0"/>
              <a:t>If you are unsure about the level of exposure or how to minimise the risks effectively </a:t>
            </a:r>
            <a:endParaRPr lang="en-US" dirty="0"/>
          </a:p>
          <a:p>
            <a:pPr marL="285750" indent="-285750" algn="just">
              <a:spcAft>
                <a:spcPct val="20000"/>
              </a:spcAft>
              <a:buSzPct val="105000"/>
              <a:buFont typeface="Wingdings 3" panose="05040102010807070707" pitchFamily="18" charset="2"/>
              <a:buChar char="p"/>
            </a:pPr>
            <a:endParaRPr lang="en-US" dirty="0"/>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IDENTIFYING NOISE HAZARDS</a:t>
            </a:r>
            <a:endParaRPr lang="en-US" sz="3200" dirty="0">
              <a:latin typeface="+mn-lt"/>
            </a:endParaRPr>
          </a:p>
        </p:txBody>
      </p:sp>
    </p:spTree>
    <p:extLst>
      <p:ext uri="{BB962C8B-B14F-4D97-AF65-F5344CB8AC3E}">
        <p14:creationId xmlns:p14="http://schemas.microsoft.com/office/powerpoint/2010/main" val="29408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8760824"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a:t>Definitions and control elements</a:t>
            </a:r>
            <a:endParaRPr lang="en-US" sz="2000" b="1" dirty="0"/>
          </a:p>
        </p:txBody>
      </p:sp>
      <p:sp>
        <p:nvSpPr>
          <p:cNvPr id="6" name="Rectangle 5"/>
          <p:cNvSpPr>
            <a:spLocks noChangeArrowheads="1"/>
          </p:cNvSpPr>
          <p:nvPr/>
        </p:nvSpPr>
        <p:spPr bwMode="gray">
          <a:xfrm>
            <a:off x="152400" y="1905000"/>
            <a:ext cx="8763000" cy="4572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spcAft>
                <a:spcPct val="20000"/>
              </a:spcAft>
              <a:buSzPct val="105000"/>
              <a:buFont typeface="Wingdings 3" panose="05040102010807070707" pitchFamily="18" charset="2"/>
              <a:buChar char="p"/>
            </a:pPr>
            <a:r>
              <a:rPr lang="en-IN" b="1" dirty="0">
                <a:cs typeface="Arial" panose="020B0604020202020204" pitchFamily="34" charset="0"/>
              </a:rPr>
              <a:t>Significant noise level</a:t>
            </a:r>
            <a:endParaRPr lang="en-US" dirty="0">
              <a:cs typeface="Arial" panose="020B0604020202020204" pitchFamily="34" charset="0"/>
            </a:endParaRPr>
          </a:p>
          <a:p>
            <a:pPr marL="742950" lvl="1" indent="-285750" algn="just">
              <a:spcAft>
                <a:spcPct val="20000"/>
              </a:spcAft>
              <a:buSzPct val="105000"/>
              <a:buFont typeface="Wingdings 3" panose="05040102010807070707" pitchFamily="18" charset="2"/>
              <a:buChar char=""/>
            </a:pPr>
            <a:r>
              <a:rPr lang="en-US" dirty="0">
                <a:cs typeface="Arial" panose="020B0604020202020204" pitchFamily="34" charset="0"/>
              </a:rPr>
              <a:t>Noise levels must be considered significant if a normal conversation cannot be conducted between two people at a distance of 1m or less apart without raising the voice.</a:t>
            </a:r>
          </a:p>
          <a:p>
            <a:pPr marL="742950" lvl="1" indent="-285750" algn="just">
              <a:spcAft>
                <a:spcPct val="20000"/>
              </a:spcAft>
              <a:buSzPct val="105000"/>
              <a:buFont typeface="Wingdings 3" panose="05040102010807070707" pitchFamily="18" charset="2"/>
              <a:buChar char=""/>
            </a:pPr>
            <a:r>
              <a:rPr lang="en-US" dirty="0">
                <a:cs typeface="Arial" panose="020B0604020202020204" pitchFamily="34" charset="0"/>
              </a:rPr>
              <a:t>Noise exposure assessments must be conducted if employees complain of excessive noise.</a:t>
            </a:r>
          </a:p>
          <a:p>
            <a:pPr marL="285750" indent="-285750" algn="just">
              <a:spcAft>
                <a:spcPct val="20000"/>
              </a:spcAft>
              <a:buSzPct val="105000"/>
              <a:buFont typeface="Wingdings 3" panose="05040102010807070707" pitchFamily="18" charset="2"/>
              <a:buChar char="p"/>
            </a:pPr>
            <a:r>
              <a:rPr lang="en-IN" b="1" dirty="0">
                <a:cs typeface="Arial" panose="020B0604020202020204" pitchFamily="34" charset="0"/>
              </a:rPr>
              <a:t>Noise survey</a:t>
            </a:r>
            <a:endParaRPr lang="en-US" dirty="0">
              <a:cs typeface="Arial" panose="020B0604020202020204" pitchFamily="34" charset="0"/>
            </a:endParaRPr>
          </a:p>
          <a:p>
            <a:pPr marL="742950" lvl="1" indent="-285750" algn="just">
              <a:spcAft>
                <a:spcPct val="20000"/>
              </a:spcAft>
              <a:buSzPct val="105000"/>
              <a:buFont typeface="Wingdings 3" panose="05040102010807070707" pitchFamily="18" charset="2"/>
              <a:buChar char=""/>
            </a:pPr>
            <a:r>
              <a:rPr lang="en-IN" dirty="0">
                <a:cs typeface="Arial" panose="020B0604020202020204" pitchFamily="34" charset="0"/>
              </a:rPr>
              <a:t>A survey of ambient noise levels must be conducted in all areas where noise levels are significant at least once every three (3) years, or when significant change is implemented (e.g. when line equipment is modified/added to existing facilities or when the results of Health surveillance show it to be necessary).</a:t>
            </a:r>
            <a:endParaRPr lang="en-US" dirty="0">
              <a:cs typeface="Arial" panose="020B0604020202020204" pitchFamily="34" charset="0"/>
            </a:endParaRPr>
          </a:p>
          <a:p>
            <a:pPr marL="285750" indent="-285750" algn="just">
              <a:spcAft>
                <a:spcPct val="20000"/>
              </a:spcAft>
              <a:buSzPct val="105000"/>
              <a:buFont typeface="Wingdings 3" panose="05040102010807070707" pitchFamily="18" charset="2"/>
              <a:buChar char="p"/>
            </a:pPr>
            <a:endParaRPr lang="en-US" dirty="0">
              <a:cs typeface="Arial" panose="020B0604020202020204" pitchFamily="34" charset="0"/>
            </a:endParaRPr>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Tree>
    <p:extLst>
      <p:ext uri="{BB962C8B-B14F-4D97-AF65-F5344CB8AC3E}">
        <p14:creationId xmlns:p14="http://schemas.microsoft.com/office/powerpoint/2010/main" val="53022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154577" y="1487526"/>
            <a:ext cx="418996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Continuous noise</a:t>
            </a:r>
            <a:endParaRPr lang="en-US" sz="2000" dirty="0">
              <a:cs typeface="Arial" panose="020B0604020202020204" pitchFamily="34" charset="0"/>
            </a:endParaRPr>
          </a:p>
        </p:txBody>
      </p:sp>
      <p:sp>
        <p:nvSpPr>
          <p:cNvPr id="6" name="Rectangle 5"/>
          <p:cNvSpPr>
            <a:spLocks noChangeArrowheads="1"/>
          </p:cNvSpPr>
          <p:nvPr/>
        </p:nvSpPr>
        <p:spPr bwMode="gray">
          <a:xfrm>
            <a:off x="152400" y="1905000"/>
            <a:ext cx="4191000" cy="1905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Noise presenting instantaneous sound pressure level fluctuations inferior or equal to 5 dB(A) during an observation period of 1 minute.</a:t>
            </a:r>
            <a:endParaRPr lang="en-US" dirty="0"/>
          </a:p>
          <a:p>
            <a:pPr>
              <a:buSzPct val="105000"/>
            </a:pPr>
            <a:endParaRPr lang="en-US" dirty="0"/>
          </a:p>
        </p:txBody>
      </p:sp>
      <p:sp>
        <p:nvSpPr>
          <p:cNvPr id="7" name="Rectangle 4"/>
          <p:cNvSpPr>
            <a:spLocks noChangeArrowheads="1"/>
          </p:cNvSpPr>
          <p:nvPr/>
        </p:nvSpPr>
        <p:spPr bwMode="gray">
          <a:xfrm>
            <a:off x="344488" y="600384"/>
            <a:ext cx="8549304" cy="55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a:latin typeface="+mn-lt"/>
              </a:rPr>
              <a:t>NOISE ASSESSMENTS</a:t>
            </a:r>
            <a:endParaRPr lang="en-US" sz="3200" dirty="0">
              <a:latin typeface="+mn-lt"/>
            </a:endParaRPr>
          </a:p>
        </p:txBody>
      </p:sp>
      <p:sp>
        <p:nvSpPr>
          <p:cNvPr id="2" name="Rectangle 1"/>
          <p:cNvSpPr/>
          <p:nvPr/>
        </p:nvSpPr>
        <p:spPr>
          <a:xfrm>
            <a:off x="171994" y="1067997"/>
            <a:ext cx="3308663" cy="369332"/>
          </a:xfrm>
          <a:prstGeom prst="rect">
            <a:avLst/>
          </a:prstGeom>
        </p:spPr>
        <p:txBody>
          <a:bodyPr wrap="none">
            <a:spAutoFit/>
          </a:bodyPr>
          <a:lstStyle/>
          <a:p>
            <a:r>
              <a:rPr lang="en-US" b="1" dirty="0"/>
              <a:t>Definitions and control elements</a:t>
            </a:r>
          </a:p>
        </p:txBody>
      </p:sp>
      <p:sp>
        <p:nvSpPr>
          <p:cNvPr id="9" name="Rectangle 2"/>
          <p:cNvSpPr>
            <a:spLocks noChangeArrowheads="1"/>
          </p:cNvSpPr>
          <p:nvPr/>
        </p:nvSpPr>
        <p:spPr bwMode="gray">
          <a:xfrm>
            <a:off x="4574196" y="1487527"/>
            <a:ext cx="4320720" cy="400056"/>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Varying noise</a:t>
            </a:r>
            <a:endParaRPr lang="en-US" sz="2000" dirty="0">
              <a:cs typeface="Arial" panose="020B0604020202020204" pitchFamily="34" charset="0"/>
            </a:endParaRPr>
          </a:p>
        </p:txBody>
      </p:sp>
      <p:sp>
        <p:nvSpPr>
          <p:cNvPr id="10" name="Rectangle 9"/>
          <p:cNvSpPr>
            <a:spLocks noChangeArrowheads="1"/>
          </p:cNvSpPr>
          <p:nvPr/>
        </p:nvSpPr>
        <p:spPr bwMode="gray">
          <a:xfrm>
            <a:off x="4572000" y="1887583"/>
            <a:ext cx="4321792" cy="1905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Noise presenting instantaneous sound pressure level fluctuations superior to 5 dB(A) during an observation period of 1 minute</a:t>
            </a:r>
            <a:endParaRPr lang="en-US" dirty="0"/>
          </a:p>
        </p:txBody>
      </p:sp>
      <p:sp>
        <p:nvSpPr>
          <p:cNvPr id="11" name="Rectangle 2"/>
          <p:cNvSpPr>
            <a:spLocks noChangeArrowheads="1"/>
          </p:cNvSpPr>
          <p:nvPr/>
        </p:nvSpPr>
        <p:spPr bwMode="gray">
          <a:xfrm>
            <a:off x="154577" y="4123461"/>
            <a:ext cx="4189960" cy="417474"/>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t>Energy averaging </a:t>
            </a:r>
            <a:r>
              <a:rPr lang="en-IN" sz="2000" b="1" dirty="0" err="1"/>
              <a:t>laeq</a:t>
            </a:r>
            <a:endParaRPr lang="en-US" sz="2000" dirty="0"/>
          </a:p>
        </p:txBody>
      </p:sp>
      <p:sp>
        <p:nvSpPr>
          <p:cNvPr id="12" name="Rectangle 11"/>
          <p:cNvSpPr>
            <a:spLocks noChangeArrowheads="1"/>
          </p:cNvSpPr>
          <p:nvPr/>
        </p:nvSpPr>
        <p:spPr bwMode="gray">
          <a:xfrm>
            <a:off x="152400" y="4540935"/>
            <a:ext cx="4191000" cy="1905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The formal definition is "when a noise varies over time, the </a:t>
            </a:r>
            <a:r>
              <a:rPr lang="en-IN" dirty="0" err="1"/>
              <a:t>Leq</a:t>
            </a:r>
            <a:r>
              <a:rPr lang="en-IN" dirty="0"/>
              <a:t> is the equivalent continuous sound which would contain the same sound energy as the time varying sound".</a:t>
            </a:r>
            <a:endParaRPr lang="en-US" dirty="0"/>
          </a:p>
          <a:p>
            <a:pPr>
              <a:buSzPct val="105000"/>
            </a:pPr>
            <a:endParaRPr lang="en-US" dirty="0"/>
          </a:p>
        </p:txBody>
      </p:sp>
      <p:sp>
        <p:nvSpPr>
          <p:cNvPr id="13" name="Rectangle 2"/>
          <p:cNvSpPr>
            <a:spLocks noChangeArrowheads="1"/>
          </p:cNvSpPr>
          <p:nvPr/>
        </p:nvSpPr>
        <p:spPr bwMode="gray">
          <a:xfrm>
            <a:off x="4574196" y="4123462"/>
            <a:ext cx="4320720" cy="400056"/>
          </a:xfrm>
          <a:prstGeom prst="rect">
            <a:avLst/>
          </a:prstGeom>
          <a:solidFill>
            <a:srgbClr val="00CC66"/>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Peak level</a:t>
            </a:r>
            <a:endParaRPr lang="en-US" sz="2000" dirty="0">
              <a:cs typeface="Arial" panose="020B0604020202020204" pitchFamily="34" charset="0"/>
            </a:endParaRPr>
          </a:p>
        </p:txBody>
      </p:sp>
      <p:sp>
        <p:nvSpPr>
          <p:cNvPr id="14" name="Rectangle 13"/>
          <p:cNvSpPr>
            <a:spLocks noChangeArrowheads="1"/>
          </p:cNvSpPr>
          <p:nvPr/>
        </p:nvSpPr>
        <p:spPr bwMode="gray">
          <a:xfrm>
            <a:off x="4572000" y="4523518"/>
            <a:ext cx="4321792" cy="19050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Peak levels are absolute levels and do not depend on length of exposure. High peak sound pressure levels present a risk of immediate and permanent hearing loss</a:t>
            </a:r>
            <a:endParaRPr lang="en-US" dirty="0"/>
          </a:p>
        </p:txBody>
      </p:sp>
    </p:spTree>
    <p:extLst>
      <p:ext uri="{BB962C8B-B14F-4D97-AF65-F5344CB8AC3E}">
        <p14:creationId xmlns:p14="http://schemas.microsoft.com/office/powerpoint/2010/main" val="3485342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180CB-08B1-436B-9799-0C76022FBD6C}">
  <ds:schemaRefs>
    <ds:schemaRef ds:uri="0f0eb950-47b7-49a7-b2b9-b0c411c9c3b8"/>
    <ds:schemaRef ds:uri="http://schemas.microsoft.com/office/2006/metadata/properties"/>
    <ds:schemaRef ds:uri="http://purl.org/dc/elements/1.1/"/>
    <ds:schemaRef ds:uri="http://schemas.microsoft.com/sharepoint/v3"/>
    <ds:schemaRef ds:uri="http://purl.org/dc/dcmitype/"/>
    <ds:schemaRef ds:uri="http://purl.org/dc/terms/"/>
    <ds:schemaRef ds:uri="http://schemas.microsoft.com/office/infopath/2007/PartnerControls"/>
    <ds:schemaRef ds:uri="http://schemas.microsoft.com/sharepoint/v3/fields"/>
    <ds:schemaRef ds:uri="http://schemas.openxmlformats.org/package/2006/metadata/core-properties"/>
    <ds:schemaRef ds:uri="http://schemas.microsoft.com/office/2006/documentManagement/types"/>
    <ds:schemaRef ds:uri="B6023AA3-3CEE-413F-91F8-322A2644F388"/>
    <ds:schemaRef ds:uri="http://www.w3.org/XML/1998/namespace"/>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9652</TotalTime>
  <Words>1779</Words>
  <Application>Microsoft Office PowerPoint</Application>
  <PresentationFormat>On-screen Show (4:3)</PresentationFormat>
  <Paragraphs>136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Comic Sans MS</vt:lpstr>
      <vt:lpstr>Wingdings 3</vt:lpstr>
      <vt:lpstr>Office Theme</vt:lpstr>
      <vt:lpstr>WORKPLACE NOISE HAZARD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abhinav pandey</cp:lastModifiedBy>
  <cp:revision>1582</cp:revision>
  <cp:lastPrinted>2014-11-21T06:58:07Z</cp:lastPrinted>
  <dcterms:created xsi:type="dcterms:W3CDTF">2014-04-07T11:41:40Z</dcterms:created>
  <dcterms:modified xsi:type="dcterms:W3CDTF">2025-04-15T09:07:27Z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