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9"/>
  </p:notesMasterIdLst>
  <p:sldIdLst>
    <p:sldId id="256" r:id="rId2"/>
    <p:sldId id="369" r:id="rId3"/>
    <p:sldId id="303" r:id="rId4"/>
    <p:sldId id="370" r:id="rId5"/>
    <p:sldId id="371" r:id="rId6"/>
    <p:sldId id="372" r:id="rId7"/>
    <p:sldId id="373" r:id="rId8"/>
    <p:sldId id="374" r:id="rId9"/>
    <p:sldId id="375" r:id="rId10"/>
    <p:sldId id="376" r:id="rId11"/>
    <p:sldId id="377" r:id="rId12"/>
    <p:sldId id="378" r:id="rId13"/>
    <p:sldId id="379" r:id="rId14"/>
    <p:sldId id="380" r:id="rId15"/>
    <p:sldId id="381" r:id="rId16"/>
    <p:sldId id="382" r:id="rId17"/>
    <p:sldId id="383" r:id="rId18"/>
    <p:sldId id="384" r:id="rId19"/>
    <p:sldId id="385" r:id="rId20"/>
    <p:sldId id="386" r:id="rId21"/>
    <p:sldId id="387" r:id="rId22"/>
    <p:sldId id="388" r:id="rId23"/>
    <p:sldId id="389" r:id="rId24"/>
    <p:sldId id="390" r:id="rId25"/>
    <p:sldId id="391" r:id="rId26"/>
    <p:sldId id="392" r:id="rId27"/>
    <p:sldId id="39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00"/>
    <a:srgbClr val="660066"/>
    <a:srgbClr val="008A3E"/>
    <a:srgbClr val="F61E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4660"/>
  </p:normalViewPr>
  <p:slideViewPr>
    <p:cSldViewPr snapToGrid="0">
      <p:cViewPr varScale="1">
        <p:scale>
          <a:sx n="87" d="100"/>
          <a:sy n="87" d="100"/>
        </p:scale>
        <p:origin x="1652"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328900-2FF3-4790-B335-4A8B674F121A}" type="doc">
      <dgm:prSet loTypeId="urn:microsoft.com/office/officeart/2005/8/layout/pyramid1" loCatId="pyramid" qsTypeId="urn:microsoft.com/office/officeart/2005/8/quickstyle/simple1" qsCatId="simple" csTypeId="urn:microsoft.com/office/officeart/2005/8/colors/accent1_2" csCatId="accent1" phldr="1"/>
      <dgm:spPr/>
    </dgm:pt>
    <dgm:pt modelId="{DB81C3D5-D4AA-4101-9578-2E8EA8EF3AC1}">
      <dgm:prSet phldrT="[Text]" custT="1"/>
      <dgm:spPr>
        <a:solidFill>
          <a:srgbClr val="FF0000"/>
        </a:solidFill>
      </dgm:spPr>
      <dgm:t>
        <a:bodyPr/>
        <a:lstStyle/>
        <a:p>
          <a:pPr algn="ctr">
            <a:lnSpc>
              <a:spcPct val="300000"/>
            </a:lnSpc>
          </a:pPr>
          <a:r>
            <a:rPr lang="en-IN" sz="1800" b="1" dirty="0"/>
            <a:t>Physical barriers</a:t>
          </a:r>
          <a:endParaRPr lang="en-IN" sz="1800" dirty="0"/>
        </a:p>
      </dgm:t>
    </dgm:pt>
    <dgm:pt modelId="{CEB4B1B5-08E5-4543-8B4C-9BF3C3813B5B}" type="parTrans" cxnId="{E1A5A06B-967F-49E5-A5FE-5D9FA95162E7}">
      <dgm:prSet/>
      <dgm:spPr/>
      <dgm:t>
        <a:bodyPr/>
        <a:lstStyle/>
        <a:p>
          <a:endParaRPr lang="en-IN"/>
        </a:p>
      </dgm:t>
    </dgm:pt>
    <dgm:pt modelId="{66F5C4E9-E807-4E9C-8E46-421ABD0F4BDD}" type="sibTrans" cxnId="{E1A5A06B-967F-49E5-A5FE-5D9FA95162E7}">
      <dgm:prSet/>
      <dgm:spPr/>
      <dgm:t>
        <a:bodyPr/>
        <a:lstStyle/>
        <a:p>
          <a:endParaRPr lang="en-IN"/>
        </a:p>
      </dgm:t>
    </dgm:pt>
    <dgm:pt modelId="{271074F4-4E36-4785-9333-2D7219FED0E6}">
      <dgm:prSet phldrT="[Text]" custT="1"/>
      <dgm:spPr>
        <a:solidFill>
          <a:srgbClr val="FFC000"/>
        </a:solidFill>
      </dgm:spPr>
      <dgm:t>
        <a:bodyPr/>
        <a:lstStyle/>
        <a:p>
          <a:pPr algn="ctr"/>
          <a:r>
            <a:rPr lang="en-IN" sz="1800" b="1" dirty="0"/>
            <a:t>Mechanical ventilation</a:t>
          </a:r>
          <a:endParaRPr lang="en-IN" sz="1800" dirty="0"/>
        </a:p>
      </dgm:t>
    </dgm:pt>
    <dgm:pt modelId="{B83FD667-F9CC-4168-A2A5-F5E8A0016DAE}" type="parTrans" cxnId="{AC58DE21-3DA5-4614-87AA-8C228FE8D1B1}">
      <dgm:prSet/>
      <dgm:spPr/>
      <dgm:t>
        <a:bodyPr/>
        <a:lstStyle/>
        <a:p>
          <a:endParaRPr lang="en-IN"/>
        </a:p>
      </dgm:t>
    </dgm:pt>
    <dgm:pt modelId="{3AC4384C-1226-4904-9E8D-5EDD7A62A434}" type="sibTrans" cxnId="{AC58DE21-3DA5-4614-87AA-8C228FE8D1B1}">
      <dgm:prSet/>
      <dgm:spPr/>
      <dgm:t>
        <a:bodyPr/>
        <a:lstStyle/>
        <a:p>
          <a:endParaRPr lang="en-IN"/>
        </a:p>
      </dgm:t>
    </dgm:pt>
    <dgm:pt modelId="{782BF011-671C-4824-B814-29117AE48F3E}">
      <dgm:prSet phldrT="[Text]" custT="1"/>
      <dgm:spPr>
        <a:solidFill>
          <a:srgbClr val="92D050"/>
        </a:solidFill>
      </dgm:spPr>
      <dgm:t>
        <a:bodyPr/>
        <a:lstStyle/>
        <a:p>
          <a:pPr algn="ctr"/>
          <a:r>
            <a:rPr lang="en-IN" sz="1800" b="1" dirty="0"/>
            <a:t>Local exhaust ventilation</a:t>
          </a:r>
          <a:endParaRPr lang="en-IN" sz="1800" dirty="0"/>
        </a:p>
      </dgm:t>
    </dgm:pt>
    <dgm:pt modelId="{D4A59B4B-E0D8-4A99-BD6A-1CB38793DE9E}" type="parTrans" cxnId="{14E41F15-90BB-41FA-A811-6B8679A91E60}">
      <dgm:prSet/>
      <dgm:spPr/>
      <dgm:t>
        <a:bodyPr/>
        <a:lstStyle/>
        <a:p>
          <a:endParaRPr lang="en-IN"/>
        </a:p>
      </dgm:t>
    </dgm:pt>
    <dgm:pt modelId="{406736DF-52E9-4BFE-A944-9057794F12B3}" type="sibTrans" cxnId="{14E41F15-90BB-41FA-A811-6B8679A91E60}">
      <dgm:prSet/>
      <dgm:spPr/>
      <dgm:t>
        <a:bodyPr/>
        <a:lstStyle/>
        <a:p>
          <a:endParaRPr lang="en-IN"/>
        </a:p>
      </dgm:t>
    </dgm:pt>
    <dgm:pt modelId="{D2989228-886B-4964-9356-E9E76AC161E2}" type="pres">
      <dgm:prSet presAssocID="{AC328900-2FF3-4790-B335-4A8B674F121A}" presName="Name0" presStyleCnt="0">
        <dgm:presLayoutVars>
          <dgm:dir/>
          <dgm:animLvl val="lvl"/>
          <dgm:resizeHandles val="exact"/>
        </dgm:presLayoutVars>
      </dgm:prSet>
      <dgm:spPr/>
    </dgm:pt>
    <dgm:pt modelId="{3862DB7D-FFD9-4BE0-B2B1-0B294CBEB1CC}" type="pres">
      <dgm:prSet presAssocID="{DB81C3D5-D4AA-4101-9578-2E8EA8EF3AC1}" presName="Name8" presStyleCnt="0"/>
      <dgm:spPr/>
    </dgm:pt>
    <dgm:pt modelId="{F3B12BF6-67D2-4A1A-90FC-EDA64285F957}" type="pres">
      <dgm:prSet presAssocID="{DB81C3D5-D4AA-4101-9578-2E8EA8EF3AC1}" presName="level" presStyleLbl="node1" presStyleIdx="0" presStyleCnt="3" custScaleX="87511" custScaleY="213436" custLinFactNeighborX="-351" custLinFactNeighborY="-4410">
        <dgm:presLayoutVars>
          <dgm:chMax val="1"/>
          <dgm:bulletEnabled val="1"/>
        </dgm:presLayoutVars>
      </dgm:prSet>
      <dgm:spPr/>
    </dgm:pt>
    <dgm:pt modelId="{36BEFA72-D284-4D91-B3B0-2E74D209F483}" type="pres">
      <dgm:prSet presAssocID="{DB81C3D5-D4AA-4101-9578-2E8EA8EF3AC1}" presName="levelTx" presStyleLbl="revTx" presStyleIdx="0" presStyleCnt="0">
        <dgm:presLayoutVars>
          <dgm:chMax val="1"/>
          <dgm:bulletEnabled val="1"/>
        </dgm:presLayoutVars>
      </dgm:prSet>
      <dgm:spPr/>
    </dgm:pt>
    <dgm:pt modelId="{62D44FAD-23BF-4F39-A944-974AF45D1BE3}" type="pres">
      <dgm:prSet presAssocID="{271074F4-4E36-4785-9333-2D7219FED0E6}" presName="Name8" presStyleCnt="0"/>
      <dgm:spPr/>
    </dgm:pt>
    <dgm:pt modelId="{5AF333C4-F885-4343-B18F-18F3C2FCDC9B}" type="pres">
      <dgm:prSet presAssocID="{271074F4-4E36-4785-9333-2D7219FED0E6}" presName="level" presStyleLbl="node1" presStyleIdx="1" presStyleCnt="3" custScaleX="92427" custScaleY="109504">
        <dgm:presLayoutVars>
          <dgm:chMax val="1"/>
          <dgm:bulletEnabled val="1"/>
        </dgm:presLayoutVars>
      </dgm:prSet>
      <dgm:spPr/>
    </dgm:pt>
    <dgm:pt modelId="{A8717DFE-66D2-472C-AEEE-265263094012}" type="pres">
      <dgm:prSet presAssocID="{271074F4-4E36-4785-9333-2D7219FED0E6}" presName="levelTx" presStyleLbl="revTx" presStyleIdx="0" presStyleCnt="0">
        <dgm:presLayoutVars>
          <dgm:chMax val="1"/>
          <dgm:bulletEnabled val="1"/>
        </dgm:presLayoutVars>
      </dgm:prSet>
      <dgm:spPr/>
    </dgm:pt>
    <dgm:pt modelId="{DEBE6357-6407-4840-8CE5-78EADE9F7655}" type="pres">
      <dgm:prSet presAssocID="{782BF011-671C-4824-B814-29117AE48F3E}" presName="Name8" presStyleCnt="0"/>
      <dgm:spPr/>
    </dgm:pt>
    <dgm:pt modelId="{65AB4920-F027-4504-B891-7956A503A4A2}" type="pres">
      <dgm:prSet presAssocID="{782BF011-671C-4824-B814-29117AE48F3E}" presName="level" presStyleLbl="node1" presStyleIdx="2" presStyleCnt="3" custScaleX="94539">
        <dgm:presLayoutVars>
          <dgm:chMax val="1"/>
          <dgm:bulletEnabled val="1"/>
        </dgm:presLayoutVars>
      </dgm:prSet>
      <dgm:spPr/>
    </dgm:pt>
    <dgm:pt modelId="{D458A7E8-9510-4B8C-A8F7-D5F132A5279A}" type="pres">
      <dgm:prSet presAssocID="{782BF011-671C-4824-B814-29117AE48F3E}" presName="levelTx" presStyleLbl="revTx" presStyleIdx="0" presStyleCnt="0">
        <dgm:presLayoutVars>
          <dgm:chMax val="1"/>
          <dgm:bulletEnabled val="1"/>
        </dgm:presLayoutVars>
      </dgm:prSet>
      <dgm:spPr/>
    </dgm:pt>
  </dgm:ptLst>
  <dgm:cxnLst>
    <dgm:cxn modelId="{1E70830C-D8A1-49A1-9866-63290C3816C6}" type="presOf" srcId="{DB81C3D5-D4AA-4101-9578-2E8EA8EF3AC1}" destId="{F3B12BF6-67D2-4A1A-90FC-EDA64285F957}" srcOrd="0" destOrd="0" presId="urn:microsoft.com/office/officeart/2005/8/layout/pyramid1"/>
    <dgm:cxn modelId="{14E41F15-90BB-41FA-A811-6B8679A91E60}" srcId="{AC328900-2FF3-4790-B335-4A8B674F121A}" destId="{782BF011-671C-4824-B814-29117AE48F3E}" srcOrd="2" destOrd="0" parTransId="{D4A59B4B-E0D8-4A99-BD6A-1CB38793DE9E}" sibTransId="{406736DF-52E9-4BFE-A944-9057794F12B3}"/>
    <dgm:cxn modelId="{AC58DE21-3DA5-4614-87AA-8C228FE8D1B1}" srcId="{AC328900-2FF3-4790-B335-4A8B674F121A}" destId="{271074F4-4E36-4785-9333-2D7219FED0E6}" srcOrd="1" destOrd="0" parTransId="{B83FD667-F9CC-4168-A2A5-F5E8A0016DAE}" sibTransId="{3AC4384C-1226-4904-9E8D-5EDD7A62A434}"/>
    <dgm:cxn modelId="{8F68BF43-F0F2-4A6B-B777-45A712C98EB9}" type="presOf" srcId="{DB81C3D5-D4AA-4101-9578-2E8EA8EF3AC1}" destId="{36BEFA72-D284-4D91-B3B0-2E74D209F483}" srcOrd="1" destOrd="0" presId="urn:microsoft.com/office/officeart/2005/8/layout/pyramid1"/>
    <dgm:cxn modelId="{E1A5A06B-967F-49E5-A5FE-5D9FA95162E7}" srcId="{AC328900-2FF3-4790-B335-4A8B674F121A}" destId="{DB81C3D5-D4AA-4101-9578-2E8EA8EF3AC1}" srcOrd="0" destOrd="0" parTransId="{CEB4B1B5-08E5-4543-8B4C-9BF3C3813B5B}" sibTransId="{66F5C4E9-E807-4E9C-8E46-421ABD0F4BDD}"/>
    <dgm:cxn modelId="{E0209350-E6B7-450E-9ED6-42AA3187C6BF}" type="presOf" srcId="{782BF011-671C-4824-B814-29117AE48F3E}" destId="{D458A7E8-9510-4B8C-A8F7-D5F132A5279A}" srcOrd="1" destOrd="0" presId="urn:microsoft.com/office/officeart/2005/8/layout/pyramid1"/>
    <dgm:cxn modelId="{1CC58E71-CAF1-43EF-9F21-673CDD0EA08B}" type="presOf" srcId="{AC328900-2FF3-4790-B335-4A8B674F121A}" destId="{D2989228-886B-4964-9356-E9E76AC161E2}" srcOrd="0" destOrd="0" presId="urn:microsoft.com/office/officeart/2005/8/layout/pyramid1"/>
    <dgm:cxn modelId="{6041647F-5B59-4696-98FE-14F4C57E26AD}" type="presOf" srcId="{782BF011-671C-4824-B814-29117AE48F3E}" destId="{65AB4920-F027-4504-B891-7956A503A4A2}" srcOrd="0" destOrd="0" presId="urn:microsoft.com/office/officeart/2005/8/layout/pyramid1"/>
    <dgm:cxn modelId="{6FD28DBA-99F4-4A09-9C7F-6F5536F6B32B}" type="presOf" srcId="{271074F4-4E36-4785-9333-2D7219FED0E6}" destId="{5AF333C4-F885-4343-B18F-18F3C2FCDC9B}" srcOrd="0" destOrd="0" presId="urn:microsoft.com/office/officeart/2005/8/layout/pyramid1"/>
    <dgm:cxn modelId="{582F5AF8-D4A4-49CB-B85C-E41202AE9EE0}" type="presOf" srcId="{271074F4-4E36-4785-9333-2D7219FED0E6}" destId="{A8717DFE-66D2-472C-AEEE-265263094012}" srcOrd="1" destOrd="0" presId="urn:microsoft.com/office/officeart/2005/8/layout/pyramid1"/>
    <dgm:cxn modelId="{1A203575-B0FC-4FF5-B1EC-B0666C8A4B58}" type="presParOf" srcId="{D2989228-886B-4964-9356-E9E76AC161E2}" destId="{3862DB7D-FFD9-4BE0-B2B1-0B294CBEB1CC}" srcOrd="0" destOrd="0" presId="urn:microsoft.com/office/officeart/2005/8/layout/pyramid1"/>
    <dgm:cxn modelId="{DF16B82D-A0C7-4647-9B01-825AE6E346D6}" type="presParOf" srcId="{3862DB7D-FFD9-4BE0-B2B1-0B294CBEB1CC}" destId="{F3B12BF6-67D2-4A1A-90FC-EDA64285F957}" srcOrd="0" destOrd="0" presId="urn:microsoft.com/office/officeart/2005/8/layout/pyramid1"/>
    <dgm:cxn modelId="{1DC32DB0-3845-4D12-98E8-F54D7DFAD97F}" type="presParOf" srcId="{3862DB7D-FFD9-4BE0-B2B1-0B294CBEB1CC}" destId="{36BEFA72-D284-4D91-B3B0-2E74D209F483}" srcOrd="1" destOrd="0" presId="urn:microsoft.com/office/officeart/2005/8/layout/pyramid1"/>
    <dgm:cxn modelId="{3B20CBA5-8047-4E99-9EC2-72E914D5DF60}" type="presParOf" srcId="{D2989228-886B-4964-9356-E9E76AC161E2}" destId="{62D44FAD-23BF-4F39-A944-974AF45D1BE3}" srcOrd="1" destOrd="0" presId="urn:microsoft.com/office/officeart/2005/8/layout/pyramid1"/>
    <dgm:cxn modelId="{153F83E3-AAF7-453F-99C9-4A24B6260036}" type="presParOf" srcId="{62D44FAD-23BF-4F39-A944-974AF45D1BE3}" destId="{5AF333C4-F885-4343-B18F-18F3C2FCDC9B}" srcOrd="0" destOrd="0" presId="urn:microsoft.com/office/officeart/2005/8/layout/pyramid1"/>
    <dgm:cxn modelId="{55F80651-8B54-4151-996C-E00470F2FF42}" type="presParOf" srcId="{62D44FAD-23BF-4F39-A944-974AF45D1BE3}" destId="{A8717DFE-66D2-472C-AEEE-265263094012}" srcOrd="1" destOrd="0" presId="urn:microsoft.com/office/officeart/2005/8/layout/pyramid1"/>
    <dgm:cxn modelId="{5FD57237-A577-4962-AD97-FDBC42E4088C}" type="presParOf" srcId="{D2989228-886B-4964-9356-E9E76AC161E2}" destId="{DEBE6357-6407-4840-8CE5-78EADE9F7655}" srcOrd="2" destOrd="0" presId="urn:microsoft.com/office/officeart/2005/8/layout/pyramid1"/>
    <dgm:cxn modelId="{8BA82D95-BA00-4E77-9738-8B26539177F8}" type="presParOf" srcId="{DEBE6357-6407-4840-8CE5-78EADE9F7655}" destId="{65AB4920-F027-4504-B891-7956A503A4A2}" srcOrd="0" destOrd="0" presId="urn:microsoft.com/office/officeart/2005/8/layout/pyramid1"/>
    <dgm:cxn modelId="{91EB0246-938A-4317-A8DF-36B059257D8E}" type="presParOf" srcId="{DEBE6357-6407-4840-8CE5-78EADE9F7655}" destId="{D458A7E8-9510-4B8C-A8F7-D5F132A5279A}"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12BF6-67D2-4A1A-90FC-EDA64285F957}">
      <dsp:nvSpPr>
        <dsp:cNvPr id="0" name=""/>
        <dsp:cNvSpPr/>
      </dsp:nvSpPr>
      <dsp:spPr>
        <a:xfrm>
          <a:off x="1855316" y="0"/>
          <a:ext cx="2953494" cy="1699676"/>
        </a:xfrm>
        <a:prstGeom prst="trapezoid">
          <a:avLst>
            <a:gd name="adj" fmla="val 99284"/>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300000"/>
            </a:lnSpc>
            <a:spcBef>
              <a:spcPct val="0"/>
            </a:spcBef>
            <a:spcAft>
              <a:spcPct val="35000"/>
            </a:spcAft>
            <a:buNone/>
          </a:pPr>
          <a:r>
            <a:rPr lang="en-IN" sz="1800" b="1" kern="1200" dirty="0"/>
            <a:t>Physical barriers</a:t>
          </a:r>
          <a:endParaRPr lang="en-IN" sz="1800" kern="1200" dirty="0"/>
        </a:p>
      </dsp:txBody>
      <dsp:txXfrm>
        <a:off x="1855316" y="0"/>
        <a:ext cx="2953494" cy="1699676"/>
      </dsp:txXfrm>
    </dsp:sp>
    <dsp:sp modelId="{5AF333C4-F885-4343-B18F-18F3C2FCDC9B}">
      <dsp:nvSpPr>
        <dsp:cNvPr id="0" name=""/>
        <dsp:cNvSpPr/>
      </dsp:nvSpPr>
      <dsp:spPr>
        <a:xfrm>
          <a:off x="983994" y="1699676"/>
          <a:ext cx="4719831" cy="872024"/>
        </a:xfrm>
        <a:prstGeom prst="trapezoid">
          <a:avLst>
            <a:gd name="adj" fmla="val 99284"/>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N" sz="1800" b="1" kern="1200" dirty="0"/>
            <a:t>Mechanical ventilation</a:t>
          </a:r>
          <a:endParaRPr lang="en-IN" sz="1800" kern="1200" dirty="0"/>
        </a:p>
      </dsp:txBody>
      <dsp:txXfrm>
        <a:off x="1809964" y="1699676"/>
        <a:ext cx="3067890" cy="872024"/>
      </dsp:txXfrm>
    </dsp:sp>
    <dsp:sp modelId="{65AB4920-F027-4504-B891-7956A503A4A2}">
      <dsp:nvSpPr>
        <dsp:cNvPr id="0" name=""/>
        <dsp:cNvSpPr/>
      </dsp:nvSpPr>
      <dsp:spPr>
        <a:xfrm>
          <a:off x="182610" y="2571700"/>
          <a:ext cx="6322598" cy="796339"/>
        </a:xfrm>
        <a:prstGeom prst="trapezoid">
          <a:avLst>
            <a:gd name="adj" fmla="val 99284"/>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N" sz="1800" b="1" kern="1200" dirty="0"/>
            <a:t>Local exhaust ventilation</a:t>
          </a:r>
          <a:endParaRPr lang="en-IN" sz="1800" kern="1200" dirty="0"/>
        </a:p>
      </dsp:txBody>
      <dsp:txXfrm>
        <a:off x="1289065" y="2571700"/>
        <a:ext cx="4109688" cy="79633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25369D-B52E-4FB6-AE92-3AB6102C5BB7}" type="datetimeFigureOut">
              <a:rPr lang="en-IN" smtClean="0"/>
              <a:pPr/>
              <a:t>15-04-2025</a:t>
            </a:fld>
            <a:endParaRPr lang="en-IN"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87A56D-5555-444C-80BF-183C7DC24C0E}" type="slidenum">
              <a:rPr lang="en-IN" smtClean="0"/>
              <a:pPr/>
              <a:t>‹#›</a:t>
            </a:fld>
            <a:endParaRPr lang="en-IN" dirty="0"/>
          </a:p>
        </p:txBody>
      </p:sp>
    </p:spTree>
    <p:extLst>
      <p:ext uri="{BB962C8B-B14F-4D97-AF65-F5344CB8AC3E}">
        <p14:creationId xmlns:p14="http://schemas.microsoft.com/office/powerpoint/2010/main" val="1191614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miter lim="800000"/>
            <a:headEnd/>
            <a:tailEnd/>
          </a:ln>
        </p:spPr>
        <p:txBody>
          <a:bodyPr/>
          <a:lstStyle/>
          <a:p>
            <a:fld id="{34AD7788-AE4A-4D27-B4BE-3D28D4E59D9C}" type="slidenum">
              <a:rPr altLang="en-US"/>
              <a:pPr/>
              <a:t>2</a:t>
            </a:fld>
            <a:endParaRPr lang="en-IN" altLang="en-US"/>
          </a:p>
        </p:txBody>
      </p:sp>
      <p:sp>
        <p:nvSpPr>
          <p:cNvPr id="13315" name="Rectangle 7"/>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eaLnBrk="1" hangingPunct="1"/>
            <a:fld id="{5996D1A6-98C8-43C4-B9CB-99B3670AD523}" type="slidenum">
              <a:rPr lang="en-GB" altLang="en-US" sz="1300"/>
              <a:pPr algn="r" defTabSz="947738" eaLnBrk="1" hangingPunct="1"/>
              <a:t>2</a:t>
            </a:fld>
            <a:endParaRPr lang="en-GB" altLang="en-US" sz="1300"/>
          </a:p>
        </p:txBody>
      </p:sp>
      <p:sp>
        <p:nvSpPr>
          <p:cNvPr id="13316" name="Rectangle 2"/>
          <p:cNvSpPr>
            <a:spLocks noGrp="1" noRot="1" noChangeAspect="1" noChangeArrowheads="1" noTextEdit="1"/>
          </p:cNvSpPr>
          <p:nvPr>
            <p:ph type="sldImg"/>
          </p:nvPr>
        </p:nvSpPr>
        <p:spPr>
          <a:xfrm>
            <a:off x="1143000" y="685800"/>
            <a:ext cx="4573588" cy="3430588"/>
          </a:xfrm>
          <a:ln/>
        </p:spPr>
      </p:sp>
      <p:sp>
        <p:nvSpPr>
          <p:cNvPr id="13317"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53688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999"/>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1" indent="0" algn="ctr">
              <a:buNone/>
              <a:defRPr sz="2000"/>
            </a:lvl2pPr>
            <a:lvl3pPr marL="914361" indent="0" algn="ctr">
              <a:buNone/>
              <a:defRPr sz="1800"/>
            </a:lvl3pPr>
            <a:lvl4pPr marL="1371543" indent="0" algn="ctr">
              <a:buNone/>
              <a:defRPr sz="1600"/>
            </a:lvl4pPr>
            <a:lvl5pPr marL="1828724" indent="0" algn="ctr">
              <a:buNone/>
              <a:defRPr sz="1600"/>
            </a:lvl5pPr>
            <a:lvl6pPr marL="2285904" indent="0" algn="ctr">
              <a:buNone/>
              <a:defRPr sz="1600"/>
            </a:lvl6pPr>
            <a:lvl7pPr marL="2743085" indent="0" algn="ctr">
              <a:buNone/>
              <a:defRPr sz="1600"/>
            </a:lvl7pPr>
            <a:lvl8pPr marL="3200266" indent="0" algn="ctr">
              <a:buNone/>
              <a:defRPr sz="1600"/>
            </a:lvl8pPr>
            <a:lvl9pPr marL="3657447"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73176579-FE05-417F-8609-C7CAFF5E6B08}"/>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
        <p:nvSpPr>
          <p:cNvPr id="9" name="Date Placeholder 3">
            <a:extLst>
              <a:ext uri="{FF2B5EF4-FFF2-40B4-BE49-F238E27FC236}">
                <a16:creationId xmlns:a16="http://schemas.microsoft.com/office/drawing/2014/main" id="{3DFF2D0C-D2C9-46FB-ADF6-A99561CA6EB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3E882DF1-27FD-4ADD-91C2-9C181CCE0E13}" type="datetime1">
              <a:rPr lang="en-US" smtClean="0"/>
              <a:t>4/15/2025</a:t>
            </a:fld>
            <a:endParaRPr lang="en-US" dirty="0"/>
          </a:p>
        </p:txBody>
      </p:sp>
      <p:sp>
        <p:nvSpPr>
          <p:cNvPr id="10" name="Footer Placeholder 4">
            <a:extLst>
              <a:ext uri="{FF2B5EF4-FFF2-40B4-BE49-F238E27FC236}">
                <a16:creationId xmlns:a16="http://schemas.microsoft.com/office/drawing/2014/main" id="{4F167844-14C8-4475-9827-0B1589FE1BEF}"/>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1" name="Slide Number Placeholder 5">
            <a:extLst>
              <a:ext uri="{FF2B5EF4-FFF2-40B4-BE49-F238E27FC236}">
                <a16:creationId xmlns:a16="http://schemas.microsoft.com/office/drawing/2014/main" id="{0249D29F-51EA-42FF-836F-210591C749A7}"/>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613530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3F581E-3D60-4789-81BA-A8F1555C1ECB}" type="datetime1">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3090A-E985-4837-A97A-059404DB2C46}" type="slidenum">
              <a:rPr lang="en-US" smtClean="0"/>
              <a:t>‹#›</a:t>
            </a:fld>
            <a:endParaRPr lang="en-US"/>
          </a:p>
        </p:txBody>
      </p:sp>
      <p:sp>
        <p:nvSpPr>
          <p:cNvPr id="8" name="Rectangle 7">
            <a:extLst>
              <a:ext uri="{FF2B5EF4-FFF2-40B4-BE49-F238E27FC236}">
                <a16:creationId xmlns:a16="http://schemas.microsoft.com/office/drawing/2014/main" id="{A5820914-E4BC-433E-AEBE-0A380D1DF40F}"/>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Tree>
    <p:extLst>
      <p:ext uri="{BB962C8B-B14F-4D97-AF65-F5344CB8AC3E}">
        <p14:creationId xmlns:p14="http://schemas.microsoft.com/office/powerpoint/2010/main" val="640527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3">
            <a:extLst>
              <a:ext uri="{FF2B5EF4-FFF2-40B4-BE49-F238E27FC236}">
                <a16:creationId xmlns:a16="http://schemas.microsoft.com/office/drawing/2014/main" id="{E70FB658-1DD4-4E67-9DD4-9075B9581AC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EFE675B3-901B-4884-9D3B-DD82244241A2}" type="datetime1">
              <a:rPr lang="en-US" smtClean="0"/>
              <a:t>4/15/2025</a:t>
            </a:fld>
            <a:endParaRPr lang="en-US" dirty="0"/>
          </a:p>
        </p:txBody>
      </p:sp>
      <p:sp>
        <p:nvSpPr>
          <p:cNvPr id="7" name="Footer Placeholder 4">
            <a:extLst>
              <a:ext uri="{FF2B5EF4-FFF2-40B4-BE49-F238E27FC236}">
                <a16:creationId xmlns:a16="http://schemas.microsoft.com/office/drawing/2014/main" id="{45ABC8AF-6C8D-4E94-B42A-425E6E33DCB4}"/>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id="{EF3970AF-C2BE-4BB0-A0D9-0C90862EA158}"/>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04467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62B0F-90E2-412D-AE42-DE276FA4C40E}" type="datetime1">
              <a:rPr lang="en-US" smtClean="0"/>
              <a:t>4/15/2025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33090A-E985-4837-A97A-059404DB2C46}" type="slidenum">
              <a:rPr lang="en-US" smtClean="0"/>
              <a:t>‹#›</a:t>
            </a:fld>
            <a:endParaRPr lang="en-US"/>
          </a:p>
        </p:txBody>
      </p:sp>
    </p:spTree>
    <p:extLst>
      <p:ext uri="{BB962C8B-B14F-4D97-AF65-F5344CB8AC3E}">
        <p14:creationId xmlns:p14="http://schemas.microsoft.com/office/powerpoint/2010/main" val="2157748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pmg.engineering/" TargetMode="External"/><Relationship Id="rId3" Type="http://schemas.openxmlformats.org/officeDocument/2006/relationships/slideLayout" Target="../slideLayouts/slideLayout3.xml"/><Relationship Id="rId7" Type="http://schemas.openxmlformats.org/officeDocument/2006/relationships/hyperlink" Target="mailto:info@pmg.engineerin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alphaModFix amt="4000"/>
            <a:lum/>
          </a:blip>
          <a:srcRect/>
          <a:tile tx="0" ty="0" sx="77000" sy="77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6487" y="787183"/>
            <a:ext cx="7886700" cy="8921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768411"/>
            <a:ext cx="7886700" cy="44753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ABF94DA7-86D7-474D-A1B4-F15BA50BEFE7}" type="datetime1">
              <a:rPr lang="en-US" smtClean="0"/>
              <a:t>4/15/2025</a:t>
            </a:fld>
            <a:endParaRPr lang="en-US" dirty="0"/>
          </a:p>
        </p:txBody>
      </p:sp>
      <p:sp>
        <p:nvSpPr>
          <p:cNvPr id="5" name="Footer Placeholder 4"/>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cxnSp>
        <p:nvCxnSpPr>
          <p:cNvPr id="8" name="Straight Connector 7">
            <a:extLst>
              <a:ext uri="{FF2B5EF4-FFF2-40B4-BE49-F238E27FC236}">
                <a16:creationId xmlns:a16="http://schemas.microsoft.com/office/drawing/2014/main" id="{C0F075A5-6ECF-45AD-8CF3-F2A10412AC53}"/>
              </a:ext>
            </a:extLst>
          </p:cNvPr>
          <p:cNvCxnSpPr>
            <a:cxnSpLocks/>
          </p:cNvCxnSpPr>
          <p:nvPr userDrawn="1"/>
        </p:nvCxnSpPr>
        <p:spPr>
          <a:xfrm>
            <a:off x="636487" y="698107"/>
            <a:ext cx="78867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Rectangle 8">
            <a:extLst>
              <a:ext uri="{FF2B5EF4-FFF2-40B4-BE49-F238E27FC236}">
                <a16:creationId xmlns:a16="http://schemas.microsoft.com/office/drawing/2014/main" id="{01D93101-9D13-482D-A0BE-6AB1F6CE3654}"/>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23" dirty="0"/>
              <a:t>Competent People. Smarter Work Systems. Exceptional Customer Interactions.</a:t>
            </a:r>
          </a:p>
        </p:txBody>
      </p:sp>
      <p:sp>
        <p:nvSpPr>
          <p:cNvPr id="12" name="Text Placeholder 2">
            <a:extLst>
              <a:ext uri="{FF2B5EF4-FFF2-40B4-BE49-F238E27FC236}">
                <a16:creationId xmlns:a16="http://schemas.microsoft.com/office/drawing/2014/main" id="{123DB47D-1AD0-4B44-BB13-503C998C195C}"/>
              </a:ext>
            </a:extLst>
          </p:cNvPr>
          <p:cNvSpPr txBox="1">
            <a:spLocks/>
          </p:cNvSpPr>
          <p:nvPr userDrawn="1"/>
        </p:nvSpPr>
        <p:spPr>
          <a:xfrm>
            <a:off x="628650" y="58232"/>
            <a:ext cx="3417341" cy="639875"/>
          </a:xfrm>
          <a:prstGeom prst="rect">
            <a:avLst/>
          </a:prstGeom>
        </p:spPr>
        <p:txBody>
          <a:bodyPr vert="horz" lIns="63305" tIns="31652" rIns="63305" bIns="31652"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62" b="1" dirty="0"/>
              <a:t>PMG Engineering Private Limited</a:t>
            </a:r>
          </a:p>
          <a:p>
            <a:pPr marL="0" indent="0">
              <a:lnSpc>
                <a:spcPct val="100000"/>
              </a:lnSpc>
              <a:spcBef>
                <a:spcPts val="0"/>
              </a:spcBef>
              <a:buNone/>
            </a:pPr>
            <a:r>
              <a:rPr lang="en-US" sz="1108" b="0" i="0" kern="1200" dirty="0">
                <a:solidFill>
                  <a:schemeClr val="tx1"/>
                </a:solidFill>
                <a:effectLst/>
                <a:latin typeface="+mn-lt"/>
                <a:ea typeface="+mn-ea"/>
                <a:cs typeface="+mn-cs"/>
              </a:rPr>
              <a:t>The End-to-End Engineering Company in Food Industry</a:t>
            </a:r>
          </a:p>
          <a:p>
            <a:pPr marL="0" indent="0">
              <a:lnSpc>
                <a:spcPct val="100000"/>
              </a:lnSpc>
              <a:spcBef>
                <a:spcPts val="0"/>
              </a:spcBef>
              <a:buNone/>
            </a:pPr>
            <a:r>
              <a:rPr lang="en-US" sz="1108" b="0" i="0" kern="1200" dirty="0" err="1">
                <a:solidFill>
                  <a:schemeClr val="tx1"/>
                </a:solidFill>
                <a:effectLst/>
                <a:latin typeface="+mn-lt"/>
                <a:ea typeface="+mn-ea"/>
                <a:cs typeface="+mn-cs"/>
                <a:hlinkClick r:id="rId7"/>
              </a:rPr>
              <a:t>info@pmg.engineering</a:t>
            </a:r>
            <a:r>
              <a:rPr lang="en-US" sz="1108" b="0" i="0" kern="1200" dirty="0">
                <a:solidFill>
                  <a:schemeClr val="tx1"/>
                </a:solidFill>
                <a:effectLst/>
                <a:latin typeface="+mn-lt"/>
                <a:ea typeface="+mn-ea"/>
                <a:cs typeface="+mn-cs"/>
              </a:rPr>
              <a:t> | </a:t>
            </a:r>
            <a:r>
              <a:rPr lang="en-US" sz="1108" b="0" i="0" kern="1200" dirty="0">
                <a:solidFill>
                  <a:schemeClr val="tx1"/>
                </a:solidFill>
                <a:effectLst/>
                <a:latin typeface="+mn-lt"/>
                <a:ea typeface="+mn-ea"/>
                <a:cs typeface="+mn-cs"/>
                <a:hlinkClick r:id="rId8"/>
              </a:rPr>
              <a:t>www.pmg.engineering</a:t>
            </a:r>
            <a:endParaRPr lang="en-US" sz="1108" b="0" i="0" kern="1200" dirty="0">
              <a:solidFill>
                <a:schemeClr val="tx1"/>
              </a:solidFill>
              <a:effectLst/>
              <a:latin typeface="+mn-lt"/>
              <a:ea typeface="+mn-ea"/>
              <a:cs typeface="+mn-cs"/>
            </a:endParaRPr>
          </a:p>
        </p:txBody>
      </p:sp>
      <p:sp>
        <p:nvSpPr>
          <p:cNvPr id="13" name="TextBox 12">
            <a:extLst>
              <a:ext uri="{FF2B5EF4-FFF2-40B4-BE49-F238E27FC236}">
                <a16:creationId xmlns:a16="http://schemas.microsoft.com/office/drawing/2014/main" id="{6620805C-D2DD-477E-877E-F4DEF1025626}"/>
              </a:ext>
            </a:extLst>
          </p:cNvPr>
          <p:cNvSpPr txBox="1"/>
          <p:nvPr userDrawn="1"/>
        </p:nvSpPr>
        <p:spPr>
          <a:xfrm>
            <a:off x="7028458" y="505951"/>
            <a:ext cx="1560042" cy="241476"/>
          </a:xfrm>
          <a:prstGeom prst="rect">
            <a:avLst/>
          </a:prstGeom>
          <a:noFill/>
        </p:spPr>
        <p:txBody>
          <a:bodyPr wrap="none" rtlCol="0">
            <a:spAutoFit/>
          </a:bodyPr>
          <a:lstStyle/>
          <a:p>
            <a:r>
              <a:rPr lang="en-US" sz="969" b="0" dirty="0">
                <a:solidFill>
                  <a:srgbClr val="FF8A04"/>
                </a:solidFill>
              </a:rPr>
              <a:t>Reputation built on </a:t>
            </a:r>
            <a:r>
              <a:rPr lang="en-US" sz="969" b="0" u="none" dirty="0">
                <a:solidFill>
                  <a:srgbClr val="FF8A04"/>
                </a:solidFill>
              </a:rPr>
              <a:t>Results</a:t>
            </a:r>
          </a:p>
        </p:txBody>
      </p:sp>
      <p:pic>
        <p:nvPicPr>
          <p:cNvPr id="14" name="Picture 13" descr="A picture containing clock&#10;&#10;Description automatically generated">
            <a:extLst>
              <a:ext uri="{FF2B5EF4-FFF2-40B4-BE49-F238E27FC236}">
                <a16:creationId xmlns:a16="http://schemas.microsoft.com/office/drawing/2014/main" id="{EDD520AD-DDE1-4DCD-9090-3F04B1CE750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003952" y="58232"/>
            <a:ext cx="1511398" cy="474785"/>
          </a:xfrm>
          <a:prstGeom prst="rect">
            <a:avLst/>
          </a:prstGeom>
        </p:spPr>
      </p:pic>
    </p:spTree>
    <p:extLst>
      <p:ext uri="{BB962C8B-B14F-4D97-AF65-F5344CB8AC3E}">
        <p14:creationId xmlns:p14="http://schemas.microsoft.com/office/powerpoint/2010/main" val="261845780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Lst>
  <p:hf hdr="0" ftr="0" dt="0"/>
  <p:txStyles>
    <p:titleStyle>
      <a:lvl1pPr algn="l" defTabSz="9143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2" indent="-228591" algn="l" defTabSz="9143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2" indent="-228591" algn="l" defTabSz="9143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3"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1" rtl="0" eaLnBrk="1" latinLnBrk="0" hangingPunct="1">
        <a:defRPr sz="1800" kern="1200">
          <a:solidFill>
            <a:schemeClr val="tx1"/>
          </a:solidFill>
          <a:latin typeface="+mn-lt"/>
          <a:ea typeface="+mn-ea"/>
          <a:cs typeface="+mn-cs"/>
        </a:defRPr>
      </a:lvl1pPr>
      <a:lvl2pPr marL="457181" algn="l" defTabSz="914361" rtl="0" eaLnBrk="1" latinLnBrk="0" hangingPunct="1">
        <a:defRPr sz="1800" kern="1200">
          <a:solidFill>
            <a:schemeClr val="tx1"/>
          </a:solidFill>
          <a:latin typeface="+mn-lt"/>
          <a:ea typeface="+mn-ea"/>
          <a:cs typeface="+mn-cs"/>
        </a:defRPr>
      </a:lvl2pPr>
      <a:lvl3pPr marL="914361" algn="l" defTabSz="914361" rtl="0" eaLnBrk="1" latinLnBrk="0" hangingPunct="1">
        <a:defRPr sz="1800" kern="1200">
          <a:solidFill>
            <a:schemeClr val="tx1"/>
          </a:solidFill>
          <a:latin typeface="+mn-lt"/>
          <a:ea typeface="+mn-ea"/>
          <a:cs typeface="+mn-cs"/>
        </a:defRPr>
      </a:lvl3pPr>
      <a:lvl4pPr marL="1371543" algn="l" defTabSz="914361" rtl="0" eaLnBrk="1" latinLnBrk="0" hangingPunct="1">
        <a:defRPr sz="1800" kern="1200">
          <a:solidFill>
            <a:schemeClr val="tx1"/>
          </a:solidFill>
          <a:latin typeface="+mn-lt"/>
          <a:ea typeface="+mn-ea"/>
          <a:cs typeface="+mn-cs"/>
        </a:defRPr>
      </a:lvl4pPr>
      <a:lvl5pPr marL="1828724" algn="l" defTabSz="914361" rtl="0" eaLnBrk="1" latinLnBrk="0" hangingPunct="1">
        <a:defRPr sz="1800" kern="1200">
          <a:solidFill>
            <a:schemeClr val="tx1"/>
          </a:solidFill>
          <a:latin typeface="+mn-lt"/>
          <a:ea typeface="+mn-ea"/>
          <a:cs typeface="+mn-cs"/>
        </a:defRPr>
      </a:lvl5pPr>
      <a:lvl6pPr marL="2285904" algn="l" defTabSz="914361" rtl="0" eaLnBrk="1" latinLnBrk="0" hangingPunct="1">
        <a:defRPr sz="1800" kern="1200">
          <a:solidFill>
            <a:schemeClr val="tx1"/>
          </a:solidFill>
          <a:latin typeface="+mn-lt"/>
          <a:ea typeface="+mn-ea"/>
          <a:cs typeface="+mn-cs"/>
        </a:defRPr>
      </a:lvl6pPr>
      <a:lvl7pPr marL="2743085" algn="l" defTabSz="914361" rtl="0" eaLnBrk="1" latinLnBrk="0" hangingPunct="1">
        <a:defRPr sz="1800" kern="1200">
          <a:solidFill>
            <a:schemeClr val="tx1"/>
          </a:solidFill>
          <a:latin typeface="+mn-lt"/>
          <a:ea typeface="+mn-ea"/>
          <a:cs typeface="+mn-cs"/>
        </a:defRPr>
      </a:lvl7pPr>
      <a:lvl8pPr marL="3200266" algn="l" defTabSz="914361" rtl="0" eaLnBrk="1" latinLnBrk="0" hangingPunct="1">
        <a:defRPr sz="1800" kern="1200">
          <a:solidFill>
            <a:schemeClr val="tx1"/>
          </a:solidFill>
          <a:latin typeface="+mn-lt"/>
          <a:ea typeface="+mn-ea"/>
          <a:cs typeface="+mn-cs"/>
        </a:defRPr>
      </a:lvl8pPr>
      <a:lvl9pPr marL="3657447" algn="l" defTabSz="91436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hd hYGIENE THEME PHOTOS"/>
          <p:cNvPicPr>
            <a:picLocks noChangeAspect="1" noChangeArrowheads="1"/>
          </p:cNvPicPr>
          <p:nvPr/>
        </p:nvPicPr>
        <p:blipFill>
          <a:blip r:embed="rId2" cstate="print"/>
          <a:srcRect/>
          <a:stretch>
            <a:fillRect/>
          </a:stretch>
        </p:blipFill>
        <p:spPr bwMode="auto">
          <a:xfrm>
            <a:off x="2565399" y="3038474"/>
            <a:ext cx="4533901" cy="3400425"/>
          </a:xfrm>
          <a:prstGeom prst="rect">
            <a:avLst/>
          </a:prstGeom>
          <a:noFill/>
        </p:spPr>
      </p:pic>
      <p:sp>
        <p:nvSpPr>
          <p:cNvPr id="2" name="Rectangle 1"/>
          <p:cNvSpPr/>
          <p:nvPr/>
        </p:nvSpPr>
        <p:spPr>
          <a:xfrm>
            <a:off x="1247072" y="704334"/>
            <a:ext cx="7170553" cy="1107996"/>
          </a:xfrm>
          <a:prstGeom prst="rect">
            <a:avLst/>
          </a:prstGeom>
        </p:spPr>
        <p:txBody>
          <a:bodyPr wrap="none">
            <a:spAutoFit/>
          </a:bodyPr>
          <a:lstStyle/>
          <a:p>
            <a:pPr lvl="0"/>
            <a:r>
              <a:rPr lang="en-US" sz="6600" b="1" dirty="0">
                <a:latin typeface="PMingLiU" panose="02020500000000000000" pitchFamily="18" charset="-120"/>
                <a:ea typeface="PMingLiU" panose="02020500000000000000" pitchFamily="18" charset="-120"/>
              </a:rPr>
              <a:t>HYGIENE SAFETY </a:t>
            </a:r>
            <a:endParaRPr lang="en-IN" sz="6600" b="1" dirty="0">
              <a:latin typeface="PMingLiU" panose="02020500000000000000" pitchFamily="18" charset="-120"/>
              <a:ea typeface="PMingLiU" panose="02020500000000000000" pitchFamily="18" charset="-120"/>
            </a:endParaRPr>
          </a:p>
        </p:txBody>
      </p:sp>
    </p:spTree>
    <p:extLst>
      <p:ext uri="{BB962C8B-B14F-4D97-AF65-F5344CB8AC3E}">
        <p14:creationId xmlns:p14="http://schemas.microsoft.com/office/powerpoint/2010/main" val="2692049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09" y="1320800"/>
            <a:ext cx="8733007" cy="419418"/>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r>
              <a:rPr lang="en-US" sz="2000" b="1" noProof="1">
                <a:solidFill>
                  <a:schemeClr val="bg1"/>
                </a:solidFill>
              </a:rPr>
              <a:t>Provision of Fresh Air</a:t>
            </a:r>
            <a:endParaRPr lang="en-IN" sz="2000" b="1" noProof="1">
              <a:solidFill>
                <a:schemeClr val="bg1"/>
              </a:solidFill>
            </a:endParaRPr>
          </a:p>
        </p:txBody>
      </p:sp>
      <p:sp>
        <p:nvSpPr>
          <p:cNvPr id="41986" name="AutoShape 2" descr="Image result for WHAT IS hygiene PRACTI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dirty="0"/>
          </a:p>
        </p:txBody>
      </p:sp>
      <p:sp>
        <p:nvSpPr>
          <p:cNvPr id="41988" name="AutoShape 4" descr="Image result for WHAT IS hygiene PRACTI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dirty="0"/>
          </a:p>
        </p:txBody>
      </p:sp>
      <p:sp>
        <p:nvSpPr>
          <p:cNvPr id="12" name="Rectangle 11"/>
          <p:cNvSpPr>
            <a:spLocks noChangeArrowheads="1"/>
          </p:cNvSpPr>
          <p:nvPr/>
        </p:nvSpPr>
        <p:spPr bwMode="gray">
          <a:xfrm>
            <a:off x="232409" y="1740218"/>
            <a:ext cx="8728711" cy="471138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fontAlgn="base">
              <a:spcBef>
                <a:spcPct val="0"/>
              </a:spcBef>
              <a:spcAft>
                <a:spcPct val="0"/>
              </a:spcAft>
              <a:buSzPct val="105000"/>
              <a:buFont typeface="Wingdings 3" pitchFamily="18" charset="2"/>
              <a:buChar char="p"/>
            </a:pPr>
            <a:r>
              <a:rPr lang="en-US" dirty="0">
                <a:solidFill>
                  <a:srgbClr val="000000"/>
                </a:solidFill>
                <a:ea typeface="Calibri" pitchFamily="34" charset="0"/>
                <a:cs typeface="Calibri" pitchFamily="34" charset="0"/>
              </a:rPr>
              <a:t>It is essential to ensure that adequate ventilation is provided to a workplace, especially in an enclosed building. </a:t>
            </a:r>
          </a:p>
          <a:p>
            <a:pPr marL="285750" lvl="0" indent="-285750" fontAlgn="base">
              <a:spcBef>
                <a:spcPct val="0"/>
              </a:spcBef>
              <a:spcAft>
                <a:spcPct val="0"/>
              </a:spcAft>
              <a:buSzPct val="105000"/>
              <a:buFont typeface="Wingdings 3" pitchFamily="18" charset="2"/>
              <a:buChar char="p"/>
            </a:pPr>
            <a:r>
              <a:rPr lang="en-US" dirty="0">
                <a:solidFill>
                  <a:srgbClr val="000000"/>
                </a:solidFill>
                <a:ea typeface="Calibri" pitchFamily="34" charset="0"/>
                <a:cs typeface="Calibri" pitchFamily="34" charset="0"/>
              </a:rPr>
              <a:t>General ventilation is designed to provide fresh air for breathing by the occupants, control of thermal conditions and keeping the air free from contaminants (such as tobacco smoke, body odor and other air-borne contaminants). </a:t>
            </a:r>
          </a:p>
          <a:p>
            <a:pPr marL="285750" lvl="0" indent="-285750" fontAlgn="base">
              <a:spcBef>
                <a:spcPct val="0"/>
              </a:spcBef>
              <a:spcAft>
                <a:spcPct val="0"/>
              </a:spcAft>
              <a:buSzPct val="105000"/>
              <a:buFont typeface="Wingdings 3" pitchFamily="18" charset="2"/>
              <a:buChar char="p"/>
            </a:pPr>
            <a:r>
              <a:rPr lang="en-US" dirty="0">
                <a:solidFill>
                  <a:srgbClr val="000000"/>
                </a:solidFill>
                <a:ea typeface="Calibri" pitchFamily="34" charset="0"/>
                <a:cs typeface="Calibri" pitchFamily="34" charset="0"/>
              </a:rPr>
              <a:t>The fresh air intake points of a ventilation system should be away from any source of contaminants. </a:t>
            </a:r>
          </a:p>
          <a:p>
            <a:pPr marL="285750" lvl="0" indent="-285750" fontAlgn="base">
              <a:spcBef>
                <a:spcPct val="0"/>
              </a:spcBef>
              <a:spcAft>
                <a:spcPct val="0"/>
              </a:spcAft>
              <a:buSzPct val="105000"/>
              <a:buFont typeface="Wingdings 3" pitchFamily="18" charset="2"/>
              <a:buChar char="p"/>
            </a:pPr>
            <a:r>
              <a:rPr lang="en-US" dirty="0">
                <a:solidFill>
                  <a:srgbClr val="000000"/>
                </a:solidFill>
                <a:ea typeface="Calibri" pitchFamily="34" charset="0"/>
                <a:cs typeface="Calibri" pitchFamily="34" charset="0"/>
              </a:rPr>
              <a:t>Filtration or cleaning of the incoming air before being supplied to a workplace is recommended.</a:t>
            </a:r>
            <a:endParaRPr lang="en-US" dirty="0">
              <a:cs typeface="Arial" pitchFamily="34" charset="0"/>
            </a:endParaRPr>
          </a:p>
        </p:txBody>
      </p:sp>
      <p:sp>
        <p:nvSpPr>
          <p:cNvPr id="13" name="Rectangle 2"/>
          <p:cNvSpPr txBox="1">
            <a:spLocks noChangeArrowheads="1"/>
          </p:cNvSpPr>
          <p:nvPr/>
        </p:nvSpPr>
        <p:spPr>
          <a:xfrm>
            <a:off x="457200" y="622300"/>
            <a:ext cx="8229600" cy="635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28600" fontAlgn="base">
              <a:spcBef>
                <a:spcPts val="0"/>
              </a:spcBef>
              <a:spcAft>
                <a:spcPts val="1440"/>
              </a:spcAft>
            </a:pPr>
            <a:r>
              <a:rPr lang="en-IN" sz="3200" dirty="0">
                <a:ea typeface="Times New Roman" panose="02020603050405020304" pitchFamily="18" charset="0"/>
              </a:rPr>
              <a:t>GENERAL VENTILATION</a:t>
            </a:r>
            <a:endParaRPr lang="en-US" sz="3200" dirty="0">
              <a:ea typeface="Times New Roman" panose="02020603050405020304" pitchFamily="18" charset="0"/>
            </a:endParaRPr>
          </a:p>
        </p:txBody>
      </p:sp>
      <p:pic>
        <p:nvPicPr>
          <p:cNvPr id="8" name="Picture 4" descr="Image result for fresh air ventilation system provision"/>
          <p:cNvPicPr>
            <a:picLocks noChangeAspect="1" noChangeArrowheads="1"/>
          </p:cNvPicPr>
          <p:nvPr/>
        </p:nvPicPr>
        <p:blipFill>
          <a:blip r:embed="rId2" cstate="print">
            <a:clrChange>
              <a:clrFrom>
                <a:srgbClr val="B5B5AB"/>
              </a:clrFrom>
              <a:clrTo>
                <a:srgbClr val="B5B5AB">
                  <a:alpha val="0"/>
                </a:srgbClr>
              </a:clrTo>
            </a:clrChange>
          </a:blip>
          <a:srcRect/>
          <a:stretch>
            <a:fillRect/>
          </a:stretch>
        </p:blipFill>
        <p:spPr bwMode="auto">
          <a:xfrm>
            <a:off x="4787899" y="4095909"/>
            <a:ext cx="4053205" cy="2240279"/>
          </a:xfrm>
          <a:prstGeom prst="rect">
            <a:avLst/>
          </a:prstGeom>
          <a:noFill/>
        </p:spPr>
      </p:pic>
    </p:spTree>
    <p:extLst>
      <p:ext uri="{BB962C8B-B14F-4D97-AF65-F5344CB8AC3E}">
        <p14:creationId xmlns:p14="http://schemas.microsoft.com/office/powerpoint/2010/main" val="2762690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09" y="1320800"/>
            <a:ext cx="8733007" cy="419418"/>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r>
              <a:rPr lang="en-IN" sz="2000" b="1" dirty="0">
                <a:solidFill>
                  <a:schemeClr val="bg1"/>
                </a:solidFill>
              </a:rPr>
              <a:t>Fresh air supply rate for general work activities in air-conditioned workplaces</a:t>
            </a:r>
            <a:endParaRPr lang="en-IN" sz="2000" b="1" noProof="1">
              <a:solidFill>
                <a:schemeClr val="bg1"/>
              </a:solidFill>
            </a:endParaRPr>
          </a:p>
        </p:txBody>
      </p:sp>
      <p:sp>
        <p:nvSpPr>
          <p:cNvPr id="41988" name="AutoShape 4" descr="Image result for WHAT IS hygiene PRACTI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dirty="0"/>
          </a:p>
        </p:txBody>
      </p:sp>
      <p:sp>
        <p:nvSpPr>
          <p:cNvPr id="12" name="Rectangle 11"/>
          <p:cNvSpPr>
            <a:spLocks noChangeArrowheads="1"/>
          </p:cNvSpPr>
          <p:nvPr/>
        </p:nvSpPr>
        <p:spPr bwMode="gray">
          <a:xfrm>
            <a:off x="232409" y="1740218"/>
            <a:ext cx="8728711" cy="471138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lvl="0" fontAlgn="base">
              <a:spcBef>
                <a:spcPct val="0"/>
              </a:spcBef>
              <a:spcAft>
                <a:spcPct val="0"/>
              </a:spcAft>
              <a:buSzPct val="105000"/>
              <a:buFont typeface="Wingdings 3" pitchFamily="18" charset="2"/>
              <a:buChar char="p"/>
            </a:pPr>
            <a:r>
              <a:rPr lang="en-IN" dirty="0"/>
              <a:t> For places where the number of persons present is normally constant.</a:t>
            </a:r>
            <a:endParaRPr lang="en-US" dirty="0">
              <a:cs typeface="Arial" pitchFamily="34" charset="0"/>
            </a:endParaRPr>
          </a:p>
        </p:txBody>
      </p:sp>
      <p:sp>
        <p:nvSpPr>
          <p:cNvPr id="13" name="Rectangle 2"/>
          <p:cNvSpPr txBox="1">
            <a:spLocks noChangeArrowheads="1"/>
          </p:cNvSpPr>
          <p:nvPr/>
        </p:nvSpPr>
        <p:spPr>
          <a:xfrm>
            <a:off x="457200" y="622300"/>
            <a:ext cx="8229600" cy="635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28600" fontAlgn="base">
              <a:spcBef>
                <a:spcPts val="0"/>
              </a:spcBef>
              <a:spcAft>
                <a:spcPts val="1440"/>
              </a:spcAft>
            </a:pPr>
            <a:r>
              <a:rPr lang="en-IN" sz="3200" dirty="0">
                <a:latin typeface="+mn-lt"/>
                <a:ea typeface="Times New Roman" panose="02020603050405020304" pitchFamily="18" charset="0"/>
              </a:rPr>
              <a:t>GENERAL VENTILATION</a:t>
            </a:r>
            <a:endParaRPr lang="en-US" sz="3200" dirty="0">
              <a:latin typeface="+mn-lt"/>
              <a:ea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960760966"/>
              </p:ext>
            </p:extLst>
          </p:nvPr>
        </p:nvGraphicFramePr>
        <p:xfrm>
          <a:off x="368301" y="2173747"/>
          <a:ext cx="8470899" cy="4132531"/>
        </p:xfrm>
        <a:graphic>
          <a:graphicData uri="http://schemas.openxmlformats.org/drawingml/2006/table">
            <a:tbl>
              <a:tblPr firstRow="1" bandRow="1">
                <a:tableStyleId>{5202B0CA-FC54-4496-8BCA-5EF66A818D29}</a:tableStyleId>
              </a:tblPr>
              <a:tblGrid>
                <a:gridCol w="2954264">
                  <a:extLst>
                    <a:ext uri="{9D8B030D-6E8A-4147-A177-3AD203B41FA5}">
                      <a16:colId xmlns:a16="http://schemas.microsoft.com/office/drawing/2014/main" val="20000"/>
                    </a:ext>
                  </a:extLst>
                </a:gridCol>
                <a:gridCol w="3168562">
                  <a:extLst>
                    <a:ext uri="{9D8B030D-6E8A-4147-A177-3AD203B41FA5}">
                      <a16:colId xmlns:a16="http://schemas.microsoft.com/office/drawing/2014/main" val="20001"/>
                    </a:ext>
                  </a:extLst>
                </a:gridCol>
                <a:gridCol w="2348073">
                  <a:extLst>
                    <a:ext uri="{9D8B030D-6E8A-4147-A177-3AD203B41FA5}">
                      <a16:colId xmlns:a16="http://schemas.microsoft.com/office/drawing/2014/main" val="20002"/>
                    </a:ext>
                  </a:extLst>
                </a:gridCol>
              </a:tblGrid>
              <a:tr h="745373">
                <a:tc>
                  <a:txBody>
                    <a:bodyPr/>
                    <a:lstStyle/>
                    <a:p>
                      <a:pPr algn="ctr"/>
                      <a:r>
                        <a:rPr lang="en-US" dirty="0"/>
                        <a:t>Type of Work Activity</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800" kern="1200" baseline="0" dirty="0"/>
                        <a:t>Minimum fresh air</a:t>
                      </a:r>
                    </a:p>
                    <a:p>
                      <a:pPr algn="ctr"/>
                      <a:r>
                        <a:rPr lang="en-IN" sz="1800" kern="1200" baseline="0" dirty="0"/>
                        <a:t>supply rate (m /min/person)</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800" kern="1200" baseline="0" dirty="0"/>
                        <a:t>Remark</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12086">
                <a:tc>
                  <a:txBody>
                    <a:bodyPr/>
                    <a:lstStyle/>
                    <a:p>
                      <a:pPr algn="ctr"/>
                      <a:r>
                        <a:rPr lang="en-IN" sz="1800" kern="1200" baseline="0" dirty="0"/>
                        <a:t>Open plan offices (non-smoking)</a:t>
                      </a:r>
                      <a:endParaRPr lang="en-IN" sz="1800"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800" kern="1200" baseline="0" dirty="0"/>
                        <a:t>0.43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lang="en-IN" sz="1800" kern="1200" baseline="0" dirty="0"/>
                        <a:t>The normal daily working hours or</a:t>
                      </a:r>
                    </a:p>
                    <a:p>
                      <a:r>
                        <a:rPr lang="en-IN" sz="1800" kern="1200" baseline="0" dirty="0"/>
                        <a:t>hours of stay are long e.g. 8 hours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74409">
                <a:tc>
                  <a:txBody>
                    <a:bodyPr/>
                    <a:lstStyle/>
                    <a:p>
                      <a:pPr algn="ctr"/>
                      <a:r>
                        <a:rPr lang="en-IN" sz="1800" kern="1200" baseline="0" dirty="0"/>
                        <a:t>Private offices ( with moderate</a:t>
                      </a:r>
                    </a:p>
                    <a:p>
                      <a:pPr algn="ctr"/>
                      <a:r>
                        <a:rPr lang="en-IN" sz="1800" kern="1200" baseline="0" dirty="0"/>
                        <a:t>smoking ), laboratories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800" kern="1200" baseline="0" dirty="0"/>
                        <a:t>0.6</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IN" dirty="0"/>
                    </a:p>
                  </a:txBody>
                  <a:tcPr/>
                </a:tc>
                <a:extLst>
                  <a:ext uri="{0D108BD9-81ED-4DB2-BD59-A6C34878D82A}">
                    <a16:rowId xmlns:a16="http://schemas.microsoft.com/office/drawing/2014/main" val="10002"/>
                  </a:ext>
                </a:extLst>
              </a:tr>
              <a:tr h="612086">
                <a:tc>
                  <a:txBody>
                    <a:bodyPr/>
                    <a:lstStyle/>
                    <a:p>
                      <a:pPr algn="ctr"/>
                      <a:r>
                        <a:rPr lang="en-IN" sz="1800" kern="1200" baseline="0" dirty="0"/>
                        <a:t>Conference rooms or offices</a:t>
                      </a:r>
                    </a:p>
                    <a:p>
                      <a:pPr algn="ctr"/>
                      <a:r>
                        <a:rPr lang="en-IN" sz="1800" kern="1200" baseline="0" dirty="0"/>
                        <a:t>(with heavy smoking )</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800" kern="1200" baseline="0" dirty="0"/>
                        <a:t>1.0</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IN" dirty="0"/>
                    </a:p>
                  </a:txBody>
                  <a:tcPr/>
                </a:tc>
                <a:extLst>
                  <a:ext uri="{0D108BD9-81ED-4DB2-BD59-A6C34878D82A}">
                    <a16:rowId xmlns:a16="http://schemas.microsoft.com/office/drawing/2014/main" val="10003"/>
                  </a:ext>
                </a:extLst>
              </a:tr>
              <a:tr h="1192598">
                <a:tc>
                  <a:txBody>
                    <a:bodyPr/>
                    <a:lstStyle/>
                    <a:p>
                      <a:pPr algn="ctr"/>
                      <a:r>
                        <a:rPr lang="en-IN" sz="1800" kern="1200" baseline="0" dirty="0"/>
                        <a:t>Canteens, restaurants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800" kern="1200" baseline="0" dirty="0"/>
                        <a:t>0.3</a:t>
                      </a:r>
                    </a:p>
                    <a:p>
                      <a:pPr algn="ctr"/>
                      <a:r>
                        <a:rPr lang="en-IN" sz="1800" kern="1200" baseline="0" dirty="0"/>
                        <a:t>(based on the seating capacity</a:t>
                      </a:r>
                    </a:p>
                    <a:p>
                      <a:pPr algn="ctr"/>
                      <a:r>
                        <a:rPr lang="en-IN" sz="1800" kern="1200" baseline="0" dirty="0"/>
                        <a:t>and the number of employees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800" kern="1200" baseline="0" dirty="0"/>
                        <a:t>On average , people may not stay in the</a:t>
                      </a:r>
                    </a:p>
                    <a:p>
                      <a:r>
                        <a:rPr lang="en-IN" sz="1800" kern="1200" baseline="0" dirty="0"/>
                        <a:t>area for a long period</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30805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09" y="1320800"/>
            <a:ext cx="8733007" cy="419418"/>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rPr>
              <a:t>Maintenance</a:t>
            </a:r>
            <a:endParaRPr lang="en-IN" sz="2000" dirty="0">
              <a:solidFill>
                <a:schemeClr val="bg1"/>
              </a:solidFill>
            </a:endParaRPr>
          </a:p>
        </p:txBody>
      </p:sp>
      <p:sp>
        <p:nvSpPr>
          <p:cNvPr id="41988" name="AutoShape 4" descr="Image result for WHAT IS hygiene PRACTI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dirty="0"/>
          </a:p>
        </p:txBody>
      </p:sp>
      <p:sp>
        <p:nvSpPr>
          <p:cNvPr id="12" name="Rectangle 11"/>
          <p:cNvSpPr>
            <a:spLocks noChangeArrowheads="1"/>
          </p:cNvSpPr>
          <p:nvPr/>
        </p:nvSpPr>
        <p:spPr bwMode="gray">
          <a:xfrm>
            <a:off x="232409" y="1740218"/>
            <a:ext cx="8728711" cy="471138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fontAlgn="base">
              <a:spcBef>
                <a:spcPct val="0"/>
              </a:spcBef>
              <a:spcAft>
                <a:spcPct val="0"/>
              </a:spcAft>
              <a:buSzPct val="105000"/>
              <a:buFont typeface="Wingdings 3" pitchFamily="18" charset="2"/>
              <a:buChar char="p"/>
            </a:pPr>
            <a:r>
              <a:rPr lang="en-US" dirty="0">
                <a:ea typeface="Calibri" pitchFamily="34" charset="0"/>
                <a:cs typeface="TimesNewRomanPSMT" charset="0"/>
              </a:rPr>
              <a:t>If a mechanical ventilation system is used, regular checks (e.g. annually) should be carried out to reveal malfunctions and prevent breakdowns.</a:t>
            </a:r>
          </a:p>
          <a:p>
            <a:pPr marL="285750" lvl="0" indent="-285750" fontAlgn="base">
              <a:spcBef>
                <a:spcPct val="0"/>
              </a:spcBef>
              <a:spcAft>
                <a:spcPct val="0"/>
              </a:spcAft>
              <a:buSzPct val="105000"/>
              <a:buFont typeface="Wingdings 3" pitchFamily="18" charset="2"/>
              <a:buChar char="p"/>
            </a:pPr>
            <a:r>
              <a:rPr lang="en-US" dirty="0">
                <a:ea typeface="Calibri" pitchFamily="34" charset="0"/>
                <a:cs typeface="TimesNewRomanPSMT" charset="0"/>
              </a:rPr>
              <a:t>Visible deposit or dirt on the fans and duct work system is likely to cause health risks and should be removed.</a:t>
            </a:r>
            <a:endParaRPr lang="en-US" dirty="0">
              <a:cs typeface="Arial" pitchFamily="34" charset="0"/>
            </a:endParaRPr>
          </a:p>
        </p:txBody>
      </p:sp>
      <p:sp>
        <p:nvSpPr>
          <p:cNvPr id="13" name="Rectangle 2"/>
          <p:cNvSpPr txBox="1">
            <a:spLocks noChangeArrowheads="1"/>
          </p:cNvSpPr>
          <p:nvPr/>
        </p:nvSpPr>
        <p:spPr>
          <a:xfrm>
            <a:off x="457200" y="622300"/>
            <a:ext cx="8229600" cy="635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28600" fontAlgn="base">
              <a:spcBef>
                <a:spcPts val="0"/>
              </a:spcBef>
              <a:spcAft>
                <a:spcPts val="1440"/>
              </a:spcAft>
            </a:pPr>
            <a:r>
              <a:rPr lang="en-IN" sz="3200" dirty="0">
                <a:latin typeface="+mn-lt"/>
                <a:ea typeface="Times New Roman" panose="02020603050405020304" pitchFamily="18" charset="0"/>
              </a:rPr>
              <a:t>GENERAL VENTILATION</a:t>
            </a:r>
            <a:endParaRPr lang="en-US" sz="3200" dirty="0">
              <a:latin typeface="+mn-lt"/>
              <a:ea typeface="Times New Roman" panose="02020603050405020304" pitchFamily="18" charset="0"/>
            </a:endParaRPr>
          </a:p>
        </p:txBody>
      </p:sp>
      <p:pic>
        <p:nvPicPr>
          <p:cNvPr id="2050" name="Picture 2" descr="Image result for Maintenance GENERAL VENTI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7375" y="3846368"/>
            <a:ext cx="4429125" cy="2482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558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09" y="1320800"/>
            <a:ext cx="8733007" cy="419418"/>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rPr>
              <a:t>Monitoring of the ventilation system</a:t>
            </a:r>
            <a:endParaRPr lang="en-IN" sz="2000" dirty="0">
              <a:solidFill>
                <a:schemeClr val="bg1"/>
              </a:solidFill>
            </a:endParaRPr>
          </a:p>
        </p:txBody>
      </p:sp>
      <p:sp>
        <p:nvSpPr>
          <p:cNvPr id="41988" name="AutoShape 4" descr="Image result for WHAT IS hygiene PRACTI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dirty="0"/>
          </a:p>
        </p:txBody>
      </p:sp>
      <p:sp>
        <p:nvSpPr>
          <p:cNvPr id="12" name="Rectangle 11"/>
          <p:cNvSpPr>
            <a:spLocks noChangeArrowheads="1"/>
          </p:cNvSpPr>
          <p:nvPr/>
        </p:nvSpPr>
        <p:spPr bwMode="gray">
          <a:xfrm>
            <a:off x="232409" y="1740218"/>
            <a:ext cx="8728711" cy="471138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a:t>In a workplace without a specific source of contamination, the adequacy of ventilation can be measured indirectly with a carbon dioxide index method. </a:t>
            </a:r>
          </a:p>
          <a:p>
            <a:pPr marL="285750" indent="-285750">
              <a:buSzPct val="105000"/>
              <a:buFont typeface="Wingdings 3" pitchFamily="18" charset="2"/>
              <a:buChar char="p"/>
            </a:pPr>
            <a:r>
              <a:rPr lang="en-IN" dirty="0"/>
              <a:t>As the concentration of carbon dioxide increase with human activities, background levels of other contaminants also increase. </a:t>
            </a:r>
          </a:p>
          <a:p>
            <a:pPr marL="285750" indent="-285750">
              <a:buSzPct val="105000"/>
              <a:buFont typeface="Wingdings 3" pitchFamily="18" charset="2"/>
              <a:buChar char="p"/>
            </a:pPr>
            <a:r>
              <a:rPr lang="en-IN" dirty="0"/>
              <a:t>Carbon dioxide level frequently exceeding 1000 ppm (although carbon dioxide at such level is not a health concern) could be a useful indicator for review of the fresh air supply rate, distribution and the activities going on, especially when there is a complaint.</a:t>
            </a:r>
            <a:endParaRPr lang="en-US" dirty="0">
              <a:cs typeface="Arial" pitchFamily="34" charset="0"/>
            </a:endParaRPr>
          </a:p>
        </p:txBody>
      </p:sp>
      <p:sp>
        <p:nvSpPr>
          <p:cNvPr id="13" name="Rectangle 2"/>
          <p:cNvSpPr txBox="1">
            <a:spLocks noChangeArrowheads="1"/>
          </p:cNvSpPr>
          <p:nvPr/>
        </p:nvSpPr>
        <p:spPr>
          <a:xfrm>
            <a:off x="457200" y="622300"/>
            <a:ext cx="8229600" cy="635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28600" fontAlgn="base">
              <a:spcBef>
                <a:spcPts val="0"/>
              </a:spcBef>
              <a:spcAft>
                <a:spcPts val="1440"/>
              </a:spcAft>
            </a:pPr>
            <a:r>
              <a:rPr lang="en-IN" sz="3200" dirty="0">
                <a:latin typeface="+mn-lt"/>
                <a:ea typeface="Times New Roman" panose="02020603050405020304" pitchFamily="18" charset="0"/>
              </a:rPr>
              <a:t>GENERAL VENTILATION</a:t>
            </a:r>
            <a:endParaRPr lang="en-US" sz="3200" dirty="0">
              <a:latin typeface="+mn-lt"/>
              <a:ea typeface="Times New Roman" panose="02020603050405020304" pitchFamily="18" charset="0"/>
            </a:endParaRPr>
          </a:p>
        </p:txBody>
      </p:sp>
      <p:pic>
        <p:nvPicPr>
          <p:cNvPr id="7" name="Picture 2" descr="Image result for Carbon dioxide level frequently exceeding 1000 ppm"/>
          <p:cNvPicPr>
            <a:picLocks noChangeAspect="1" noChangeArrowheads="1"/>
          </p:cNvPicPr>
          <p:nvPr/>
        </p:nvPicPr>
        <p:blipFill rotWithShape="1">
          <a:blip r:embed="rId2" cstate="print">
            <a:clrChange>
              <a:clrFrom>
                <a:srgbClr val="FFFFFF"/>
              </a:clrFrom>
              <a:clrTo>
                <a:srgbClr val="FFFFFF">
                  <a:alpha val="0"/>
                </a:srgbClr>
              </a:clrTo>
            </a:clrChange>
          </a:blip>
          <a:srcRect l="9064" t="7988" r="9649" b="11144"/>
          <a:stretch/>
        </p:blipFill>
        <p:spPr bwMode="auto">
          <a:xfrm>
            <a:off x="5321300" y="4254500"/>
            <a:ext cx="3530600" cy="2082800"/>
          </a:xfrm>
          <a:prstGeom prst="rect">
            <a:avLst/>
          </a:prstGeom>
          <a:noFill/>
        </p:spPr>
      </p:pic>
    </p:spTree>
    <p:extLst>
      <p:ext uri="{BB962C8B-B14F-4D97-AF65-F5344CB8AC3E}">
        <p14:creationId xmlns:p14="http://schemas.microsoft.com/office/powerpoint/2010/main" val="1225265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09" y="1320800"/>
            <a:ext cx="8733007" cy="419418"/>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rPr>
              <a:t>Thermal conditions</a:t>
            </a:r>
            <a:endParaRPr lang="en-IN" sz="2000" dirty="0">
              <a:solidFill>
                <a:schemeClr val="bg1"/>
              </a:solidFill>
            </a:endParaRPr>
          </a:p>
        </p:txBody>
      </p:sp>
      <p:sp>
        <p:nvSpPr>
          <p:cNvPr id="41988" name="AutoShape 4" descr="Image result for WHAT IS hygiene PRACTI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dirty="0"/>
          </a:p>
        </p:txBody>
      </p:sp>
      <p:sp>
        <p:nvSpPr>
          <p:cNvPr id="12" name="Rectangle 11"/>
          <p:cNvSpPr>
            <a:spLocks noChangeArrowheads="1"/>
          </p:cNvSpPr>
          <p:nvPr/>
        </p:nvSpPr>
        <p:spPr bwMode="gray">
          <a:xfrm>
            <a:off x="232409" y="1740218"/>
            <a:ext cx="8728711" cy="471138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dirty="0"/>
              <a:t>Thermal conditions for enclosed workplaces should be commensurate with the activities in the area. The factors affecting these conditions include air temperature, humidity and air movement.</a:t>
            </a:r>
          </a:p>
        </p:txBody>
      </p:sp>
      <p:sp>
        <p:nvSpPr>
          <p:cNvPr id="13" name="Rectangle 2"/>
          <p:cNvSpPr txBox="1">
            <a:spLocks noChangeArrowheads="1"/>
          </p:cNvSpPr>
          <p:nvPr/>
        </p:nvSpPr>
        <p:spPr>
          <a:xfrm>
            <a:off x="457200" y="622300"/>
            <a:ext cx="8229600" cy="635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28600" fontAlgn="base">
              <a:spcBef>
                <a:spcPts val="0"/>
              </a:spcBef>
              <a:spcAft>
                <a:spcPts val="1440"/>
              </a:spcAft>
            </a:pPr>
            <a:r>
              <a:rPr lang="en-IN" sz="3200" dirty="0">
                <a:latin typeface="+mn-lt"/>
                <a:ea typeface="Times New Roman" panose="02020603050405020304" pitchFamily="18" charset="0"/>
              </a:rPr>
              <a:t>GENERAL VENTILATION</a:t>
            </a:r>
            <a:endParaRPr lang="en-US" sz="3200" dirty="0">
              <a:latin typeface="+mn-lt"/>
              <a:ea typeface="Times New Roman" panose="02020603050405020304" pitchFamily="18" charset="0"/>
            </a:endParaRPr>
          </a:p>
        </p:txBody>
      </p:sp>
      <p:pic>
        <p:nvPicPr>
          <p:cNvPr id="8" name="Picture 2" descr="Image result for thermal conditions in the workplace photos"/>
          <p:cNvPicPr>
            <a:picLocks noChangeAspect="1" noChangeArrowheads="1"/>
          </p:cNvPicPr>
          <p:nvPr/>
        </p:nvPicPr>
        <p:blipFill rotWithShape="1">
          <a:blip r:embed="rId2" cstate="print">
            <a:clrChange>
              <a:clrFrom>
                <a:srgbClr val="F1F1F1"/>
              </a:clrFrom>
              <a:clrTo>
                <a:srgbClr val="F1F1F1">
                  <a:alpha val="0"/>
                </a:srgbClr>
              </a:clrTo>
            </a:clrChange>
          </a:blip>
          <a:srcRect t="5879" b="9672"/>
          <a:stretch/>
        </p:blipFill>
        <p:spPr bwMode="auto">
          <a:xfrm>
            <a:off x="4348480" y="3378200"/>
            <a:ext cx="4523740" cy="2882900"/>
          </a:xfrm>
          <a:prstGeom prst="rect">
            <a:avLst/>
          </a:prstGeom>
          <a:noFill/>
        </p:spPr>
      </p:pic>
    </p:spTree>
    <p:extLst>
      <p:ext uri="{BB962C8B-B14F-4D97-AF65-F5344CB8AC3E}">
        <p14:creationId xmlns:p14="http://schemas.microsoft.com/office/powerpoint/2010/main" val="1627583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09" y="1320800"/>
            <a:ext cx="8733007" cy="419418"/>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endParaRPr lang="en-IN" sz="2000" dirty="0">
              <a:solidFill>
                <a:schemeClr val="bg1"/>
              </a:solidFill>
            </a:endParaRPr>
          </a:p>
        </p:txBody>
      </p:sp>
      <p:sp>
        <p:nvSpPr>
          <p:cNvPr id="41988" name="AutoShape 4" descr="Image result for WHAT IS hygiene PRACTI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dirty="0"/>
          </a:p>
        </p:txBody>
      </p:sp>
      <p:sp>
        <p:nvSpPr>
          <p:cNvPr id="12" name="Rectangle 11"/>
          <p:cNvSpPr>
            <a:spLocks noChangeArrowheads="1"/>
          </p:cNvSpPr>
          <p:nvPr/>
        </p:nvSpPr>
        <p:spPr bwMode="gray">
          <a:xfrm>
            <a:off x="232409" y="1740218"/>
            <a:ext cx="8728711" cy="471138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a:t>Effective cleaning is essential to eliminate harmful bacteria and to prevent them from being introduced into food. </a:t>
            </a:r>
          </a:p>
          <a:p>
            <a:pPr marL="285750" indent="-285750">
              <a:buSzPct val="105000"/>
              <a:buFont typeface="Wingdings 3" pitchFamily="18" charset="2"/>
              <a:buChar char="p"/>
            </a:pPr>
            <a:r>
              <a:rPr lang="en-IN" dirty="0"/>
              <a:t>This section tells you about effective cleaning, how to wash and clean while on the go "and created a schedule for cleaning. </a:t>
            </a:r>
          </a:p>
          <a:p>
            <a:pPr marL="285750" indent="-285750">
              <a:buSzPct val="105000"/>
              <a:buFont typeface="Wingdings 3" pitchFamily="18" charset="2"/>
              <a:buChar char="p"/>
            </a:pPr>
            <a:r>
              <a:rPr lang="en-IN" dirty="0"/>
              <a:t>Effective cleaning is essential to eliminate harmful bacteria and to prevent them from being introduced into food.</a:t>
            </a:r>
          </a:p>
        </p:txBody>
      </p:sp>
      <p:sp>
        <p:nvSpPr>
          <p:cNvPr id="13" name="Rectangle 2"/>
          <p:cNvSpPr txBox="1">
            <a:spLocks noChangeArrowheads="1"/>
          </p:cNvSpPr>
          <p:nvPr/>
        </p:nvSpPr>
        <p:spPr>
          <a:xfrm>
            <a:off x="457200" y="622300"/>
            <a:ext cx="8229600" cy="635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28600" fontAlgn="base">
              <a:spcBef>
                <a:spcPts val="0"/>
              </a:spcBef>
              <a:spcAft>
                <a:spcPts val="1440"/>
              </a:spcAft>
            </a:pPr>
            <a:r>
              <a:rPr lang="en-US" sz="3200" dirty="0">
                <a:ea typeface="Times New Roman" panose="02020603050405020304" pitchFamily="18" charset="0"/>
              </a:rPr>
              <a:t>CLEANING AND DISINFECTION</a:t>
            </a:r>
          </a:p>
        </p:txBody>
      </p:sp>
      <p:pic>
        <p:nvPicPr>
          <p:cNvPr id="7" name="Picture 2" descr="Image result for cleaning and disinfection"/>
          <p:cNvPicPr>
            <a:picLocks noChangeAspect="1" noChangeArrowheads="1"/>
          </p:cNvPicPr>
          <p:nvPr/>
        </p:nvPicPr>
        <p:blipFill>
          <a:blip r:embed="rId2" cstate="print"/>
          <a:srcRect/>
          <a:stretch>
            <a:fillRect/>
          </a:stretch>
        </p:blipFill>
        <p:spPr bwMode="auto">
          <a:xfrm>
            <a:off x="5130799" y="3996588"/>
            <a:ext cx="3739515" cy="2355635"/>
          </a:xfrm>
          <a:prstGeom prst="rect">
            <a:avLst/>
          </a:prstGeom>
          <a:noFill/>
        </p:spPr>
      </p:pic>
    </p:spTree>
    <p:extLst>
      <p:ext uri="{BB962C8B-B14F-4D97-AF65-F5344CB8AC3E}">
        <p14:creationId xmlns:p14="http://schemas.microsoft.com/office/powerpoint/2010/main" val="4096510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09" y="1320800"/>
            <a:ext cx="8733007" cy="419418"/>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a:solidFill>
                  <a:schemeClr val="bg1"/>
                </a:solidFill>
              </a:rPr>
              <a:t>Cleaning with high priority</a:t>
            </a:r>
            <a:endParaRPr lang="en-IN" sz="2000" dirty="0">
              <a:solidFill>
                <a:schemeClr val="bg1"/>
              </a:solidFill>
            </a:endParaRPr>
          </a:p>
        </p:txBody>
      </p:sp>
      <p:sp>
        <p:nvSpPr>
          <p:cNvPr id="41988" name="AutoShape 4" descr="Image result for WHAT IS hygiene PRACTI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dirty="0"/>
          </a:p>
        </p:txBody>
      </p:sp>
      <p:sp>
        <p:nvSpPr>
          <p:cNvPr id="12" name="Rectangle 11"/>
          <p:cNvSpPr>
            <a:spLocks noChangeArrowheads="1"/>
          </p:cNvSpPr>
          <p:nvPr/>
        </p:nvSpPr>
        <p:spPr bwMode="gray">
          <a:xfrm>
            <a:off x="232409" y="1740218"/>
            <a:ext cx="8728711" cy="471138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a:t>Regularly wash / wipe and disinfecting of all tools which often affect people, such as surfaces, sink, water taps, door handles, switch to the end of each day / replacement. </a:t>
            </a:r>
          </a:p>
          <a:p>
            <a:pPr marL="285750" indent="-285750">
              <a:buSzPct val="105000"/>
              <a:buFont typeface="Wingdings 3" pitchFamily="18" charset="2"/>
              <a:buChar char="p"/>
            </a:pPr>
            <a:r>
              <a:rPr lang="en-IN" dirty="0"/>
              <a:t>It is important that you keep these clean to prevent contamination and spread bacteria in people's hands and then transferred from hands to food and other parts. </a:t>
            </a:r>
          </a:p>
          <a:p>
            <a:pPr marL="285750" indent="-285750">
              <a:buSzPct val="105000"/>
              <a:buFont typeface="Wingdings 3" pitchFamily="18" charset="2"/>
              <a:buChar char="p"/>
            </a:pPr>
            <a:r>
              <a:rPr lang="en-IN" dirty="0"/>
              <a:t>Dried naturally helps prevention of spread of bacteria in these objects in the towel or cloth which is used for wiping (drying).</a:t>
            </a:r>
          </a:p>
          <a:p>
            <a:pPr marL="285750" indent="-285750">
              <a:buSzPct val="105000"/>
              <a:buFont typeface="Wingdings 3" pitchFamily="18" charset="2"/>
              <a:buChar char="p"/>
            </a:pPr>
            <a:r>
              <a:rPr lang="en-IN" dirty="0"/>
              <a:t>Wash and disinfecting refrigerators when there is not much food inside. </a:t>
            </a:r>
          </a:p>
          <a:p>
            <a:pPr marL="285750" indent="-285750">
              <a:buSzPct val="105000"/>
              <a:buFont typeface="Wingdings 3" pitchFamily="18" charset="2"/>
              <a:buChar char="p"/>
            </a:pPr>
            <a:r>
              <a:rPr lang="en-IN" dirty="0"/>
              <a:t>Transfer food to another freezer or in a cold and safe place and keep it covered. </a:t>
            </a:r>
          </a:p>
          <a:p>
            <a:pPr marL="285750" indent="-285750">
              <a:buSzPct val="105000"/>
              <a:buFont typeface="Wingdings 3" pitchFamily="18" charset="2"/>
              <a:buChar char="p"/>
            </a:pPr>
            <a:r>
              <a:rPr lang="en-IN" dirty="0"/>
              <a:t>Pay special attention to the frequency of cleaning of equipment parts are moving parts.</a:t>
            </a:r>
          </a:p>
        </p:txBody>
      </p:sp>
      <p:sp>
        <p:nvSpPr>
          <p:cNvPr id="13" name="Rectangle 2"/>
          <p:cNvSpPr txBox="1">
            <a:spLocks noChangeArrowheads="1"/>
          </p:cNvSpPr>
          <p:nvPr/>
        </p:nvSpPr>
        <p:spPr>
          <a:xfrm>
            <a:off x="457200" y="622300"/>
            <a:ext cx="8229600" cy="635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28600" fontAlgn="base">
              <a:spcBef>
                <a:spcPts val="0"/>
              </a:spcBef>
              <a:spcAft>
                <a:spcPts val="1440"/>
              </a:spcAft>
            </a:pPr>
            <a:r>
              <a:rPr lang="en-US" sz="3200" dirty="0">
                <a:ea typeface="Times New Roman" panose="02020603050405020304" pitchFamily="18" charset="0"/>
              </a:rPr>
              <a:t>CLEANING AND DISINFECTION</a:t>
            </a:r>
          </a:p>
        </p:txBody>
      </p:sp>
      <p:pic>
        <p:nvPicPr>
          <p:cNvPr id="8" name="Picture 2" descr="Image result for disinfecting of all DISHES"/>
          <p:cNvPicPr>
            <a:picLocks noChangeAspect="1" noChangeArrowheads="1"/>
          </p:cNvPicPr>
          <p:nvPr/>
        </p:nvPicPr>
        <p:blipFill>
          <a:blip r:embed="rId2" cstate="print"/>
          <a:srcRect/>
          <a:stretch>
            <a:fillRect/>
          </a:stretch>
        </p:blipFill>
        <p:spPr bwMode="auto">
          <a:xfrm>
            <a:off x="5168899" y="4368482"/>
            <a:ext cx="3693795" cy="1981518"/>
          </a:xfrm>
          <a:prstGeom prst="rect">
            <a:avLst/>
          </a:prstGeom>
          <a:noFill/>
        </p:spPr>
      </p:pic>
    </p:spTree>
    <p:extLst>
      <p:ext uri="{BB962C8B-B14F-4D97-AF65-F5344CB8AC3E}">
        <p14:creationId xmlns:p14="http://schemas.microsoft.com/office/powerpoint/2010/main" val="1197249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09" y="1320800"/>
            <a:ext cx="8733007" cy="419418"/>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rPr>
              <a:t>Washing hand</a:t>
            </a:r>
            <a:endParaRPr lang="en-IN" sz="2000" dirty="0">
              <a:solidFill>
                <a:schemeClr val="bg1"/>
              </a:solidFill>
            </a:endParaRPr>
          </a:p>
        </p:txBody>
      </p:sp>
      <p:sp>
        <p:nvSpPr>
          <p:cNvPr id="41988" name="AutoShape 4" descr="Image result for WHAT IS hygiene PRACTI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dirty="0"/>
          </a:p>
        </p:txBody>
      </p:sp>
      <p:sp>
        <p:nvSpPr>
          <p:cNvPr id="12" name="Rectangle 11"/>
          <p:cNvSpPr>
            <a:spLocks noChangeArrowheads="1"/>
          </p:cNvSpPr>
          <p:nvPr/>
        </p:nvSpPr>
        <p:spPr bwMode="gray">
          <a:xfrm>
            <a:off x="232409" y="1740218"/>
            <a:ext cx="8728711" cy="471138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buSzPct val="105000"/>
              <a:buFont typeface="Wingdings 3" pitchFamily="18" charset="2"/>
              <a:buChar char="p"/>
            </a:pPr>
            <a:r>
              <a:rPr lang="en-IN" dirty="0"/>
              <a:t> Ensure that all staff who works with food wash their hands in the regular way: -</a:t>
            </a:r>
          </a:p>
          <a:p>
            <a:pPr marL="742950" lvl="1" indent="-285750">
              <a:buSzPct val="105000"/>
              <a:buFont typeface="Wingdings 3" pitchFamily="18" charset="2"/>
              <a:buChar char=""/>
            </a:pPr>
            <a:r>
              <a:rPr lang="en-IN" dirty="0"/>
              <a:t>After entering the kitchen as e.g. after break or after returning from toilet.</a:t>
            </a:r>
          </a:p>
          <a:p>
            <a:pPr marL="742950" lvl="1" indent="-285750">
              <a:buSzPct val="105000"/>
              <a:buFont typeface="Wingdings 3" pitchFamily="18" charset="2"/>
              <a:buChar char=""/>
            </a:pPr>
            <a:r>
              <a:rPr lang="en-IN" dirty="0"/>
              <a:t>Before touching food ready to eat.</a:t>
            </a:r>
          </a:p>
          <a:p>
            <a:pPr marL="742950" lvl="1" indent="-285750">
              <a:buSzPct val="105000"/>
              <a:buFont typeface="Wingdings 3" pitchFamily="18" charset="2"/>
              <a:buChar char=""/>
            </a:pPr>
            <a:r>
              <a:rPr lang="en-IN" dirty="0"/>
              <a:t>After each touch raw meat and eggs. </a:t>
            </a:r>
          </a:p>
          <a:p>
            <a:pPr marL="742950" lvl="1" indent="-285750">
              <a:buSzPct val="105000"/>
              <a:buFont typeface="Wingdings 3" pitchFamily="18" charset="2"/>
              <a:buChar char=""/>
            </a:pPr>
            <a:r>
              <a:rPr lang="en-IN" dirty="0"/>
              <a:t>After clearing the garbage pail.</a:t>
            </a:r>
          </a:p>
          <a:p>
            <a:pPr marL="742950" lvl="1" indent="-285750">
              <a:buSzPct val="105000"/>
              <a:buFont typeface="Wingdings 3" pitchFamily="18" charset="2"/>
              <a:buChar char=""/>
            </a:pPr>
            <a:r>
              <a:rPr lang="en-IN" dirty="0"/>
              <a:t>After touching of any remedy or after change of the clothes.</a:t>
            </a:r>
          </a:p>
          <a:p>
            <a:pPr marL="742950" lvl="1" indent="-285750">
              <a:buSzPct val="105000"/>
              <a:buFont typeface="Wingdings 3" pitchFamily="18" charset="2"/>
              <a:buChar char=""/>
            </a:pPr>
            <a:r>
              <a:rPr lang="en-IN" dirty="0"/>
              <a:t>Bacteria can be spread easily by hands of men in food.</a:t>
            </a:r>
          </a:p>
        </p:txBody>
      </p:sp>
      <p:sp>
        <p:nvSpPr>
          <p:cNvPr id="13" name="Rectangle 2"/>
          <p:cNvSpPr txBox="1">
            <a:spLocks noChangeArrowheads="1"/>
          </p:cNvSpPr>
          <p:nvPr/>
        </p:nvSpPr>
        <p:spPr>
          <a:xfrm>
            <a:off x="457200" y="622300"/>
            <a:ext cx="8229600" cy="635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28600" fontAlgn="base">
              <a:spcBef>
                <a:spcPts val="0"/>
              </a:spcBef>
              <a:spcAft>
                <a:spcPts val="1440"/>
              </a:spcAft>
            </a:pPr>
            <a:r>
              <a:rPr lang="en-US" sz="3200" dirty="0">
                <a:ea typeface="Times New Roman" panose="02020603050405020304" pitchFamily="18" charset="0"/>
              </a:rPr>
              <a:t>CLEANING AND DISINFECTION</a:t>
            </a:r>
          </a:p>
        </p:txBody>
      </p:sp>
    </p:spTree>
    <p:extLst>
      <p:ext uri="{BB962C8B-B14F-4D97-AF65-F5344CB8AC3E}">
        <p14:creationId xmlns:p14="http://schemas.microsoft.com/office/powerpoint/2010/main" val="3398452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09" y="1320800"/>
            <a:ext cx="8733007" cy="419418"/>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rPr>
              <a:t>Washing hand</a:t>
            </a:r>
            <a:endParaRPr lang="en-IN" sz="2000" dirty="0">
              <a:solidFill>
                <a:schemeClr val="bg1"/>
              </a:solidFill>
            </a:endParaRPr>
          </a:p>
        </p:txBody>
      </p:sp>
      <p:sp>
        <p:nvSpPr>
          <p:cNvPr id="41988" name="AutoShape 4" descr="Image result for WHAT IS hygiene PRACTI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dirty="0"/>
          </a:p>
        </p:txBody>
      </p:sp>
      <p:sp>
        <p:nvSpPr>
          <p:cNvPr id="12" name="Rectangle 11"/>
          <p:cNvSpPr>
            <a:spLocks noChangeArrowheads="1"/>
          </p:cNvSpPr>
          <p:nvPr/>
        </p:nvSpPr>
        <p:spPr bwMode="gray">
          <a:xfrm>
            <a:off x="232409" y="1740218"/>
            <a:ext cx="8728711" cy="471138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dirty="0"/>
              <a:t>Effective way of washing hands </a:t>
            </a:r>
          </a:p>
          <a:p>
            <a:pPr marL="742950" lvl="1" indent="-285750">
              <a:buSzPct val="105000"/>
              <a:buFont typeface="Wingdings 3" panose="05040102010807070707" pitchFamily="18" charset="2"/>
              <a:buChar char=""/>
            </a:pPr>
            <a:r>
              <a:rPr lang="en-IN" dirty="0"/>
              <a:t>Step I: wet hands thoroughly in lukewarm water and then take liquid soap and put on the one hand forehand.</a:t>
            </a:r>
          </a:p>
          <a:p>
            <a:pPr marL="742950" lvl="1" indent="-285750">
              <a:buSzPct val="105000"/>
              <a:buFont typeface="Wingdings 3" panose="05040102010807070707" pitchFamily="18" charset="2"/>
              <a:buChar char=""/>
            </a:pPr>
            <a:r>
              <a:rPr lang="en-IN" dirty="0"/>
              <a:t>Step II: wipe hands together to make foam.</a:t>
            </a:r>
          </a:p>
          <a:p>
            <a:pPr marL="742950" lvl="1" indent="-285750">
              <a:buSzPct val="105000"/>
              <a:buFont typeface="Wingdings 3" panose="05040102010807070707" pitchFamily="18" charset="2"/>
              <a:buChar char=""/>
            </a:pPr>
            <a:r>
              <a:rPr lang="en-IN" dirty="0"/>
              <a:t>Step III: wipe palms of one hand on the back of the hand and another through your fingers. Then repeat with other hand. </a:t>
            </a:r>
          </a:p>
          <a:p>
            <a:pPr marL="742950" lvl="1" indent="-285750">
              <a:buSzPct val="105000"/>
              <a:buFont typeface="Wingdings 3" panose="05040102010807070707" pitchFamily="18" charset="2"/>
              <a:buChar char=""/>
            </a:pPr>
            <a:r>
              <a:rPr lang="en-IN" dirty="0"/>
              <a:t>Step IV: wipe between all fingers on both hands and around the thumb, then the tops of the fingers and fingernails. </a:t>
            </a:r>
          </a:p>
          <a:p>
            <a:pPr marL="742950" lvl="1" indent="-285750">
              <a:buSzPct val="105000"/>
              <a:buFont typeface="Wingdings 3" panose="05040102010807070707" pitchFamily="18" charset="2"/>
              <a:buChar char=""/>
            </a:pPr>
            <a:r>
              <a:rPr lang="en-IN" dirty="0"/>
              <a:t>Step V: rinse with clean water and soap.</a:t>
            </a:r>
          </a:p>
          <a:p>
            <a:pPr marL="742950" lvl="1" indent="-285750">
              <a:buSzPct val="105000"/>
              <a:buFont typeface="Wingdings 3" panose="05040102010807070707" pitchFamily="18" charset="2"/>
              <a:buChar char=""/>
            </a:pPr>
            <a:r>
              <a:rPr lang="en-IN" dirty="0"/>
              <a:t>Step VI: dry hands with towels to use. Turn water taps with towel and then throw the towel.</a:t>
            </a:r>
          </a:p>
        </p:txBody>
      </p:sp>
      <p:sp>
        <p:nvSpPr>
          <p:cNvPr id="13" name="Rectangle 2"/>
          <p:cNvSpPr txBox="1">
            <a:spLocks noChangeArrowheads="1"/>
          </p:cNvSpPr>
          <p:nvPr/>
        </p:nvSpPr>
        <p:spPr>
          <a:xfrm>
            <a:off x="457200" y="622300"/>
            <a:ext cx="8229600" cy="635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28600" fontAlgn="base">
              <a:spcBef>
                <a:spcPts val="0"/>
              </a:spcBef>
              <a:spcAft>
                <a:spcPts val="1440"/>
              </a:spcAft>
            </a:pPr>
            <a:r>
              <a:rPr lang="en-US" sz="3200" dirty="0">
                <a:ea typeface="Times New Roman" panose="02020603050405020304" pitchFamily="18" charset="0"/>
              </a:rPr>
              <a:t>CLEANING AND DISINFECTION</a:t>
            </a:r>
          </a:p>
        </p:txBody>
      </p:sp>
    </p:spTree>
    <p:extLst>
      <p:ext uri="{BB962C8B-B14F-4D97-AF65-F5344CB8AC3E}">
        <p14:creationId xmlns:p14="http://schemas.microsoft.com/office/powerpoint/2010/main" val="526658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09" y="1320800"/>
            <a:ext cx="8733007" cy="419418"/>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rPr>
              <a:t>Fabrics - cloth (for cleaning) </a:t>
            </a:r>
            <a:endParaRPr lang="en-IN" sz="2000" dirty="0">
              <a:solidFill>
                <a:schemeClr val="bg1"/>
              </a:solidFill>
            </a:endParaRPr>
          </a:p>
        </p:txBody>
      </p:sp>
      <p:sp>
        <p:nvSpPr>
          <p:cNvPr id="41988" name="AutoShape 4" descr="Image result for WHAT IS hygiene PRACTI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dirty="0"/>
          </a:p>
        </p:txBody>
      </p:sp>
      <p:sp>
        <p:nvSpPr>
          <p:cNvPr id="12" name="Rectangle 11"/>
          <p:cNvSpPr>
            <a:spLocks noChangeArrowheads="1"/>
          </p:cNvSpPr>
          <p:nvPr/>
        </p:nvSpPr>
        <p:spPr bwMode="gray">
          <a:xfrm>
            <a:off x="232409" y="1740218"/>
            <a:ext cx="8728711" cy="471138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fontAlgn="base">
              <a:spcBef>
                <a:spcPct val="0"/>
              </a:spcBef>
              <a:spcAft>
                <a:spcPct val="0"/>
              </a:spcAft>
              <a:buSzPct val="105000"/>
              <a:buFont typeface="Wingdings 3" pitchFamily="18" charset="2"/>
              <a:buChar char="p"/>
            </a:pPr>
            <a:r>
              <a:rPr lang="en-US" dirty="0">
                <a:latin typeface="Calibri" pitchFamily="34" charset="0"/>
                <a:ea typeface="Calibri" pitchFamily="34" charset="0"/>
                <a:cs typeface="Times New Roman" pitchFamily="18" charset="0"/>
              </a:rPr>
              <a:t>Fabrics can be one of the main causes of cross-contamination in the kitchen</a:t>
            </a:r>
          </a:p>
          <a:p>
            <a:pPr marL="285750" lvl="0" indent="-285750" fontAlgn="base">
              <a:spcBef>
                <a:spcPct val="0"/>
              </a:spcBef>
              <a:spcAft>
                <a:spcPct val="0"/>
              </a:spcAft>
              <a:buSzPct val="105000"/>
              <a:buFont typeface="Wingdings 3" pitchFamily="18" charset="2"/>
              <a:buChar char="p"/>
            </a:pPr>
            <a:r>
              <a:rPr lang="en-US" dirty="0">
                <a:latin typeface="Calibri" pitchFamily="34" charset="0"/>
                <a:ea typeface="Calibri" pitchFamily="34" charset="0"/>
                <a:cs typeface="Times New Roman" pitchFamily="18" charset="0"/>
              </a:rPr>
              <a:t>Always use new fabrics or fabrics that newly cleaned to clean work surfaces, </a:t>
            </a:r>
          </a:p>
          <a:p>
            <a:pPr marL="285750" lvl="0" indent="-285750" fontAlgn="base">
              <a:spcBef>
                <a:spcPct val="0"/>
              </a:spcBef>
              <a:spcAft>
                <a:spcPct val="0"/>
              </a:spcAft>
              <a:buSzPct val="105000"/>
              <a:buFont typeface="Wingdings 3" pitchFamily="18" charset="2"/>
              <a:buChar char="p"/>
            </a:pPr>
            <a:r>
              <a:rPr lang="en-IN" dirty="0"/>
              <a:t>Remove fabrics (usable again) for a thorough cleaning after use of them to the unprepared meat, meat of poultry, unprepared eggs or vegetables- and the surface where these foods touched</a:t>
            </a:r>
          </a:p>
          <a:p>
            <a:pPr marL="285750" indent="-285750" fontAlgn="base">
              <a:spcBef>
                <a:spcPct val="0"/>
              </a:spcBef>
              <a:spcAft>
                <a:spcPct val="0"/>
              </a:spcAft>
              <a:buSzPct val="105000"/>
              <a:buFont typeface="Wingdings 3" pitchFamily="18" charset="2"/>
              <a:buChar char="p"/>
            </a:pPr>
            <a:r>
              <a:rPr lang="en-IN" dirty="0"/>
              <a:t>Using unclean fabrics may easily spread the bacteria. </a:t>
            </a:r>
          </a:p>
          <a:p>
            <a:pPr marL="285750" indent="-285750" fontAlgn="base">
              <a:spcBef>
                <a:spcPct val="0"/>
              </a:spcBef>
              <a:spcAft>
                <a:spcPct val="0"/>
              </a:spcAft>
              <a:buSzPct val="105000"/>
              <a:buFont typeface="Wingdings 3" pitchFamily="18" charset="2"/>
              <a:buChar char="p"/>
            </a:pPr>
            <a:r>
              <a:rPr lang="en-IN" dirty="0"/>
              <a:t>If food and pollution is still in the fabric, it will prevent the disinfection process to be effective, so harmful bacteria cannot be destroyed  </a:t>
            </a:r>
          </a:p>
          <a:p>
            <a:pPr lvl="1">
              <a:buSzPct val="105000"/>
              <a:buFont typeface="Wingdings 3" pitchFamily="18" charset="2"/>
              <a:buChar char=""/>
            </a:pPr>
            <a:r>
              <a:rPr lang="en-IN" dirty="0"/>
              <a:t>Use different fabrics for different job </a:t>
            </a:r>
          </a:p>
          <a:p>
            <a:pPr lvl="1">
              <a:buSzPct val="105000"/>
              <a:buFont typeface="Wingdings 3" pitchFamily="18" charset="2"/>
              <a:buChar char=""/>
            </a:pPr>
            <a:r>
              <a:rPr lang="en-IN" dirty="0"/>
              <a:t>Washing dishes – use fabric containers  </a:t>
            </a:r>
          </a:p>
          <a:p>
            <a:pPr lvl="1">
              <a:buSzPct val="105000"/>
              <a:buFont typeface="Wingdings 3" pitchFamily="18" charset="2"/>
              <a:buChar char=""/>
            </a:pPr>
            <a:r>
              <a:rPr lang="en-IN" dirty="0"/>
              <a:t>Use fabric or use a paper towel to work the following: </a:t>
            </a:r>
          </a:p>
          <a:p>
            <a:pPr lvl="1">
              <a:buSzPct val="105000"/>
              <a:buFont typeface="Wingdings 3" pitchFamily="18" charset="2"/>
              <a:buChar char=""/>
            </a:pPr>
            <a:r>
              <a:rPr lang="en-IN" dirty="0"/>
              <a:t>Cleaning of surfaces </a:t>
            </a:r>
          </a:p>
          <a:p>
            <a:pPr lvl="1">
              <a:buSzPct val="105000"/>
              <a:buFont typeface="Wingdings 3" pitchFamily="18" charset="2"/>
              <a:buChar char=""/>
            </a:pPr>
            <a:r>
              <a:rPr lang="en-IN" dirty="0"/>
              <a:t>Wet cleaning </a:t>
            </a:r>
          </a:p>
          <a:p>
            <a:pPr lvl="1">
              <a:buSzPct val="105000"/>
              <a:buFont typeface="Wingdings 3" pitchFamily="18" charset="2"/>
              <a:buChar char=""/>
            </a:pPr>
            <a:r>
              <a:rPr lang="en-IN" dirty="0"/>
              <a:t>Cleaning hands</a:t>
            </a:r>
          </a:p>
          <a:p>
            <a:pPr lvl="1">
              <a:buSzPct val="105000"/>
              <a:buFont typeface="Wingdings 3" pitchFamily="18" charset="2"/>
              <a:buChar char=""/>
            </a:pPr>
            <a:r>
              <a:rPr lang="en-IN" dirty="0"/>
              <a:t>Cleaning the edges of the container before serving </a:t>
            </a:r>
          </a:p>
          <a:p>
            <a:pPr lvl="1">
              <a:buSzPct val="105000"/>
              <a:buFont typeface="Wingdings 3" pitchFamily="18" charset="2"/>
              <a:buChar char=""/>
            </a:pPr>
            <a:r>
              <a:rPr lang="en-IN" dirty="0"/>
              <a:t>Drying of other elements</a:t>
            </a:r>
          </a:p>
          <a:p>
            <a:pPr fontAlgn="base">
              <a:spcBef>
                <a:spcPct val="0"/>
              </a:spcBef>
              <a:spcAft>
                <a:spcPct val="0"/>
              </a:spcAft>
              <a:buSzPct val="105000"/>
            </a:pPr>
            <a:endParaRPr lang="en-IN" dirty="0"/>
          </a:p>
        </p:txBody>
      </p:sp>
      <p:sp>
        <p:nvSpPr>
          <p:cNvPr id="13" name="Rectangle 2"/>
          <p:cNvSpPr txBox="1">
            <a:spLocks noChangeArrowheads="1"/>
          </p:cNvSpPr>
          <p:nvPr/>
        </p:nvSpPr>
        <p:spPr>
          <a:xfrm>
            <a:off x="457200" y="622300"/>
            <a:ext cx="8229600" cy="635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28600" fontAlgn="base">
              <a:spcBef>
                <a:spcPts val="0"/>
              </a:spcBef>
              <a:spcAft>
                <a:spcPts val="1440"/>
              </a:spcAft>
            </a:pPr>
            <a:r>
              <a:rPr lang="en-US" sz="3200" dirty="0">
                <a:ea typeface="Times New Roman" panose="02020603050405020304" pitchFamily="18" charset="0"/>
              </a:rPr>
              <a:t>CLEANING AND DISINFECTION</a:t>
            </a:r>
          </a:p>
        </p:txBody>
      </p:sp>
    </p:spTree>
    <p:extLst>
      <p:ext uri="{BB962C8B-B14F-4D97-AF65-F5344CB8AC3E}">
        <p14:creationId xmlns:p14="http://schemas.microsoft.com/office/powerpoint/2010/main" val="737132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622300"/>
            <a:ext cx="8229600" cy="635000"/>
          </a:xfrm>
        </p:spPr>
        <p:txBody>
          <a:bodyPr>
            <a:noAutofit/>
          </a:bodyPr>
          <a:lstStyle/>
          <a:p>
            <a:pPr eaLnBrk="1" hangingPunct="1"/>
            <a:r>
              <a:rPr lang="en-IN" altLang="en-US" sz="3200" noProof="1">
                <a:latin typeface="+mn-lt"/>
              </a:rPr>
              <a:t>AGENDA</a:t>
            </a:r>
          </a:p>
        </p:txBody>
      </p:sp>
      <p:sp>
        <p:nvSpPr>
          <p:cNvPr id="12294" name="Rectangle 59"/>
          <p:cNvSpPr>
            <a:spLocks noChangeArrowheads="1"/>
          </p:cNvSpPr>
          <p:nvPr/>
        </p:nvSpPr>
        <p:spPr bwMode="gray">
          <a:xfrm>
            <a:off x="323850" y="2184400"/>
            <a:ext cx="482600" cy="484188"/>
          </a:xfrm>
          <a:prstGeom prst="rect">
            <a:avLst/>
          </a:prstGeom>
          <a:solidFill>
            <a:srgbClr val="9966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800" b="1" noProof="1">
                <a:solidFill>
                  <a:schemeClr val="bg1"/>
                </a:solidFill>
              </a:rPr>
              <a:t>2</a:t>
            </a:r>
          </a:p>
        </p:txBody>
      </p:sp>
      <p:sp>
        <p:nvSpPr>
          <p:cNvPr id="12295" name="Rectangle 60"/>
          <p:cNvSpPr>
            <a:spLocks noChangeArrowheads="1"/>
          </p:cNvSpPr>
          <p:nvPr/>
        </p:nvSpPr>
        <p:spPr bwMode="gray">
          <a:xfrm>
            <a:off x="950913" y="2184400"/>
            <a:ext cx="7869237" cy="484188"/>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sz="2000" dirty="0"/>
              <a:t>Personal hygiene</a:t>
            </a:r>
            <a:endParaRPr lang="en-IN" altLang="en-US" sz="2000" noProof="1"/>
          </a:p>
        </p:txBody>
      </p:sp>
      <p:sp>
        <p:nvSpPr>
          <p:cNvPr id="12296" name="Rectangle 61"/>
          <p:cNvSpPr>
            <a:spLocks noChangeArrowheads="1"/>
          </p:cNvSpPr>
          <p:nvPr/>
        </p:nvSpPr>
        <p:spPr bwMode="gray">
          <a:xfrm>
            <a:off x="323850" y="2809875"/>
            <a:ext cx="482600" cy="484188"/>
          </a:xfrm>
          <a:prstGeom prst="rect">
            <a:avLst/>
          </a:prstGeom>
          <a:solidFill>
            <a:srgbClr val="9966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800" b="1" noProof="1">
                <a:solidFill>
                  <a:schemeClr val="bg1"/>
                </a:solidFill>
              </a:rPr>
              <a:t>3</a:t>
            </a:r>
          </a:p>
        </p:txBody>
      </p:sp>
      <p:sp>
        <p:nvSpPr>
          <p:cNvPr id="12297" name="Rectangle 62"/>
          <p:cNvSpPr>
            <a:spLocks noChangeArrowheads="1"/>
          </p:cNvSpPr>
          <p:nvPr/>
        </p:nvSpPr>
        <p:spPr bwMode="gray">
          <a:xfrm>
            <a:off x="950913" y="2808288"/>
            <a:ext cx="7869237" cy="485775"/>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altLang="en-US" sz="2000" noProof="1"/>
              <a:t>Housekeeping</a:t>
            </a:r>
          </a:p>
        </p:txBody>
      </p:sp>
      <p:sp>
        <p:nvSpPr>
          <p:cNvPr id="12298" name="Rectangle 63"/>
          <p:cNvSpPr>
            <a:spLocks noChangeArrowheads="1"/>
          </p:cNvSpPr>
          <p:nvPr/>
        </p:nvSpPr>
        <p:spPr bwMode="gray">
          <a:xfrm>
            <a:off x="323850" y="3436938"/>
            <a:ext cx="482600" cy="484187"/>
          </a:xfrm>
          <a:prstGeom prst="rect">
            <a:avLst/>
          </a:prstGeom>
          <a:solidFill>
            <a:srgbClr val="9966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800" b="1" noProof="1">
                <a:solidFill>
                  <a:schemeClr val="bg1"/>
                </a:solidFill>
              </a:rPr>
              <a:t>4</a:t>
            </a:r>
          </a:p>
        </p:txBody>
      </p:sp>
      <p:sp>
        <p:nvSpPr>
          <p:cNvPr id="12299" name="Rectangle 64"/>
          <p:cNvSpPr>
            <a:spLocks noChangeArrowheads="1"/>
          </p:cNvSpPr>
          <p:nvPr/>
        </p:nvSpPr>
        <p:spPr bwMode="gray">
          <a:xfrm>
            <a:off x="950913" y="3441700"/>
            <a:ext cx="7869237" cy="479425"/>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lvl="0">
              <a:spcAft>
                <a:spcPct val="20000"/>
              </a:spcAft>
            </a:pPr>
            <a:r>
              <a:rPr lang="en-IN" sz="2000" dirty="0"/>
              <a:t>General ventilation</a:t>
            </a:r>
            <a:endParaRPr lang="en-IN" altLang="en-US" sz="2000" noProof="1"/>
          </a:p>
        </p:txBody>
      </p:sp>
      <p:sp>
        <p:nvSpPr>
          <p:cNvPr id="12300" name="Rectangle 65"/>
          <p:cNvSpPr>
            <a:spLocks noChangeArrowheads="1"/>
          </p:cNvSpPr>
          <p:nvPr/>
        </p:nvSpPr>
        <p:spPr bwMode="gray">
          <a:xfrm>
            <a:off x="323850" y="4064000"/>
            <a:ext cx="482600" cy="484188"/>
          </a:xfrm>
          <a:prstGeom prst="rect">
            <a:avLst/>
          </a:prstGeom>
          <a:solidFill>
            <a:srgbClr val="9966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800" b="1" noProof="1">
                <a:solidFill>
                  <a:schemeClr val="bg1"/>
                </a:solidFill>
              </a:rPr>
              <a:t>5</a:t>
            </a:r>
          </a:p>
        </p:txBody>
      </p:sp>
      <p:sp>
        <p:nvSpPr>
          <p:cNvPr id="12301" name="Rectangle 66"/>
          <p:cNvSpPr>
            <a:spLocks noChangeArrowheads="1"/>
          </p:cNvSpPr>
          <p:nvPr/>
        </p:nvSpPr>
        <p:spPr bwMode="gray">
          <a:xfrm>
            <a:off x="950913" y="4064000"/>
            <a:ext cx="7869237" cy="484188"/>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lvl="0">
              <a:spcAft>
                <a:spcPct val="20000"/>
              </a:spcAft>
            </a:pPr>
            <a:r>
              <a:rPr lang="en-IN" sz="2000" dirty="0"/>
              <a:t>Cleaning and disinfection</a:t>
            </a:r>
            <a:r>
              <a:rPr lang="en-IN" altLang="en-US" sz="2000" noProof="1"/>
              <a:t> </a:t>
            </a:r>
          </a:p>
        </p:txBody>
      </p:sp>
      <p:sp>
        <p:nvSpPr>
          <p:cNvPr id="12302" name="Rectangle 67"/>
          <p:cNvSpPr>
            <a:spLocks noChangeArrowheads="1"/>
          </p:cNvSpPr>
          <p:nvPr/>
        </p:nvSpPr>
        <p:spPr bwMode="gray">
          <a:xfrm>
            <a:off x="323850" y="4694238"/>
            <a:ext cx="482600" cy="484187"/>
          </a:xfrm>
          <a:prstGeom prst="rect">
            <a:avLst/>
          </a:prstGeom>
          <a:solidFill>
            <a:srgbClr val="9966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800" b="1" noProof="1">
                <a:solidFill>
                  <a:schemeClr val="bg1"/>
                </a:solidFill>
              </a:rPr>
              <a:t>6</a:t>
            </a:r>
          </a:p>
        </p:txBody>
      </p:sp>
      <p:sp>
        <p:nvSpPr>
          <p:cNvPr id="12303" name="Rectangle 68"/>
          <p:cNvSpPr>
            <a:spLocks noChangeArrowheads="1"/>
          </p:cNvSpPr>
          <p:nvPr/>
        </p:nvSpPr>
        <p:spPr bwMode="gray">
          <a:xfrm>
            <a:off x="950913" y="4694238"/>
            <a:ext cx="7869237" cy="484187"/>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lvl="0">
              <a:spcAft>
                <a:spcPct val="20000"/>
              </a:spcAft>
            </a:pPr>
            <a:r>
              <a:rPr lang="en-IN" sz="2000" dirty="0"/>
              <a:t>Containment  and other mean of engineering control</a:t>
            </a:r>
            <a:endParaRPr lang="en-IN" altLang="en-US" sz="2000" noProof="1"/>
          </a:p>
        </p:txBody>
      </p:sp>
      <p:sp>
        <p:nvSpPr>
          <p:cNvPr id="12304" name="Rectangle 69"/>
          <p:cNvSpPr>
            <a:spLocks noChangeArrowheads="1"/>
          </p:cNvSpPr>
          <p:nvPr/>
        </p:nvSpPr>
        <p:spPr bwMode="gray">
          <a:xfrm>
            <a:off x="323850" y="5318125"/>
            <a:ext cx="482600" cy="484188"/>
          </a:xfrm>
          <a:prstGeom prst="rect">
            <a:avLst/>
          </a:prstGeom>
          <a:solidFill>
            <a:srgbClr val="9966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800" b="1" noProof="1">
                <a:solidFill>
                  <a:schemeClr val="bg1"/>
                </a:solidFill>
              </a:rPr>
              <a:t>7</a:t>
            </a:r>
          </a:p>
        </p:txBody>
      </p:sp>
      <p:sp>
        <p:nvSpPr>
          <p:cNvPr id="12305" name="Rectangle 70"/>
          <p:cNvSpPr>
            <a:spLocks noChangeArrowheads="1"/>
          </p:cNvSpPr>
          <p:nvPr/>
        </p:nvSpPr>
        <p:spPr bwMode="gray">
          <a:xfrm>
            <a:off x="950913" y="5318125"/>
            <a:ext cx="7869237" cy="484188"/>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sz="2000" dirty="0"/>
              <a:t>Lavatories and washing facilities</a:t>
            </a:r>
            <a:r>
              <a:rPr lang="en-IN" altLang="en-US" sz="2000" noProof="1"/>
              <a:t> </a:t>
            </a:r>
          </a:p>
        </p:txBody>
      </p:sp>
      <p:sp>
        <p:nvSpPr>
          <p:cNvPr id="25" name="Rectangle 60"/>
          <p:cNvSpPr>
            <a:spLocks noChangeArrowheads="1"/>
          </p:cNvSpPr>
          <p:nvPr/>
        </p:nvSpPr>
        <p:spPr bwMode="gray">
          <a:xfrm>
            <a:off x="950913" y="1590040"/>
            <a:ext cx="7884477" cy="484188"/>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lvl="0">
              <a:spcAft>
                <a:spcPct val="20000"/>
              </a:spcAft>
            </a:pPr>
            <a:r>
              <a:rPr lang="en-IN" sz="2000" dirty="0"/>
              <a:t>What are hygiene practices</a:t>
            </a:r>
            <a:endParaRPr lang="en-IN" altLang="en-US" sz="2000" noProof="1"/>
          </a:p>
        </p:txBody>
      </p:sp>
      <p:sp>
        <p:nvSpPr>
          <p:cNvPr id="26" name="Rectangle 59"/>
          <p:cNvSpPr>
            <a:spLocks noChangeArrowheads="1"/>
          </p:cNvSpPr>
          <p:nvPr/>
        </p:nvSpPr>
        <p:spPr bwMode="gray">
          <a:xfrm>
            <a:off x="323850" y="1590040"/>
            <a:ext cx="482600" cy="484188"/>
          </a:xfrm>
          <a:prstGeom prst="rect">
            <a:avLst/>
          </a:prstGeom>
          <a:solidFill>
            <a:srgbClr val="996600"/>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US" altLang="en-US" sz="2800" b="1" noProof="1">
                <a:solidFill>
                  <a:schemeClr val="bg1"/>
                </a:solidFill>
              </a:rPr>
              <a:t>1</a:t>
            </a:r>
            <a:endParaRPr lang="en-IN" altLang="en-US" sz="2800" b="1" noProof="1">
              <a:solidFill>
                <a:schemeClr val="bg1"/>
              </a:solidFill>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09" y="1320800"/>
            <a:ext cx="8733007" cy="419418"/>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rPr>
              <a:t>Cleaning schedule</a:t>
            </a:r>
            <a:r>
              <a:rPr lang="en-IN" sz="2000" dirty="0">
                <a:solidFill>
                  <a:schemeClr val="bg1"/>
                </a:solidFill>
              </a:rPr>
              <a:t> </a:t>
            </a:r>
          </a:p>
        </p:txBody>
      </p:sp>
      <p:sp>
        <p:nvSpPr>
          <p:cNvPr id="41988" name="AutoShape 4" descr="Image result for WHAT IS hygiene PRACTI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dirty="0"/>
          </a:p>
        </p:txBody>
      </p:sp>
      <p:sp>
        <p:nvSpPr>
          <p:cNvPr id="12" name="Rectangle 11"/>
          <p:cNvSpPr>
            <a:spLocks noChangeArrowheads="1"/>
          </p:cNvSpPr>
          <p:nvPr/>
        </p:nvSpPr>
        <p:spPr bwMode="gray">
          <a:xfrm>
            <a:off x="232409" y="1740218"/>
            <a:ext cx="8728711" cy="471138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buSzPct val="105000"/>
              <a:buFont typeface="Wingdings 3" pitchFamily="18" charset="2"/>
              <a:buChar char="p"/>
            </a:pPr>
            <a:r>
              <a:rPr lang="en-IN" dirty="0"/>
              <a:t> Tools should be cleaned and disinfected </a:t>
            </a:r>
          </a:p>
          <a:p>
            <a:pPr>
              <a:buSzPct val="105000"/>
              <a:buFont typeface="Wingdings 3" pitchFamily="18" charset="2"/>
              <a:buChar char="p"/>
            </a:pPr>
            <a:r>
              <a:rPr lang="en-IN" dirty="0"/>
              <a:t> Tools that have been in contact with food Work surfaces and cutting boards </a:t>
            </a:r>
          </a:p>
          <a:p>
            <a:pPr lvl="1">
              <a:buSzPct val="105000"/>
              <a:buFont typeface="Wingdings 3" pitchFamily="18" charset="2"/>
              <a:buChar char=""/>
            </a:pPr>
            <a:r>
              <a:rPr lang="en-IN" dirty="0"/>
              <a:t>  Tools such knives</a:t>
            </a:r>
          </a:p>
          <a:p>
            <a:pPr lvl="1">
              <a:buSzPct val="105000"/>
              <a:buFont typeface="Wingdings 3" pitchFamily="18" charset="2"/>
              <a:buChar char=""/>
            </a:pPr>
            <a:r>
              <a:rPr lang="en-IN" dirty="0"/>
              <a:t>  Fridge </a:t>
            </a:r>
          </a:p>
          <a:p>
            <a:pPr lvl="1">
              <a:buSzPct val="105000"/>
              <a:buFont typeface="Wingdings 3" pitchFamily="18" charset="2"/>
              <a:buChar char=""/>
            </a:pPr>
            <a:r>
              <a:rPr lang="en-IN" dirty="0"/>
              <a:t>  Equipment with moving parts, e.g. mixers, food processors and cutters </a:t>
            </a:r>
          </a:p>
          <a:p>
            <a:pPr lvl="1">
              <a:buSzPct val="105000"/>
              <a:buFont typeface="Wingdings 3" pitchFamily="18" charset="2"/>
              <a:buChar char=""/>
            </a:pPr>
            <a:r>
              <a:rPr lang="en-IN" dirty="0"/>
              <a:t>  Glasses of sinks and soap (liquid) </a:t>
            </a:r>
          </a:p>
          <a:p>
            <a:pPr lvl="1">
              <a:buSzPct val="105000"/>
              <a:buFont typeface="Wingdings 3" pitchFamily="18" charset="2"/>
              <a:buChar char=""/>
            </a:pPr>
            <a:r>
              <a:rPr lang="en-IN" dirty="0"/>
              <a:t>  Fabrics with many uses and work clothes </a:t>
            </a:r>
          </a:p>
          <a:p>
            <a:pPr lvl="1">
              <a:buSzPct val="105000"/>
              <a:buFont typeface="Wingdings 3" pitchFamily="18" charset="2"/>
              <a:buChar char=""/>
            </a:pPr>
            <a:r>
              <a:rPr lang="en-IN" dirty="0"/>
              <a:t>  Equipment for ice Often affected objects </a:t>
            </a:r>
          </a:p>
          <a:p>
            <a:pPr lvl="1">
              <a:buSzPct val="105000"/>
              <a:buFont typeface="Wingdings 3" pitchFamily="18" charset="2"/>
              <a:buChar char=""/>
            </a:pPr>
            <a:r>
              <a:rPr lang="en-IN" dirty="0"/>
              <a:t>  Garbage pail, broom and floor swab</a:t>
            </a:r>
          </a:p>
          <a:p>
            <a:pPr lvl="1">
              <a:buSzPct val="105000"/>
              <a:buFont typeface="Wingdings 3" pitchFamily="18" charset="2"/>
              <a:buChar char=""/>
            </a:pPr>
            <a:r>
              <a:rPr lang="en-IN" dirty="0"/>
              <a:t>  Gloves of the door, taps, switch and other controllers </a:t>
            </a:r>
          </a:p>
          <a:p>
            <a:pPr lvl="1">
              <a:buSzPct val="105000"/>
              <a:buFont typeface="Wingdings 3" pitchFamily="18" charset="2"/>
              <a:buChar char=""/>
            </a:pPr>
            <a:r>
              <a:rPr lang="en-IN" dirty="0"/>
              <a:t>  Can openers</a:t>
            </a:r>
            <a:r>
              <a:rPr lang="en-IN" b="1" dirty="0"/>
              <a:t> </a:t>
            </a:r>
            <a:endParaRPr lang="en-IN" dirty="0"/>
          </a:p>
          <a:p>
            <a:pPr>
              <a:buSzPct val="105000"/>
              <a:buFont typeface="Wingdings 3" pitchFamily="18" charset="2"/>
              <a:buChar char="p"/>
            </a:pPr>
            <a:r>
              <a:rPr lang="en-IN" b="1" dirty="0"/>
              <a:t>  Items to be cleaned</a:t>
            </a:r>
            <a:endParaRPr lang="en-IN" dirty="0"/>
          </a:p>
          <a:p>
            <a:pPr lvl="1">
              <a:buSzPct val="105000"/>
              <a:buFont typeface="Wingdings 3" pitchFamily="18" charset="2"/>
              <a:buChar char=""/>
            </a:pPr>
            <a:r>
              <a:rPr lang="en-IN" dirty="0"/>
              <a:t>The floor, walls, ceiling  </a:t>
            </a:r>
          </a:p>
          <a:p>
            <a:pPr lvl="1">
              <a:buSzPct val="105000"/>
              <a:buFont typeface="Wingdings 3" pitchFamily="18" charset="2"/>
              <a:buChar char=""/>
            </a:pPr>
            <a:r>
              <a:rPr lang="en-IN" dirty="0"/>
              <a:t>Parts of storage and frieze </a:t>
            </a:r>
          </a:p>
          <a:p>
            <a:pPr lvl="1">
              <a:buSzPct val="105000"/>
              <a:buFont typeface="Wingdings 3" pitchFamily="18" charset="2"/>
              <a:buChar char=""/>
            </a:pPr>
            <a:r>
              <a:rPr lang="en-IN" dirty="0"/>
              <a:t>Parts of trash and pipelines </a:t>
            </a:r>
          </a:p>
          <a:p>
            <a:pPr lvl="1">
              <a:buSzPct val="105000"/>
              <a:buFont typeface="Wingdings 3" pitchFamily="18" charset="2"/>
              <a:buChar char=""/>
            </a:pPr>
            <a:r>
              <a:rPr lang="en-IN" dirty="0"/>
              <a:t>Self-service and staff areas</a:t>
            </a:r>
          </a:p>
          <a:p>
            <a:pPr fontAlgn="base">
              <a:spcBef>
                <a:spcPct val="0"/>
              </a:spcBef>
              <a:spcAft>
                <a:spcPct val="0"/>
              </a:spcAft>
              <a:buSzPct val="105000"/>
            </a:pPr>
            <a:endParaRPr lang="en-IN" dirty="0"/>
          </a:p>
          <a:p>
            <a:pPr lvl="0" fontAlgn="base">
              <a:spcBef>
                <a:spcPct val="0"/>
              </a:spcBef>
              <a:spcAft>
                <a:spcPct val="0"/>
              </a:spcAft>
              <a:buSzPct val="105000"/>
            </a:pPr>
            <a:endParaRPr lang="en-US" sz="3200" dirty="0">
              <a:latin typeface="Arial" pitchFamily="34" charset="0"/>
              <a:cs typeface="Arial" pitchFamily="34" charset="0"/>
            </a:endParaRPr>
          </a:p>
        </p:txBody>
      </p:sp>
      <p:sp>
        <p:nvSpPr>
          <p:cNvPr id="13" name="Rectangle 2"/>
          <p:cNvSpPr txBox="1">
            <a:spLocks noChangeArrowheads="1"/>
          </p:cNvSpPr>
          <p:nvPr/>
        </p:nvSpPr>
        <p:spPr>
          <a:xfrm>
            <a:off x="457200" y="622300"/>
            <a:ext cx="8229600" cy="635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28600" fontAlgn="base">
              <a:spcBef>
                <a:spcPts val="0"/>
              </a:spcBef>
              <a:spcAft>
                <a:spcPts val="1440"/>
              </a:spcAft>
            </a:pPr>
            <a:r>
              <a:rPr lang="en-US" sz="3200" dirty="0">
                <a:ea typeface="Times New Roman" panose="02020603050405020304" pitchFamily="18" charset="0"/>
              </a:rPr>
              <a:t>CLEANING AND DISINFECTION</a:t>
            </a:r>
          </a:p>
        </p:txBody>
      </p:sp>
    </p:spTree>
    <p:extLst>
      <p:ext uri="{BB962C8B-B14F-4D97-AF65-F5344CB8AC3E}">
        <p14:creationId xmlns:p14="http://schemas.microsoft.com/office/powerpoint/2010/main" val="233962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09" y="1320800"/>
            <a:ext cx="8733007" cy="419418"/>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endParaRPr lang="en-IN" sz="2000" dirty="0">
              <a:solidFill>
                <a:schemeClr val="bg1"/>
              </a:solidFill>
            </a:endParaRPr>
          </a:p>
        </p:txBody>
      </p:sp>
      <p:sp>
        <p:nvSpPr>
          <p:cNvPr id="41988" name="AutoShape 4" descr="Image result for WHAT IS hygiene PRACTI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dirty="0"/>
          </a:p>
        </p:txBody>
      </p:sp>
      <p:sp>
        <p:nvSpPr>
          <p:cNvPr id="12" name="Rectangle 11"/>
          <p:cNvSpPr>
            <a:spLocks noChangeArrowheads="1"/>
          </p:cNvSpPr>
          <p:nvPr/>
        </p:nvSpPr>
        <p:spPr bwMode="gray">
          <a:xfrm>
            <a:off x="232409" y="1740218"/>
            <a:ext cx="8728711" cy="471138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a:t>In the case of activities that cause exposure to air-borne contaminants, special control measures or facilities should be considered. </a:t>
            </a:r>
          </a:p>
          <a:p>
            <a:pPr marL="285750" indent="-285750">
              <a:buSzPct val="105000"/>
              <a:buFont typeface="Wingdings 3" pitchFamily="18" charset="2"/>
              <a:buChar char="p"/>
            </a:pPr>
            <a:r>
              <a:rPr lang="en-IN" dirty="0"/>
              <a:t>Such measures would be useful in protecting employees from inhalation of air-borne impurities and in avoiding accumulation of harmful substances in the work environment.</a:t>
            </a:r>
          </a:p>
          <a:p>
            <a:pPr marL="285750" indent="-285750" fontAlgn="base">
              <a:spcBef>
                <a:spcPct val="0"/>
              </a:spcBef>
              <a:spcAft>
                <a:spcPct val="0"/>
              </a:spcAft>
              <a:buSzPct val="105000"/>
              <a:buFont typeface="Wingdings 3" panose="05040102010807070707" pitchFamily="18" charset="2"/>
              <a:buChar char="p"/>
            </a:pPr>
            <a:endParaRPr lang="en-IN" dirty="0"/>
          </a:p>
        </p:txBody>
      </p:sp>
      <p:sp>
        <p:nvSpPr>
          <p:cNvPr id="13" name="Rectangle 2"/>
          <p:cNvSpPr txBox="1">
            <a:spLocks noChangeArrowheads="1"/>
          </p:cNvSpPr>
          <p:nvPr/>
        </p:nvSpPr>
        <p:spPr>
          <a:xfrm>
            <a:off x="-876300" y="622300"/>
            <a:ext cx="10845800" cy="635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IN" sz="2800" dirty="0"/>
              <a:t>CONTAINMENT AND OTHER MEAN OF ENGINEERING CONTROL</a:t>
            </a:r>
          </a:p>
        </p:txBody>
      </p:sp>
      <p:graphicFrame>
        <p:nvGraphicFramePr>
          <p:cNvPr id="8" name="Diagram 7"/>
          <p:cNvGraphicFramePr/>
          <p:nvPr>
            <p:extLst>
              <p:ext uri="{D42A27DB-BD31-4B8C-83A1-F6EECF244321}">
                <p14:modId xmlns:p14="http://schemas.microsoft.com/office/powerpoint/2010/main" val="1897244218"/>
              </p:ext>
            </p:extLst>
          </p:nvPr>
        </p:nvGraphicFramePr>
        <p:xfrm>
          <a:off x="1313180" y="2959100"/>
          <a:ext cx="6687820" cy="3368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6228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09" y="1320800"/>
            <a:ext cx="8733007" cy="419418"/>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US" sz="2000" b="1">
                <a:solidFill>
                  <a:schemeClr val="bg1"/>
                </a:solidFill>
              </a:rPr>
              <a:t>Physical Barrier</a:t>
            </a:r>
            <a:endParaRPr lang="en-IN" sz="2000" b="1" dirty="0">
              <a:solidFill>
                <a:schemeClr val="bg1"/>
              </a:solidFill>
            </a:endParaRPr>
          </a:p>
        </p:txBody>
      </p:sp>
      <p:sp>
        <p:nvSpPr>
          <p:cNvPr id="41988" name="AutoShape 4" descr="Image result for WHAT IS hygiene PRACTI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dirty="0"/>
          </a:p>
        </p:txBody>
      </p:sp>
      <p:sp>
        <p:nvSpPr>
          <p:cNvPr id="12" name="Rectangle 11"/>
          <p:cNvSpPr>
            <a:spLocks noChangeArrowheads="1"/>
          </p:cNvSpPr>
          <p:nvPr/>
        </p:nvSpPr>
        <p:spPr bwMode="gray">
          <a:xfrm>
            <a:off x="232409" y="1740218"/>
            <a:ext cx="8728711" cy="471138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a:t>Hazardous operations (e.g. a printing job being done in an office) should be separated from other activities by physical barriers partially or completely to prevent the spread and accumulation of air-borne contaminants into the normal working area. </a:t>
            </a:r>
          </a:p>
          <a:p>
            <a:pPr marL="285750" indent="-285750">
              <a:buSzPct val="105000"/>
              <a:buFont typeface="Wingdings 3" pitchFamily="18" charset="2"/>
              <a:buChar char="p"/>
            </a:pPr>
            <a:r>
              <a:rPr lang="en-IN" dirty="0"/>
              <a:t>Other means of control should be provided in the (printing) area for the protection of the employees.</a:t>
            </a:r>
          </a:p>
        </p:txBody>
      </p:sp>
      <p:sp>
        <p:nvSpPr>
          <p:cNvPr id="13" name="Rectangle 2"/>
          <p:cNvSpPr txBox="1">
            <a:spLocks noChangeArrowheads="1"/>
          </p:cNvSpPr>
          <p:nvPr/>
        </p:nvSpPr>
        <p:spPr>
          <a:xfrm>
            <a:off x="-876300" y="622300"/>
            <a:ext cx="10845800" cy="635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IN" sz="2800" dirty="0"/>
              <a:t>CONTAINMENT AND OTHER MEAN OF ENGINEERING CONTROL</a:t>
            </a:r>
          </a:p>
        </p:txBody>
      </p:sp>
      <p:pic>
        <p:nvPicPr>
          <p:cNvPr id="7" name="Picture 4" descr="Related image"/>
          <p:cNvPicPr>
            <a:picLocks noChangeAspect="1" noChangeArrowheads="1"/>
          </p:cNvPicPr>
          <p:nvPr/>
        </p:nvPicPr>
        <p:blipFill rotWithShape="1">
          <a:blip r:embed="rId2" cstate="print"/>
          <a:srcRect t="13667" b="12575"/>
          <a:stretch/>
        </p:blipFill>
        <p:spPr bwMode="auto">
          <a:xfrm>
            <a:off x="5854700" y="4095909"/>
            <a:ext cx="3015615" cy="2247901"/>
          </a:xfrm>
          <a:prstGeom prst="rect">
            <a:avLst/>
          </a:prstGeom>
          <a:noFill/>
        </p:spPr>
      </p:pic>
    </p:spTree>
    <p:extLst>
      <p:ext uri="{BB962C8B-B14F-4D97-AF65-F5344CB8AC3E}">
        <p14:creationId xmlns:p14="http://schemas.microsoft.com/office/powerpoint/2010/main" val="3553883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09" y="1320800"/>
            <a:ext cx="8733007" cy="419418"/>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rPr>
              <a:t>Mechanical ventilation</a:t>
            </a:r>
          </a:p>
        </p:txBody>
      </p:sp>
      <p:sp>
        <p:nvSpPr>
          <p:cNvPr id="41988" name="AutoShape 4" descr="Image result for WHAT IS hygiene PRACTI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dirty="0"/>
          </a:p>
        </p:txBody>
      </p:sp>
      <p:sp>
        <p:nvSpPr>
          <p:cNvPr id="12" name="Rectangle 11"/>
          <p:cNvSpPr>
            <a:spLocks noChangeArrowheads="1"/>
          </p:cNvSpPr>
          <p:nvPr/>
        </p:nvSpPr>
        <p:spPr bwMode="gray">
          <a:xfrm>
            <a:off x="232409" y="1740218"/>
            <a:ext cx="8728711" cy="471138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fontAlgn="base">
              <a:spcBef>
                <a:spcPct val="0"/>
              </a:spcBef>
              <a:spcAft>
                <a:spcPct val="0"/>
              </a:spcAft>
              <a:buSzPct val="105000"/>
              <a:buFont typeface="Wingdings 3" pitchFamily="18" charset="2"/>
              <a:buChar char="p"/>
            </a:pPr>
            <a:r>
              <a:rPr lang="en-US" dirty="0">
                <a:solidFill>
                  <a:srgbClr val="000000"/>
                </a:solidFill>
                <a:ea typeface="Calibri" pitchFamily="34" charset="0"/>
                <a:cs typeface="Calibri" pitchFamily="34" charset="0"/>
              </a:rPr>
              <a:t>To prevent accumulation of air-borne contaminants in the work area, </a:t>
            </a:r>
          </a:p>
          <a:p>
            <a:pPr marL="285750" lvl="0" indent="-285750" fontAlgn="base">
              <a:spcBef>
                <a:spcPct val="0"/>
              </a:spcBef>
              <a:spcAft>
                <a:spcPct val="0"/>
              </a:spcAft>
              <a:buSzPct val="105000"/>
              <a:buFont typeface="Wingdings 3" pitchFamily="18" charset="2"/>
              <a:buChar char="p"/>
            </a:pPr>
            <a:r>
              <a:rPr lang="en-US" dirty="0">
                <a:solidFill>
                  <a:srgbClr val="000000"/>
                </a:solidFill>
                <a:ea typeface="Calibri" pitchFamily="34" charset="0"/>
                <a:cs typeface="Calibri" pitchFamily="34" charset="0"/>
              </a:rPr>
              <a:t>Mechanical exhaust ventilation is required to remove the impurities in air and to discharge them properly. </a:t>
            </a:r>
          </a:p>
          <a:p>
            <a:pPr marL="285750" lvl="0" indent="-285750" fontAlgn="base">
              <a:spcBef>
                <a:spcPct val="0"/>
              </a:spcBef>
              <a:spcAft>
                <a:spcPct val="0"/>
              </a:spcAft>
              <a:buSzPct val="105000"/>
              <a:buFont typeface="Wingdings 3" pitchFamily="18" charset="2"/>
              <a:buChar char="p"/>
            </a:pPr>
            <a:r>
              <a:rPr lang="en-US" dirty="0">
                <a:solidFill>
                  <a:srgbClr val="000000"/>
                </a:solidFill>
                <a:ea typeface="Calibri" pitchFamily="34" charset="0"/>
                <a:cs typeface="Calibri" pitchFamily="34" charset="0"/>
              </a:rPr>
              <a:t>Sufficient make-up air should be provided to facilitate the removal of contaminated air.</a:t>
            </a:r>
            <a:endParaRPr lang="en-IN" dirty="0"/>
          </a:p>
        </p:txBody>
      </p:sp>
      <p:sp>
        <p:nvSpPr>
          <p:cNvPr id="13" name="Rectangle 2"/>
          <p:cNvSpPr txBox="1">
            <a:spLocks noChangeArrowheads="1"/>
          </p:cNvSpPr>
          <p:nvPr/>
        </p:nvSpPr>
        <p:spPr>
          <a:xfrm>
            <a:off x="-876300" y="622300"/>
            <a:ext cx="10845800" cy="635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IN" sz="2800" dirty="0"/>
              <a:t>CONTAINMENT AND OTHER MEAN OF ENGINEERING CONTROL</a:t>
            </a:r>
          </a:p>
        </p:txBody>
      </p:sp>
      <p:pic>
        <p:nvPicPr>
          <p:cNvPr id="8" name="Picture 6" descr="Image result for interior Mechanical exhaust ventilation"/>
          <p:cNvPicPr>
            <a:picLocks noChangeAspect="1" noChangeArrowheads="1"/>
          </p:cNvPicPr>
          <p:nvPr/>
        </p:nvPicPr>
        <p:blipFill>
          <a:blip r:embed="rId2" cstate="print">
            <a:clrChange>
              <a:clrFrom>
                <a:srgbClr val="CBBD98"/>
              </a:clrFrom>
              <a:clrTo>
                <a:srgbClr val="CBBD98">
                  <a:alpha val="0"/>
                </a:srgbClr>
              </a:clrTo>
            </a:clrChange>
          </a:blip>
          <a:srcRect/>
          <a:stretch>
            <a:fillRect/>
          </a:stretch>
        </p:blipFill>
        <p:spPr bwMode="auto">
          <a:xfrm>
            <a:off x="5130460" y="3835401"/>
            <a:ext cx="3709246" cy="2476500"/>
          </a:xfrm>
          <a:prstGeom prst="rect">
            <a:avLst/>
          </a:prstGeom>
          <a:noFill/>
        </p:spPr>
      </p:pic>
    </p:spTree>
    <p:extLst>
      <p:ext uri="{BB962C8B-B14F-4D97-AF65-F5344CB8AC3E}">
        <p14:creationId xmlns:p14="http://schemas.microsoft.com/office/powerpoint/2010/main" val="1862966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09" y="1320800"/>
            <a:ext cx="8733007" cy="419418"/>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rPr>
              <a:t>Local exhaust ventilation</a:t>
            </a:r>
            <a:endParaRPr lang="en-IN" sz="2000" dirty="0">
              <a:solidFill>
                <a:schemeClr val="bg1"/>
              </a:solidFill>
            </a:endParaRPr>
          </a:p>
        </p:txBody>
      </p:sp>
      <p:sp>
        <p:nvSpPr>
          <p:cNvPr id="41988" name="AutoShape 4" descr="Image result for WHAT IS hygiene PRACTI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dirty="0"/>
          </a:p>
        </p:txBody>
      </p:sp>
      <p:sp>
        <p:nvSpPr>
          <p:cNvPr id="12" name="Rectangle 11"/>
          <p:cNvSpPr>
            <a:spLocks noChangeArrowheads="1"/>
          </p:cNvSpPr>
          <p:nvPr/>
        </p:nvSpPr>
        <p:spPr bwMode="gray">
          <a:xfrm>
            <a:off x="232409" y="1740218"/>
            <a:ext cx="8728711" cy="471138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fontAlgn="base">
              <a:spcBef>
                <a:spcPct val="0"/>
              </a:spcBef>
              <a:spcAft>
                <a:spcPct val="0"/>
              </a:spcAft>
              <a:buSzPct val="105000"/>
              <a:buFont typeface="Wingdings 3" pitchFamily="18" charset="2"/>
              <a:buChar char="p"/>
            </a:pPr>
            <a:r>
              <a:rPr lang="en-US" dirty="0">
                <a:solidFill>
                  <a:srgbClr val="000000"/>
                </a:solidFill>
                <a:ea typeface="Calibri" pitchFamily="34" charset="0"/>
                <a:cs typeface="TimesNewRomanPSMT"/>
              </a:rPr>
              <a:t>Control atmospheric contamination at its source. </a:t>
            </a:r>
          </a:p>
          <a:p>
            <a:pPr marL="285750" lvl="0" indent="-285750" fontAlgn="base">
              <a:spcBef>
                <a:spcPct val="0"/>
              </a:spcBef>
              <a:spcAft>
                <a:spcPct val="0"/>
              </a:spcAft>
              <a:buSzPct val="105000"/>
              <a:buFont typeface="Wingdings 3" pitchFamily="18" charset="2"/>
              <a:buChar char="p"/>
            </a:pPr>
            <a:r>
              <a:rPr lang="en-US" dirty="0">
                <a:solidFill>
                  <a:srgbClr val="000000"/>
                </a:solidFill>
                <a:ea typeface="Calibri" pitchFamily="34" charset="0"/>
                <a:cs typeface="TimesNewRomanPSMT"/>
              </a:rPr>
              <a:t>A local exhaust system should normally contain an enclosing hood, ducting, an air cleaner and an exhaust fan.</a:t>
            </a:r>
            <a:endParaRPr lang="en-IN" dirty="0"/>
          </a:p>
        </p:txBody>
      </p:sp>
      <p:sp>
        <p:nvSpPr>
          <p:cNvPr id="13" name="Rectangle 2"/>
          <p:cNvSpPr txBox="1">
            <a:spLocks noChangeArrowheads="1"/>
          </p:cNvSpPr>
          <p:nvPr/>
        </p:nvSpPr>
        <p:spPr>
          <a:xfrm>
            <a:off x="-876300" y="622300"/>
            <a:ext cx="10845800" cy="635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IN" sz="2800" dirty="0"/>
              <a:t>CONTAINMENT AND OTHER MEAN OF ENGINEERING CONTROL</a:t>
            </a:r>
          </a:p>
        </p:txBody>
      </p:sp>
      <p:pic>
        <p:nvPicPr>
          <p:cNvPr id="7" name="Picture 4" descr="Image result for Mechanical exhaust ventilation"/>
          <p:cNvPicPr>
            <a:picLocks noChangeAspect="1" noChangeArrowheads="1"/>
          </p:cNvPicPr>
          <p:nvPr/>
        </p:nvPicPr>
        <p:blipFill rotWithShape="1">
          <a:blip r:embed="rId2" cstate="print">
            <a:clrChange>
              <a:clrFrom>
                <a:srgbClr val="FFFFFF"/>
              </a:clrFrom>
              <a:clrTo>
                <a:srgbClr val="FFFFFF">
                  <a:alpha val="0"/>
                </a:srgbClr>
              </a:clrTo>
            </a:clrChange>
          </a:blip>
          <a:srcRect l="1482" t="608" r="1429" b="2600"/>
          <a:stretch/>
        </p:blipFill>
        <p:spPr bwMode="auto">
          <a:xfrm>
            <a:off x="5384800" y="3920528"/>
            <a:ext cx="3441700" cy="2391371"/>
          </a:xfrm>
          <a:prstGeom prst="rect">
            <a:avLst/>
          </a:prstGeom>
          <a:noFill/>
        </p:spPr>
      </p:pic>
    </p:spTree>
    <p:extLst>
      <p:ext uri="{BB962C8B-B14F-4D97-AF65-F5344CB8AC3E}">
        <p14:creationId xmlns:p14="http://schemas.microsoft.com/office/powerpoint/2010/main" val="937496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09" y="1320800"/>
            <a:ext cx="8733007" cy="419418"/>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endParaRPr lang="en-IN" sz="2000" dirty="0">
              <a:solidFill>
                <a:schemeClr val="bg1"/>
              </a:solidFill>
            </a:endParaRPr>
          </a:p>
        </p:txBody>
      </p:sp>
      <p:sp>
        <p:nvSpPr>
          <p:cNvPr id="41988" name="AutoShape 4" descr="Image result for WHAT IS hygiene PRACTI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dirty="0"/>
          </a:p>
        </p:txBody>
      </p:sp>
      <p:sp>
        <p:nvSpPr>
          <p:cNvPr id="12" name="Rectangle 11"/>
          <p:cNvSpPr>
            <a:spLocks noChangeArrowheads="1"/>
          </p:cNvSpPr>
          <p:nvPr/>
        </p:nvSpPr>
        <p:spPr bwMode="gray">
          <a:xfrm>
            <a:off x="232409" y="1740218"/>
            <a:ext cx="8728711" cy="471138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a:t>Suitable and sufficient sanitary conveniences and wash basins should be provided at readily accessible places. </a:t>
            </a:r>
          </a:p>
          <a:p>
            <a:pPr marL="285750" indent="-285750">
              <a:buSzPct val="105000"/>
              <a:buFont typeface="Wingdings 3" pitchFamily="18" charset="2"/>
              <a:buChar char="p"/>
            </a:pPr>
            <a:r>
              <a:rPr lang="en-IN" dirty="0"/>
              <a:t>They are supposed to be adjacent to but separate from other sanitary facilities such as changing rooms and shower facilities. </a:t>
            </a:r>
          </a:p>
          <a:p>
            <a:pPr marL="742950" lvl="1" indent="-285750">
              <a:buSzPct val="105000"/>
              <a:buFont typeface="Wingdings 3" pitchFamily="18" charset="2"/>
              <a:buChar char=""/>
            </a:pPr>
            <a:r>
              <a:rPr lang="en-IN" dirty="0"/>
              <a:t>Sanitary facilities should be provided for men and women separately.</a:t>
            </a:r>
          </a:p>
          <a:p>
            <a:pPr marL="742950" lvl="1" indent="-285750">
              <a:buSzPct val="105000"/>
              <a:buFont typeface="Wingdings 3" pitchFamily="18" charset="2"/>
              <a:buChar char=""/>
            </a:pPr>
            <a:r>
              <a:rPr lang="en-IN" dirty="0"/>
              <a:t>The facilities must be maintained tidy, clean and hygienic. Daily cleaning is recommended.</a:t>
            </a:r>
          </a:p>
          <a:p>
            <a:pPr marL="742950" lvl="1" indent="-285750">
              <a:buSzPct val="105000"/>
              <a:buFont typeface="Wingdings 3" pitchFamily="18" charset="2"/>
              <a:buChar char=""/>
            </a:pPr>
            <a:r>
              <a:rPr lang="en-IN" dirty="0"/>
              <a:t>The conditions of cleanliness of the sanitary facilities should be inspected regularly (e.g. weekly) by an appointed personnel.</a:t>
            </a:r>
          </a:p>
          <a:p>
            <a:pPr lvl="1"/>
            <a:r>
              <a:rPr lang="en-IN" dirty="0"/>
              <a:t> </a:t>
            </a:r>
          </a:p>
          <a:p>
            <a:pPr lvl="1">
              <a:buSzPct val="105000"/>
              <a:buFont typeface="Wingdings 3" pitchFamily="18" charset="2"/>
              <a:buChar char=""/>
            </a:pPr>
            <a:endParaRPr lang="en-IN" dirty="0"/>
          </a:p>
          <a:p>
            <a:pPr lvl="1"/>
            <a:r>
              <a:rPr lang="en-IN" dirty="0"/>
              <a:t> </a:t>
            </a:r>
          </a:p>
        </p:txBody>
      </p:sp>
      <p:sp>
        <p:nvSpPr>
          <p:cNvPr id="13" name="Rectangle 2"/>
          <p:cNvSpPr txBox="1">
            <a:spLocks noChangeArrowheads="1"/>
          </p:cNvSpPr>
          <p:nvPr/>
        </p:nvSpPr>
        <p:spPr>
          <a:xfrm>
            <a:off x="232409" y="622300"/>
            <a:ext cx="8728712" cy="635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IN" sz="3200" dirty="0"/>
              <a:t>LAVATORIES AND WASHING FACILITIES</a:t>
            </a:r>
          </a:p>
        </p:txBody>
      </p:sp>
      <p:pic>
        <p:nvPicPr>
          <p:cNvPr id="8" name="Picture 4" descr="Image result for Lavatories and washing facilities"/>
          <p:cNvPicPr>
            <a:picLocks noChangeAspect="1" noChangeArrowheads="1"/>
          </p:cNvPicPr>
          <p:nvPr/>
        </p:nvPicPr>
        <p:blipFill>
          <a:blip r:embed="rId2" cstate="print"/>
          <a:srcRect/>
          <a:stretch>
            <a:fillRect/>
          </a:stretch>
        </p:blipFill>
        <p:spPr bwMode="auto">
          <a:xfrm>
            <a:off x="5664200" y="4340713"/>
            <a:ext cx="3188248" cy="1992647"/>
          </a:xfrm>
          <a:prstGeom prst="rect">
            <a:avLst/>
          </a:prstGeom>
          <a:noFill/>
        </p:spPr>
      </p:pic>
    </p:spTree>
    <p:extLst>
      <p:ext uri="{BB962C8B-B14F-4D97-AF65-F5344CB8AC3E}">
        <p14:creationId xmlns:p14="http://schemas.microsoft.com/office/powerpoint/2010/main" val="3992126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09" y="1320800"/>
            <a:ext cx="8733007" cy="419418"/>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lvl="0" fontAlgn="base">
              <a:spcBef>
                <a:spcPct val="0"/>
              </a:spcBef>
              <a:spcAft>
                <a:spcPct val="0"/>
              </a:spcAft>
              <a:tabLst>
                <a:tab pos="5210175" algn="l"/>
              </a:tabLst>
            </a:pPr>
            <a:r>
              <a:rPr lang="en-US" sz="2000" b="1">
                <a:solidFill>
                  <a:schemeClr val="bg1"/>
                </a:solidFill>
                <a:ea typeface="Calibri" pitchFamily="34" charset="0"/>
                <a:cs typeface="Arial" pitchFamily="34" charset="0"/>
              </a:rPr>
              <a:t>Changing rooms and shower facilities</a:t>
            </a:r>
            <a:endParaRPr lang="en-US" sz="3200" dirty="0">
              <a:solidFill>
                <a:schemeClr val="bg1"/>
              </a:solidFill>
              <a:cs typeface="Arial" pitchFamily="34" charset="0"/>
            </a:endParaRPr>
          </a:p>
        </p:txBody>
      </p:sp>
      <p:sp>
        <p:nvSpPr>
          <p:cNvPr id="12" name="Rectangle 11"/>
          <p:cNvSpPr>
            <a:spLocks noChangeArrowheads="1"/>
          </p:cNvSpPr>
          <p:nvPr/>
        </p:nvSpPr>
        <p:spPr bwMode="gray">
          <a:xfrm>
            <a:off x="232409" y="1740218"/>
            <a:ext cx="8728711" cy="471138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fontAlgn="base">
              <a:spcBef>
                <a:spcPct val="0"/>
              </a:spcBef>
              <a:spcAft>
                <a:spcPct val="0"/>
              </a:spcAft>
              <a:buSzPct val="105000"/>
              <a:buFont typeface="Wingdings 3" panose="05040102010807070707" pitchFamily="18" charset="2"/>
              <a:buChar char="p"/>
            </a:pPr>
            <a:r>
              <a:rPr lang="en-US" dirty="0">
                <a:solidFill>
                  <a:srgbClr val="000000"/>
                </a:solidFill>
                <a:ea typeface="Calibri" pitchFamily="34" charset="0"/>
                <a:cs typeface="Calibri" pitchFamily="34" charset="0"/>
              </a:rPr>
              <a:t>When the activities in the workplace are likely to produce bodily contamination, an adequate, suitable and secure place should be provided for employees to store their own clothing and work clothing.</a:t>
            </a:r>
            <a:endParaRPr lang="en-US" dirty="0">
              <a:cs typeface="Arial" pitchFamily="34" charset="0"/>
            </a:endParaRPr>
          </a:p>
          <a:p>
            <a:pPr marL="742950" lvl="1" indent="-285750" eaLnBrk="0" fontAlgn="base" hangingPunct="0">
              <a:spcBef>
                <a:spcPct val="0"/>
              </a:spcBef>
              <a:spcAft>
                <a:spcPct val="0"/>
              </a:spcAft>
              <a:buSzPct val="105000"/>
              <a:buFont typeface="Wingdings 3" pitchFamily="18" charset="2"/>
              <a:buChar char=""/>
            </a:pPr>
            <a:r>
              <a:rPr lang="en-US" dirty="0">
                <a:ea typeface="Calibri" pitchFamily="34" charset="0"/>
                <a:cs typeface="TimesNewRomanPSMT"/>
              </a:rPr>
              <a:t>Changing rooms should be equipped with lockers. </a:t>
            </a:r>
          </a:p>
          <a:p>
            <a:pPr marL="742950" lvl="1" indent="-285750" eaLnBrk="0" fontAlgn="base" hangingPunct="0">
              <a:spcBef>
                <a:spcPct val="0"/>
              </a:spcBef>
              <a:spcAft>
                <a:spcPct val="0"/>
              </a:spcAft>
              <a:buSzPct val="105000"/>
              <a:buFont typeface="Wingdings 3" pitchFamily="18" charset="2"/>
              <a:buChar char=""/>
            </a:pPr>
            <a:r>
              <a:rPr lang="en-US" dirty="0">
                <a:ea typeface="Calibri" pitchFamily="34" charset="0"/>
                <a:cs typeface="TimesNewRomanPSMT"/>
              </a:rPr>
              <a:t>To maintain good personal hygiene.</a:t>
            </a:r>
            <a:endParaRPr lang="en-US" dirty="0">
              <a:cs typeface="Arial" pitchFamily="34" charset="0"/>
            </a:endParaRPr>
          </a:p>
          <a:p>
            <a:pPr marL="742950" lvl="1" indent="-285750" eaLnBrk="0" fontAlgn="base" hangingPunct="0">
              <a:spcBef>
                <a:spcPct val="0"/>
              </a:spcBef>
              <a:spcAft>
                <a:spcPct val="0"/>
              </a:spcAft>
              <a:buSzPct val="105000"/>
              <a:buFont typeface="Wingdings 3" pitchFamily="18" charset="2"/>
              <a:buChar char=""/>
            </a:pPr>
            <a:r>
              <a:rPr lang="en-US" dirty="0">
                <a:ea typeface="Calibri" pitchFamily="34" charset="0"/>
                <a:cs typeface="TimesNewRomanPSMT"/>
              </a:rPr>
              <a:t>When a highly dangerous operation is carried out in a workplace, an emergency shower or eye-washers should be provided at suitable locations. </a:t>
            </a:r>
          </a:p>
          <a:p>
            <a:pPr marL="742950" lvl="1" indent="-285750" eaLnBrk="0" fontAlgn="base" hangingPunct="0">
              <a:spcBef>
                <a:spcPct val="0"/>
              </a:spcBef>
              <a:spcAft>
                <a:spcPct val="0"/>
              </a:spcAft>
              <a:buSzPct val="105000"/>
              <a:buFont typeface="Wingdings 3" pitchFamily="18" charset="2"/>
              <a:buChar char=""/>
            </a:pPr>
            <a:r>
              <a:rPr lang="en-US" dirty="0">
                <a:ea typeface="Calibri" pitchFamily="34" charset="0"/>
                <a:cs typeface="TimesNewRomanPSMT"/>
              </a:rPr>
              <a:t>All the facilities should be properly maintained and be kept sanitary for use in emergency situations.</a:t>
            </a:r>
            <a:endParaRPr lang="en-IN" dirty="0"/>
          </a:p>
        </p:txBody>
      </p:sp>
      <p:sp>
        <p:nvSpPr>
          <p:cNvPr id="13" name="Rectangle 2"/>
          <p:cNvSpPr txBox="1">
            <a:spLocks noChangeArrowheads="1"/>
          </p:cNvSpPr>
          <p:nvPr/>
        </p:nvSpPr>
        <p:spPr>
          <a:xfrm>
            <a:off x="232409" y="622300"/>
            <a:ext cx="8728712" cy="635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IN" sz="3200" dirty="0">
                <a:latin typeface="+mn-lt"/>
              </a:rPr>
              <a:t>LAVATORIES AND WASHING FACILITIES</a:t>
            </a:r>
          </a:p>
        </p:txBody>
      </p:sp>
      <p:pic>
        <p:nvPicPr>
          <p:cNvPr id="7" name="Picture 4" descr="Image result for changing &amp; shower room"/>
          <p:cNvPicPr>
            <a:picLocks noChangeAspect="1" noChangeArrowheads="1"/>
          </p:cNvPicPr>
          <p:nvPr/>
        </p:nvPicPr>
        <p:blipFill>
          <a:blip r:embed="rId2" cstate="print">
            <a:clrChange>
              <a:clrFrom>
                <a:srgbClr val="C1C0B8"/>
              </a:clrFrom>
              <a:clrTo>
                <a:srgbClr val="C1C0B8">
                  <a:alpha val="0"/>
                </a:srgbClr>
              </a:clrTo>
            </a:clrChange>
          </a:blip>
          <a:srcRect/>
          <a:stretch>
            <a:fillRect/>
          </a:stretch>
        </p:blipFill>
        <p:spPr bwMode="auto">
          <a:xfrm>
            <a:off x="5011420" y="4108609"/>
            <a:ext cx="3886200" cy="2283460"/>
          </a:xfrm>
          <a:prstGeom prst="rect">
            <a:avLst/>
          </a:prstGeom>
          <a:noFill/>
        </p:spPr>
      </p:pic>
    </p:spTree>
    <p:extLst>
      <p:ext uri="{BB962C8B-B14F-4D97-AF65-F5344CB8AC3E}">
        <p14:creationId xmlns:p14="http://schemas.microsoft.com/office/powerpoint/2010/main" val="3369079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09" y="1320800"/>
            <a:ext cx="8733007" cy="419418"/>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a:solidFill>
                  <a:schemeClr val="bg1"/>
                </a:solidFill>
              </a:rPr>
              <a:t>Drinking water supply</a:t>
            </a:r>
            <a:endParaRPr lang="en-IN" sz="2000" dirty="0">
              <a:solidFill>
                <a:schemeClr val="bg1"/>
              </a:solidFill>
            </a:endParaRPr>
          </a:p>
        </p:txBody>
      </p:sp>
      <p:sp>
        <p:nvSpPr>
          <p:cNvPr id="41988" name="AutoShape 4" descr="Image result for WHAT IS hygiene PRACTI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dirty="0"/>
          </a:p>
        </p:txBody>
      </p:sp>
      <p:sp>
        <p:nvSpPr>
          <p:cNvPr id="12" name="Rectangle 11"/>
          <p:cNvSpPr>
            <a:spLocks noChangeArrowheads="1"/>
          </p:cNvSpPr>
          <p:nvPr/>
        </p:nvSpPr>
        <p:spPr bwMode="gray">
          <a:xfrm>
            <a:off x="232409" y="1740218"/>
            <a:ext cx="8728711" cy="471138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fontAlgn="base">
              <a:spcBef>
                <a:spcPct val="0"/>
              </a:spcBef>
              <a:spcAft>
                <a:spcPct val="0"/>
              </a:spcAft>
              <a:buSzPct val="105000"/>
              <a:buFont typeface="Wingdings 3" pitchFamily="18" charset="2"/>
              <a:buChar char="p"/>
            </a:pPr>
            <a:r>
              <a:rPr lang="en-US" dirty="0">
                <a:solidFill>
                  <a:srgbClr val="000000"/>
                </a:solidFill>
                <a:ea typeface="Calibri" pitchFamily="34" charset="0"/>
                <a:cs typeface="Calibri" pitchFamily="34" charset="0"/>
              </a:rPr>
              <a:t>Employers have a duty to provide an adequate supply of drinking water. </a:t>
            </a:r>
          </a:p>
          <a:p>
            <a:pPr marL="285750" lvl="0" indent="-285750" fontAlgn="base">
              <a:spcBef>
                <a:spcPct val="0"/>
              </a:spcBef>
              <a:spcAft>
                <a:spcPct val="0"/>
              </a:spcAft>
              <a:buSzPct val="105000"/>
              <a:buFont typeface="Wingdings 3" pitchFamily="18" charset="2"/>
              <a:buChar char="p"/>
            </a:pPr>
            <a:r>
              <a:rPr lang="en-US" dirty="0">
                <a:solidFill>
                  <a:srgbClr val="000000"/>
                </a:solidFill>
                <a:ea typeface="Calibri" pitchFamily="34" charset="0"/>
                <a:cs typeface="Calibri" pitchFamily="34" charset="0"/>
              </a:rPr>
              <a:t>Good drinking facilities and rest places can do much to prevent fatigue and to maintain employees' health. </a:t>
            </a:r>
          </a:p>
          <a:p>
            <a:pPr marL="285750" lvl="0" indent="-285750" fontAlgn="base">
              <a:spcBef>
                <a:spcPct val="0"/>
              </a:spcBef>
              <a:spcAft>
                <a:spcPct val="0"/>
              </a:spcAft>
              <a:buSzPct val="105000"/>
              <a:buFont typeface="Wingdings 3" pitchFamily="18" charset="2"/>
              <a:buChar char="p"/>
            </a:pPr>
            <a:r>
              <a:rPr lang="en-US" dirty="0">
                <a:solidFill>
                  <a:srgbClr val="000000"/>
                </a:solidFill>
                <a:ea typeface="Calibri" pitchFamily="34" charset="0"/>
                <a:cs typeface="Calibri" pitchFamily="34" charset="0"/>
              </a:rPr>
              <a:t>It is especially important in a hot environment.</a:t>
            </a:r>
            <a:endParaRPr lang="en-US" dirty="0">
              <a:cs typeface="Arial" pitchFamily="34" charset="0"/>
            </a:endParaRPr>
          </a:p>
          <a:p>
            <a:pPr marL="742950" lvl="1" indent="-285750" eaLnBrk="0" fontAlgn="base" hangingPunct="0">
              <a:spcBef>
                <a:spcPct val="0"/>
              </a:spcBef>
              <a:spcAft>
                <a:spcPct val="0"/>
              </a:spcAft>
              <a:buSzPct val="105000"/>
              <a:buFont typeface="Wingdings 3" pitchFamily="18" charset="2"/>
              <a:buChar char=""/>
            </a:pPr>
            <a:r>
              <a:rPr lang="en-US" dirty="0">
                <a:ea typeface="Calibri" pitchFamily="34" charset="0"/>
                <a:cs typeface="TimesNewRomanPSMT"/>
              </a:rPr>
              <a:t>The supply of drinking water facilities or wholesome drinking water such as tap water or drinking fountains should be easy to access.</a:t>
            </a:r>
          </a:p>
          <a:p>
            <a:pPr marL="742950" lvl="1" indent="-285750" eaLnBrk="0" fontAlgn="base" hangingPunct="0">
              <a:spcBef>
                <a:spcPct val="0"/>
              </a:spcBef>
              <a:spcAft>
                <a:spcPct val="0"/>
              </a:spcAft>
              <a:buSzPct val="105000"/>
              <a:buFont typeface="Wingdings 3" pitchFamily="18" charset="2"/>
              <a:buChar char=""/>
            </a:pPr>
            <a:r>
              <a:rPr lang="en-US" dirty="0">
                <a:ea typeface="Calibri" pitchFamily="34" charset="0"/>
                <a:cs typeface="TimesNewRomanPSMT"/>
              </a:rPr>
              <a:t>Bottled drinking water or other beverages can be alternatives to drinking water facilities. </a:t>
            </a:r>
          </a:p>
          <a:p>
            <a:pPr marL="742950" lvl="1" indent="-285750" eaLnBrk="0" fontAlgn="base" hangingPunct="0">
              <a:spcBef>
                <a:spcPct val="0"/>
              </a:spcBef>
              <a:spcAft>
                <a:spcPct val="0"/>
              </a:spcAft>
              <a:buSzPct val="105000"/>
              <a:buFont typeface="Wingdings 3" pitchFamily="18" charset="2"/>
              <a:buChar char=""/>
            </a:pPr>
            <a:r>
              <a:rPr lang="en-US" dirty="0">
                <a:ea typeface="Calibri" pitchFamily="34" charset="0"/>
                <a:cs typeface="TimesNewRomanPSMT"/>
              </a:rPr>
              <a:t>They are hygienic and require the least maintenance.</a:t>
            </a:r>
          </a:p>
          <a:p>
            <a:pPr marL="742950" lvl="1" indent="-285750" eaLnBrk="0" fontAlgn="base" hangingPunct="0">
              <a:spcBef>
                <a:spcPct val="0"/>
              </a:spcBef>
              <a:spcAft>
                <a:spcPct val="0"/>
              </a:spcAft>
              <a:buSzPct val="105000"/>
              <a:buFont typeface="Wingdings 3" pitchFamily="18" charset="2"/>
              <a:buChar char=""/>
            </a:pPr>
            <a:r>
              <a:rPr lang="en-US" dirty="0">
                <a:ea typeface="Calibri" pitchFamily="34" charset="0"/>
                <a:cs typeface="TimesNewRomanPSMT"/>
              </a:rPr>
              <a:t>In a hot environment or summer, it is important to provide cool water. If there is no water cooling device, the water containers can be placed in a cool location of the workplace.</a:t>
            </a:r>
            <a:endParaRPr lang="en-US" dirty="0">
              <a:cs typeface="Arial" pitchFamily="34" charset="0"/>
            </a:endParaRPr>
          </a:p>
        </p:txBody>
      </p:sp>
      <p:sp>
        <p:nvSpPr>
          <p:cNvPr id="13" name="Rectangle 2"/>
          <p:cNvSpPr txBox="1">
            <a:spLocks noChangeArrowheads="1"/>
          </p:cNvSpPr>
          <p:nvPr/>
        </p:nvSpPr>
        <p:spPr>
          <a:xfrm>
            <a:off x="232409" y="622300"/>
            <a:ext cx="8728712" cy="635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IN" sz="3200" dirty="0"/>
              <a:t>LAVATORIES AND WASHING FACILITIES</a:t>
            </a:r>
          </a:p>
        </p:txBody>
      </p:sp>
      <p:pic>
        <p:nvPicPr>
          <p:cNvPr id="7" name="Picture 3" descr="Image result for drinking wate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981699" y="4729655"/>
            <a:ext cx="2956257" cy="1765739"/>
          </a:xfrm>
          <a:prstGeom prst="rect">
            <a:avLst/>
          </a:prstGeom>
          <a:noFill/>
        </p:spPr>
      </p:pic>
    </p:spTree>
    <p:extLst>
      <p:ext uri="{BB962C8B-B14F-4D97-AF65-F5344CB8AC3E}">
        <p14:creationId xmlns:p14="http://schemas.microsoft.com/office/powerpoint/2010/main" val="665670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09" y="1320800"/>
            <a:ext cx="8733007" cy="419418"/>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b="1" noProof="1">
              <a:solidFill>
                <a:srgbClr val="FFFFFF"/>
              </a:solidFill>
            </a:endParaRPr>
          </a:p>
        </p:txBody>
      </p:sp>
      <p:sp>
        <p:nvSpPr>
          <p:cNvPr id="41986" name="AutoShape 2" descr="Image result for WHAT IS hygiene PRACTI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dirty="0"/>
          </a:p>
        </p:txBody>
      </p:sp>
      <p:sp>
        <p:nvSpPr>
          <p:cNvPr id="41988" name="AutoShape 4" descr="Image result for WHAT IS hygiene PRACTI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dirty="0"/>
          </a:p>
        </p:txBody>
      </p:sp>
      <p:sp>
        <p:nvSpPr>
          <p:cNvPr id="12" name="Rectangle 11"/>
          <p:cNvSpPr>
            <a:spLocks noChangeArrowheads="1"/>
          </p:cNvSpPr>
          <p:nvPr/>
        </p:nvSpPr>
        <p:spPr bwMode="gray">
          <a:xfrm>
            <a:off x="232409" y="1740218"/>
            <a:ext cx="8728711" cy="471138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defTabSz="800100">
              <a:lnSpc>
                <a:spcPct val="90000"/>
              </a:lnSpc>
              <a:spcBef>
                <a:spcPct val="0"/>
              </a:spcBef>
              <a:spcAft>
                <a:spcPct val="35000"/>
              </a:spcAft>
              <a:buSzPct val="105000"/>
              <a:buFont typeface="Wingdings 3" panose="05040102010807070707" pitchFamily="18" charset="2"/>
              <a:buChar char="p"/>
            </a:pPr>
            <a:r>
              <a:rPr lang="en-IN"/>
              <a:t>According to the World Health Organization (WHO), "Hygiene refers to conditions and practices that help to maintain health and prevent the spread of diseases.“ </a:t>
            </a:r>
          </a:p>
          <a:p>
            <a:pPr marL="285750" indent="-285750" defTabSz="800100">
              <a:lnSpc>
                <a:spcPct val="90000"/>
              </a:lnSpc>
              <a:spcBef>
                <a:spcPct val="0"/>
              </a:spcBef>
              <a:spcAft>
                <a:spcPct val="35000"/>
              </a:spcAft>
              <a:buSzPct val="105000"/>
              <a:buFont typeface="Wingdings 3" panose="05040102010807070707" pitchFamily="18" charset="2"/>
              <a:buChar char="p"/>
            </a:pPr>
            <a:r>
              <a:rPr lang="en-IN"/>
              <a:t>Hygiene is a set of practices performed for the preservation of health </a:t>
            </a:r>
          </a:p>
          <a:p>
            <a:pPr marL="285750" lvl="0" indent="-285750" defTabSz="800100">
              <a:lnSpc>
                <a:spcPct val="90000"/>
              </a:lnSpc>
              <a:spcBef>
                <a:spcPct val="0"/>
              </a:spcBef>
              <a:spcAft>
                <a:spcPct val="35000"/>
              </a:spcAft>
              <a:buSzPct val="105000"/>
              <a:buFont typeface="Wingdings 3" panose="05040102010807070707" pitchFamily="18" charset="2"/>
              <a:buChar char="p"/>
            </a:pPr>
            <a:endParaRPr lang="en-IN" dirty="0"/>
          </a:p>
        </p:txBody>
      </p:sp>
      <p:pic>
        <p:nvPicPr>
          <p:cNvPr id="41990" name="Picture 6" descr="Image result for WHAT IS hygiene PRACTICE?"/>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704480" y="4406900"/>
            <a:ext cx="3218540" cy="1811973"/>
          </a:xfrm>
          <a:prstGeom prst="rect">
            <a:avLst/>
          </a:prstGeom>
          <a:noFill/>
        </p:spPr>
      </p:pic>
      <p:sp>
        <p:nvSpPr>
          <p:cNvPr id="13" name="Rectangle 2"/>
          <p:cNvSpPr txBox="1">
            <a:spLocks noChangeArrowheads="1"/>
          </p:cNvSpPr>
          <p:nvPr/>
        </p:nvSpPr>
        <p:spPr>
          <a:xfrm>
            <a:off x="457200" y="622300"/>
            <a:ext cx="8229600" cy="635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t>WHAT ARE HYGIENE PRACTICES.</a:t>
            </a:r>
            <a:endParaRPr lang="en-US" sz="3200" dirty="0"/>
          </a:p>
        </p:txBody>
      </p:sp>
    </p:spTree>
    <p:extLst>
      <p:ext uri="{BB962C8B-B14F-4D97-AF65-F5344CB8AC3E}">
        <p14:creationId xmlns:p14="http://schemas.microsoft.com/office/powerpoint/2010/main" val="1285192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09" y="1320800"/>
            <a:ext cx="8733007" cy="419418"/>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r>
              <a:rPr lang="en-IN" sz="2000" b="1">
                <a:solidFill>
                  <a:schemeClr val="bg1"/>
                </a:solidFill>
              </a:rPr>
              <a:t>Safety Point</a:t>
            </a:r>
            <a:endParaRPr lang="en-IN" sz="2000" b="1" noProof="1">
              <a:solidFill>
                <a:schemeClr val="bg1"/>
              </a:solidFill>
            </a:endParaRPr>
          </a:p>
        </p:txBody>
      </p:sp>
      <p:sp>
        <p:nvSpPr>
          <p:cNvPr id="41986" name="AutoShape 2" descr="Image result for WHAT IS hygiene PRACTI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dirty="0"/>
          </a:p>
        </p:txBody>
      </p:sp>
      <p:sp>
        <p:nvSpPr>
          <p:cNvPr id="41988" name="AutoShape 4" descr="Image result for WHAT IS hygiene PRACTI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dirty="0"/>
          </a:p>
        </p:txBody>
      </p:sp>
      <p:sp>
        <p:nvSpPr>
          <p:cNvPr id="12" name="Rectangle 11"/>
          <p:cNvSpPr>
            <a:spLocks noChangeArrowheads="1"/>
          </p:cNvSpPr>
          <p:nvPr/>
        </p:nvSpPr>
        <p:spPr bwMode="gray">
          <a:xfrm>
            <a:off x="232409" y="1740218"/>
            <a:ext cx="8728711" cy="471138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anose="05040102010807070707" pitchFamily="18" charset="2"/>
              <a:buChar char="p"/>
            </a:pPr>
            <a:r>
              <a:rPr lang="en-IN" dirty="0"/>
              <a:t>Personnel should always wash the hands before preparing food. </a:t>
            </a:r>
          </a:p>
          <a:p>
            <a:pPr marL="285750" indent="-285750">
              <a:buSzPct val="105000"/>
              <a:buFont typeface="Wingdings 3" panose="05040102010807070707" pitchFamily="18" charset="2"/>
              <a:buChar char="p"/>
            </a:pPr>
            <a:r>
              <a:rPr lang="en-IN" dirty="0"/>
              <a:t>Washing hands is one of the best ways to prevent the spread of bacteria. </a:t>
            </a:r>
          </a:p>
          <a:p>
            <a:pPr marL="285750" indent="-285750">
              <a:buSzPct val="105000"/>
              <a:buFont typeface="Wingdings 3" panose="05040102010807070707" pitchFamily="18" charset="2"/>
              <a:buChar char="p"/>
            </a:pPr>
            <a:r>
              <a:rPr lang="en-IN" dirty="0"/>
              <a:t>All staff should carry clean clothes when working with food. </a:t>
            </a:r>
          </a:p>
          <a:p>
            <a:pPr marL="285750" indent="-285750">
              <a:buSzPct val="105000"/>
              <a:buFont typeface="Wingdings 3" panose="05040102010807070707" pitchFamily="18" charset="2"/>
              <a:buChar char="p"/>
            </a:pPr>
            <a:r>
              <a:rPr lang="en-IN" dirty="0"/>
              <a:t>Theoretically they must dress clean work clothes before starting work and not to carry these clothes out of the food preparation area. </a:t>
            </a:r>
          </a:p>
          <a:p>
            <a:pPr marL="285750" indent="-285750">
              <a:buSzPct val="105000"/>
              <a:buFont typeface="Wingdings 3" panose="05040102010807070707" pitchFamily="18" charset="2"/>
              <a:buChar char="p"/>
            </a:pPr>
            <a:r>
              <a:rPr lang="en-IN" dirty="0"/>
              <a:t>Clothes are a source of contamination with bacteria in food preparation areas. </a:t>
            </a:r>
          </a:p>
          <a:p>
            <a:pPr marL="285750" indent="-285750">
              <a:buSzPct val="105000"/>
              <a:buFont typeface="Wingdings 3" panose="05040102010807070707" pitchFamily="18" charset="2"/>
              <a:buChar char="p"/>
            </a:pPr>
            <a:r>
              <a:rPr lang="en-IN" dirty="0"/>
              <a:t>Work clothes should be long sleeve and have bright colour (illumination) to see pollution and without external pockets. </a:t>
            </a:r>
          </a:p>
          <a:p>
            <a:pPr marL="285750" indent="-285750">
              <a:buSzPct val="105000"/>
              <a:buFont typeface="Wingdings 3" panose="05040102010807070707" pitchFamily="18" charset="2"/>
              <a:buChar char="p"/>
            </a:pPr>
            <a:r>
              <a:rPr lang="en-IN" dirty="0"/>
              <a:t>This prevents the skin touches the food and prevents hair fall and items in pockets (which may contain bacteria). </a:t>
            </a:r>
          </a:p>
          <a:p>
            <a:pPr marL="285750" indent="-285750">
              <a:buSzPct val="105000"/>
              <a:buFont typeface="Wingdings 3" panose="05040102010807070707" pitchFamily="18" charset="2"/>
              <a:buChar char="p"/>
            </a:pPr>
            <a:r>
              <a:rPr lang="en-IN" dirty="0"/>
              <a:t>Staff should keep hair tied back and take a hat or hair net when preparing food</a:t>
            </a:r>
            <a:endParaRPr lang="en-US" dirty="0"/>
          </a:p>
          <a:p>
            <a:pPr lvl="0">
              <a:buSzPct val="105000"/>
            </a:pPr>
            <a:endParaRPr lang="en-IN" dirty="0"/>
          </a:p>
        </p:txBody>
      </p:sp>
      <p:sp>
        <p:nvSpPr>
          <p:cNvPr id="13" name="Rectangle 2"/>
          <p:cNvSpPr txBox="1">
            <a:spLocks noChangeArrowheads="1"/>
          </p:cNvSpPr>
          <p:nvPr/>
        </p:nvSpPr>
        <p:spPr>
          <a:xfrm>
            <a:off x="457200" y="622300"/>
            <a:ext cx="8229600" cy="635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IN" sz="3200" dirty="0"/>
              <a:t>PERSONAL HYGIENE </a:t>
            </a:r>
          </a:p>
        </p:txBody>
      </p:sp>
    </p:spTree>
    <p:extLst>
      <p:ext uri="{BB962C8B-B14F-4D97-AF65-F5344CB8AC3E}">
        <p14:creationId xmlns:p14="http://schemas.microsoft.com/office/powerpoint/2010/main" val="2382371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09" y="1320800"/>
            <a:ext cx="8733007" cy="419418"/>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r>
              <a:rPr lang="en-IN" sz="2000" b="1" dirty="0">
                <a:solidFill>
                  <a:schemeClr val="bg1"/>
                </a:solidFill>
              </a:rPr>
              <a:t>Cleanliness</a:t>
            </a:r>
            <a:endParaRPr lang="en-IN" sz="2000" b="1" noProof="1">
              <a:solidFill>
                <a:schemeClr val="bg1"/>
              </a:solidFill>
            </a:endParaRPr>
          </a:p>
        </p:txBody>
      </p:sp>
      <p:sp>
        <p:nvSpPr>
          <p:cNvPr id="41986" name="AutoShape 2" descr="Image result for WHAT IS hygiene PRACTI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dirty="0"/>
          </a:p>
        </p:txBody>
      </p:sp>
      <p:sp>
        <p:nvSpPr>
          <p:cNvPr id="41988" name="AutoShape 4" descr="Image result for WHAT IS hygiene PRACTI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dirty="0"/>
          </a:p>
        </p:txBody>
      </p:sp>
      <p:sp>
        <p:nvSpPr>
          <p:cNvPr id="12" name="Rectangle 11"/>
          <p:cNvSpPr>
            <a:spLocks noChangeArrowheads="1"/>
          </p:cNvSpPr>
          <p:nvPr/>
        </p:nvSpPr>
        <p:spPr bwMode="gray">
          <a:xfrm>
            <a:off x="232409" y="1740218"/>
            <a:ext cx="8728711" cy="471138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anose="05040102010807070707" pitchFamily="18" charset="2"/>
              <a:buChar char="p"/>
            </a:pPr>
            <a:r>
              <a:rPr lang="en-IN" dirty="0"/>
              <a:t>Good housekeeping means cleanliness and good order of equipment and facilities in a workplace.</a:t>
            </a:r>
          </a:p>
          <a:p>
            <a:pPr marL="285750" indent="-285750">
              <a:buSzPct val="105000"/>
              <a:buFont typeface="Wingdings 3" panose="05040102010807070707" pitchFamily="18" charset="2"/>
              <a:buChar char="p"/>
            </a:pPr>
            <a:r>
              <a:rPr lang="en-IN" dirty="0"/>
              <a:t>A clean and tidy workplace is essential to ensure the health and safety of the workers </a:t>
            </a:r>
            <a:endParaRPr lang="en-US" dirty="0"/>
          </a:p>
          <a:p>
            <a:pPr marL="285750" lvl="0" indent="-285750">
              <a:buSzPct val="105000"/>
              <a:buFont typeface="Wingdings 3" panose="05040102010807070707" pitchFamily="18" charset="2"/>
              <a:buChar char="p"/>
            </a:pPr>
            <a:endParaRPr lang="en-IN" dirty="0"/>
          </a:p>
          <a:p>
            <a:pPr marL="285750" lvl="0" indent="-285750">
              <a:buSzPct val="105000"/>
              <a:buFont typeface="Wingdings 3" panose="05040102010807070707" pitchFamily="18" charset="2"/>
              <a:buChar char="p"/>
            </a:pPr>
            <a:endParaRPr lang="en-IN" dirty="0"/>
          </a:p>
        </p:txBody>
      </p:sp>
      <p:sp>
        <p:nvSpPr>
          <p:cNvPr id="13" name="Rectangle 2"/>
          <p:cNvSpPr txBox="1">
            <a:spLocks noChangeArrowheads="1"/>
          </p:cNvSpPr>
          <p:nvPr/>
        </p:nvSpPr>
        <p:spPr>
          <a:xfrm>
            <a:off x="457200" y="622300"/>
            <a:ext cx="8229600" cy="635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IN" sz="3200" dirty="0"/>
              <a:t>HOUSEKEEPING</a:t>
            </a:r>
          </a:p>
        </p:txBody>
      </p:sp>
      <p:pic>
        <p:nvPicPr>
          <p:cNvPr id="1026"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9501" y="2989246"/>
            <a:ext cx="2715764" cy="3373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118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09" y="1320800"/>
            <a:ext cx="8733007" cy="419418"/>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r>
              <a:rPr lang="en-IN" sz="2000" b="1" dirty="0">
                <a:solidFill>
                  <a:schemeClr val="bg1"/>
                </a:solidFill>
              </a:rPr>
              <a:t>Cleanliness</a:t>
            </a:r>
            <a:endParaRPr lang="en-IN" sz="2000" b="1" noProof="1">
              <a:solidFill>
                <a:schemeClr val="bg1"/>
              </a:solidFill>
            </a:endParaRPr>
          </a:p>
        </p:txBody>
      </p:sp>
      <p:sp>
        <p:nvSpPr>
          <p:cNvPr id="41986" name="AutoShape 2" descr="Image result for WHAT IS hygiene PRACTI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dirty="0"/>
          </a:p>
        </p:txBody>
      </p:sp>
      <p:sp>
        <p:nvSpPr>
          <p:cNvPr id="41988" name="AutoShape 4" descr="Image result for WHAT IS hygiene PRACTI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dirty="0"/>
          </a:p>
        </p:txBody>
      </p:sp>
      <p:sp>
        <p:nvSpPr>
          <p:cNvPr id="12" name="Rectangle 11"/>
          <p:cNvSpPr>
            <a:spLocks noChangeArrowheads="1"/>
          </p:cNvSpPr>
          <p:nvPr/>
        </p:nvSpPr>
        <p:spPr bwMode="gray">
          <a:xfrm>
            <a:off x="232409" y="1740218"/>
            <a:ext cx="8728711" cy="471138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a:t>Regular cleaning of workplaces, equipment and devices should be carried out to ensure an adequate level of workplace hygiene. </a:t>
            </a:r>
          </a:p>
          <a:p>
            <a:pPr marL="285750" indent="-285750">
              <a:buSzPct val="105000"/>
              <a:buFont typeface="Wingdings 3" pitchFamily="18" charset="2"/>
              <a:buChar char="p"/>
            </a:pPr>
            <a:r>
              <a:rPr lang="en-IN" dirty="0"/>
              <a:t>A designated person should be assigned the responsibility to oversee such operations.</a:t>
            </a:r>
          </a:p>
          <a:p>
            <a:pPr marL="742950" lvl="1" indent="-285750">
              <a:buSzPct val="105000"/>
              <a:buFont typeface="Wingdings 3" pitchFamily="18" charset="2"/>
              <a:buChar char=""/>
            </a:pPr>
            <a:r>
              <a:rPr lang="en-IN" dirty="0"/>
              <a:t>Convenient locations in the workplace. </a:t>
            </a:r>
          </a:p>
          <a:p>
            <a:pPr marL="742950" lvl="1" indent="-285750">
              <a:buSzPct val="105000"/>
              <a:buFont typeface="Wingdings 3" pitchFamily="18" charset="2"/>
              <a:buChar char=""/>
            </a:pPr>
            <a:r>
              <a:rPr lang="en-IN" dirty="0"/>
              <a:t>The containers should be emptied daily, preferably near the end of each working day. </a:t>
            </a:r>
          </a:p>
          <a:p>
            <a:pPr marL="742950" lvl="1" indent="-285750">
              <a:buSzPct val="105000"/>
              <a:buFont typeface="Wingdings 3" pitchFamily="18" charset="2"/>
              <a:buChar char=""/>
            </a:pPr>
            <a:r>
              <a:rPr lang="en-IN" dirty="0"/>
              <a:t>Accumulation of dirt and refuse within the workplaces must be avoided. </a:t>
            </a:r>
          </a:p>
          <a:p>
            <a:pPr marL="742950" lvl="1" indent="-285750">
              <a:buSzPct val="105000"/>
              <a:buFont typeface="Wingdings 3" pitchFamily="18" charset="2"/>
              <a:buChar char=""/>
            </a:pPr>
            <a:r>
              <a:rPr lang="en-IN" dirty="0"/>
              <a:t>They should be removed with a suitable method from the floor or work benches regularly with a frequency compatible with the nature of the work conducted. </a:t>
            </a:r>
          </a:p>
          <a:p>
            <a:pPr marL="742950" lvl="1" indent="-285750">
              <a:buSzPct val="105000"/>
              <a:buFont typeface="Wingdings 3" pitchFamily="18" charset="2"/>
              <a:buChar char=""/>
            </a:pPr>
            <a:r>
              <a:rPr lang="en-IN" dirty="0"/>
              <a:t>Floor cleaning can be done by washing, sweeping, vacuum cleaning or other appropriate means</a:t>
            </a:r>
          </a:p>
          <a:p>
            <a:pPr marL="742950" lvl="1" indent="-285750">
              <a:buSzPct val="105000"/>
              <a:buFont typeface="Wingdings 3" pitchFamily="18" charset="2"/>
              <a:buChar char=""/>
            </a:pPr>
            <a:r>
              <a:rPr lang="en-IN" dirty="0"/>
              <a:t>Floor covering materials should be suitable for the work and easy to clean.</a:t>
            </a:r>
          </a:p>
          <a:p>
            <a:pPr marL="742950" lvl="1" indent="-285750">
              <a:buSzPct val="105000"/>
              <a:buFont typeface="Wingdings 3" pitchFamily="18" charset="2"/>
              <a:buChar char=""/>
            </a:pPr>
            <a:r>
              <a:rPr lang="en-IN" dirty="0"/>
              <a:t>The conditions of housekeeping can be easily assessed by visual observations. </a:t>
            </a:r>
          </a:p>
          <a:p>
            <a:pPr marL="742950" lvl="1" indent="-285750">
              <a:buSzPct val="105000"/>
              <a:buFont typeface="Wingdings 3" pitchFamily="18" charset="2"/>
              <a:buChar char=""/>
            </a:pPr>
            <a:r>
              <a:rPr lang="en-IN" dirty="0"/>
              <a:t>Records of maintenance work must be kept for evaluation of the performance, including information on the responsible person(s), contact and date/time of the action taken.</a:t>
            </a:r>
          </a:p>
          <a:p>
            <a:pPr>
              <a:buSzPct val="105000"/>
            </a:pPr>
            <a:endParaRPr lang="en-IN" dirty="0"/>
          </a:p>
          <a:p>
            <a:r>
              <a:rPr lang="en-IN" dirty="0"/>
              <a:t> </a:t>
            </a:r>
            <a:endParaRPr lang="en-IN" dirty="0">
              <a:solidFill>
                <a:srgbClr val="424142"/>
              </a:solidFill>
              <a:ea typeface="Times New Roman" panose="02020603050405020304" pitchFamily="18" charset="0"/>
            </a:endParaRPr>
          </a:p>
          <a:p>
            <a:pPr marL="342900" marR="0" lvl="0" indent="-342900" fontAlgn="base">
              <a:lnSpc>
                <a:spcPts val="2400"/>
              </a:lnSpc>
              <a:spcBef>
                <a:spcPts val="0"/>
              </a:spcBef>
              <a:spcAft>
                <a:spcPts val="1440"/>
              </a:spcAft>
              <a:buClr>
                <a:schemeClr val="tx1"/>
              </a:buClr>
              <a:buSzPct val="105000"/>
            </a:pPr>
            <a:endParaRPr lang="en-IN" dirty="0">
              <a:solidFill>
                <a:srgbClr val="424142"/>
              </a:solidFill>
              <a:ea typeface="Times New Roman" panose="02020603050405020304" pitchFamily="18" charset="0"/>
            </a:endParaRPr>
          </a:p>
          <a:p>
            <a:pPr marL="342900" marR="0" lvl="0" indent="-342900" fontAlgn="base">
              <a:lnSpc>
                <a:spcPts val="2400"/>
              </a:lnSpc>
              <a:spcBef>
                <a:spcPts val="0"/>
              </a:spcBef>
              <a:spcAft>
                <a:spcPts val="1440"/>
              </a:spcAft>
              <a:buSzPct val="105000"/>
            </a:pPr>
            <a:endParaRPr lang="en-IN" dirty="0">
              <a:solidFill>
                <a:srgbClr val="424142"/>
              </a:solidFill>
              <a:ea typeface="Times New Roman" panose="02020603050405020304" pitchFamily="18" charset="0"/>
            </a:endParaRPr>
          </a:p>
        </p:txBody>
      </p:sp>
      <p:sp>
        <p:nvSpPr>
          <p:cNvPr id="13" name="Rectangle 2"/>
          <p:cNvSpPr txBox="1">
            <a:spLocks noChangeArrowheads="1"/>
          </p:cNvSpPr>
          <p:nvPr/>
        </p:nvSpPr>
        <p:spPr>
          <a:xfrm>
            <a:off x="457200" y="622300"/>
            <a:ext cx="8229600" cy="635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IN" sz="3200" dirty="0"/>
              <a:t>HOUSEKEEPING</a:t>
            </a:r>
          </a:p>
        </p:txBody>
      </p:sp>
    </p:spTree>
    <p:extLst>
      <p:ext uri="{BB962C8B-B14F-4D97-AF65-F5344CB8AC3E}">
        <p14:creationId xmlns:p14="http://schemas.microsoft.com/office/powerpoint/2010/main" val="4160729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09" y="1320800"/>
            <a:ext cx="8733007" cy="419418"/>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r>
              <a:rPr lang="en-US" sz="2000" b="1" noProof="1">
                <a:solidFill>
                  <a:schemeClr val="bg1"/>
                </a:solidFill>
              </a:rPr>
              <a:t>Tidiness </a:t>
            </a:r>
            <a:endParaRPr lang="en-IN" sz="2000" b="1" noProof="1">
              <a:solidFill>
                <a:schemeClr val="bg1"/>
              </a:solidFill>
            </a:endParaRPr>
          </a:p>
        </p:txBody>
      </p:sp>
      <p:sp>
        <p:nvSpPr>
          <p:cNvPr id="41986" name="AutoShape 2" descr="Image result for WHAT IS hygiene PRACTI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dirty="0"/>
          </a:p>
        </p:txBody>
      </p:sp>
      <p:sp>
        <p:nvSpPr>
          <p:cNvPr id="41988" name="AutoShape 4" descr="Image result for WHAT IS hygiene PRACTI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dirty="0"/>
          </a:p>
        </p:txBody>
      </p:sp>
      <p:sp>
        <p:nvSpPr>
          <p:cNvPr id="12" name="Rectangle 11"/>
          <p:cNvSpPr>
            <a:spLocks noChangeArrowheads="1"/>
          </p:cNvSpPr>
          <p:nvPr/>
        </p:nvSpPr>
        <p:spPr bwMode="gray">
          <a:xfrm>
            <a:off x="232409" y="1740218"/>
            <a:ext cx="8728711" cy="471138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a:t>Tidiness improves work performance and reduces accident.</a:t>
            </a:r>
          </a:p>
          <a:p>
            <a:pPr marL="285750" indent="-285750">
              <a:buSzPct val="105000"/>
              <a:buFont typeface="Wingdings 3" pitchFamily="18" charset="2"/>
              <a:buChar char="p"/>
            </a:pPr>
            <a:r>
              <a:rPr lang="en-IN" dirty="0"/>
              <a:t>Equipment, tools, containers and small items on work benches should be kept neat and arranged in an orderly fashion. </a:t>
            </a:r>
          </a:p>
          <a:p>
            <a:pPr marL="285750" indent="-285750">
              <a:buSzPct val="105000"/>
              <a:buFont typeface="Wingdings 3" pitchFamily="18" charset="2"/>
              <a:buChar char="p"/>
            </a:pPr>
            <a:r>
              <a:rPr lang="en-IN" dirty="0"/>
              <a:t>Sufficient space for storage of articles and goods is important.</a:t>
            </a:r>
            <a:endParaRPr lang="en-IN" dirty="0">
              <a:solidFill>
                <a:srgbClr val="424142"/>
              </a:solidFill>
              <a:ea typeface="Times New Roman" panose="02020603050405020304" pitchFamily="18" charset="0"/>
            </a:endParaRPr>
          </a:p>
        </p:txBody>
      </p:sp>
      <p:sp>
        <p:nvSpPr>
          <p:cNvPr id="13" name="Rectangle 2"/>
          <p:cNvSpPr txBox="1">
            <a:spLocks noChangeArrowheads="1"/>
          </p:cNvSpPr>
          <p:nvPr/>
        </p:nvSpPr>
        <p:spPr>
          <a:xfrm>
            <a:off x="457200" y="622300"/>
            <a:ext cx="8229600" cy="635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IN" sz="3200" dirty="0"/>
              <a:t>HOUSEKEEPING</a:t>
            </a:r>
          </a:p>
        </p:txBody>
      </p:sp>
      <p:pic>
        <p:nvPicPr>
          <p:cNvPr id="7" name="Picture 2" descr="Image result for factory tidiness"/>
          <p:cNvPicPr>
            <a:picLocks noChangeAspect="1" noChangeArrowheads="1"/>
          </p:cNvPicPr>
          <p:nvPr/>
        </p:nvPicPr>
        <p:blipFill>
          <a:blip r:embed="rId2" cstate="print">
            <a:clrChange>
              <a:clrFrom>
                <a:srgbClr val="F9FAFF"/>
              </a:clrFrom>
              <a:clrTo>
                <a:srgbClr val="F9FAFF">
                  <a:alpha val="0"/>
                </a:srgbClr>
              </a:clrTo>
            </a:clrChange>
          </a:blip>
          <a:srcRect/>
          <a:stretch>
            <a:fillRect/>
          </a:stretch>
        </p:blipFill>
        <p:spPr bwMode="auto">
          <a:xfrm>
            <a:off x="5596554" y="3924300"/>
            <a:ext cx="3255980" cy="2419350"/>
          </a:xfrm>
          <a:prstGeom prst="rect">
            <a:avLst/>
          </a:prstGeom>
          <a:noFill/>
        </p:spPr>
      </p:pic>
    </p:spTree>
    <p:extLst>
      <p:ext uri="{BB962C8B-B14F-4D97-AF65-F5344CB8AC3E}">
        <p14:creationId xmlns:p14="http://schemas.microsoft.com/office/powerpoint/2010/main" val="1603093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09" y="1320800"/>
            <a:ext cx="8733007" cy="419418"/>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r>
              <a:rPr lang="en-IN" sz="2000" b="1" dirty="0">
                <a:solidFill>
                  <a:schemeClr val="bg1"/>
                </a:solidFill>
              </a:rPr>
              <a:t>Accident prevention</a:t>
            </a:r>
            <a:endParaRPr lang="en-IN" sz="2000" b="1" noProof="1">
              <a:solidFill>
                <a:schemeClr val="bg1"/>
              </a:solidFill>
            </a:endParaRPr>
          </a:p>
        </p:txBody>
      </p:sp>
      <p:sp>
        <p:nvSpPr>
          <p:cNvPr id="41986" name="AutoShape 2" descr="Image result for WHAT IS hygiene PRACTI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dirty="0"/>
          </a:p>
        </p:txBody>
      </p:sp>
      <p:sp>
        <p:nvSpPr>
          <p:cNvPr id="41988" name="AutoShape 4" descr="Image result for WHAT IS hygiene PRACTI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dirty="0"/>
          </a:p>
        </p:txBody>
      </p:sp>
      <p:sp>
        <p:nvSpPr>
          <p:cNvPr id="12" name="Rectangle 11"/>
          <p:cNvSpPr>
            <a:spLocks noChangeArrowheads="1"/>
          </p:cNvSpPr>
          <p:nvPr/>
        </p:nvSpPr>
        <p:spPr bwMode="gray">
          <a:xfrm>
            <a:off x="232409" y="1740218"/>
            <a:ext cx="8728711" cy="471138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a:t>The occurrence of accidents in a workplace could lead to damage to employees' health and in severe cases death. </a:t>
            </a:r>
          </a:p>
          <a:p>
            <a:pPr marL="285750" indent="-285750">
              <a:buSzPct val="105000"/>
              <a:buFont typeface="Wingdings 3" pitchFamily="18" charset="2"/>
              <a:buChar char="p"/>
            </a:pPr>
            <a:r>
              <a:rPr lang="en-IN" dirty="0"/>
              <a:t>Precautions must be taken when dangerous substances are stored or used. </a:t>
            </a:r>
          </a:p>
          <a:p>
            <a:pPr marL="285750" indent="-285750">
              <a:buSzPct val="105000"/>
              <a:buFont typeface="Wingdings 3" pitchFamily="18" charset="2"/>
              <a:buChar char="p"/>
            </a:pPr>
            <a:r>
              <a:rPr lang="en-IN" dirty="0"/>
              <a:t>Containers should be clearly labelled and the labels easily visible.</a:t>
            </a:r>
          </a:p>
          <a:p>
            <a:pPr marL="285750" indent="-285750">
              <a:buSzPct val="105000"/>
              <a:buFont typeface="Wingdings 3" pitchFamily="18" charset="2"/>
              <a:buChar char="p"/>
            </a:pPr>
            <a:r>
              <a:rPr lang="en-IN" dirty="0"/>
              <a:t>Regular maintenance and checking of the equipment and devices can reduce risks. </a:t>
            </a:r>
          </a:p>
          <a:p>
            <a:pPr marL="285750" indent="-285750">
              <a:buSzPct val="105000"/>
              <a:buFont typeface="Wingdings 3" pitchFamily="18" charset="2"/>
              <a:buChar char="p"/>
            </a:pPr>
            <a:r>
              <a:rPr lang="en-IN" dirty="0"/>
              <a:t>The storage and disposal of chemicals or hazardous wastes should be done carefully.</a:t>
            </a:r>
          </a:p>
          <a:p>
            <a:pPr marL="285750" indent="-285750">
              <a:buSzPct val="105000"/>
              <a:buFont typeface="Wingdings 3" pitchFamily="18" charset="2"/>
              <a:buChar char="p"/>
            </a:pPr>
            <a:r>
              <a:rPr lang="en-IN" dirty="0"/>
              <a:t>Accidental spillage and spread of waste or contaminants can be avoided through proper assignment of duties, instruction, training and good Housekeeping. </a:t>
            </a:r>
            <a:endParaRPr lang="en-IN" dirty="0">
              <a:solidFill>
                <a:srgbClr val="424142"/>
              </a:solidFill>
              <a:ea typeface="Times New Roman" panose="02020603050405020304" pitchFamily="18" charset="0"/>
            </a:endParaRPr>
          </a:p>
        </p:txBody>
      </p:sp>
      <p:sp>
        <p:nvSpPr>
          <p:cNvPr id="13" name="Rectangle 2"/>
          <p:cNvSpPr txBox="1">
            <a:spLocks noChangeArrowheads="1"/>
          </p:cNvSpPr>
          <p:nvPr/>
        </p:nvSpPr>
        <p:spPr>
          <a:xfrm>
            <a:off x="457200" y="622300"/>
            <a:ext cx="8229600" cy="635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IN" sz="3200" dirty="0"/>
              <a:t>HOUSEKEEPING</a:t>
            </a:r>
          </a:p>
        </p:txBody>
      </p:sp>
      <p:pic>
        <p:nvPicPr>
          <p:cNvPr id="8" name="Picture 2" descr="Image result for chemical container level"/>
          <p:cNvPicPr>
            <a:picLocks noChangeAspect="1" noChangeArrowheads="1"/>
          </p:cNvPicPr>
          <p:nvPr/>
        </p:nvPicPr>
        <p:blipFill>
          <a:blip r:embed="rId2" cstate="print">
            <a:clrChange>
              <a:clrFrom>
                <a:srgbClr val="0C38CC"/>
              </a:clrFrom>
              <a:clrTo>
                <a:srgbClr val="0C38CC">
                  <a:alpha val="0"/>
                </a:srgbClr>
              </a:clrTo>
            </a:clrChange>
            <a:duotone>
              <a:prstClr val="black"/>
              <a:schemeClr val="accent5">
                <a:lumMod val="20000"/>
                <a:lumOff val="80000"/>
                <a:tint val="45000"/>
                <a:satMod val="400000"/>
              </a:schemeClr>
            </a:duotone>
          </a:blip>
          <a:srcRect/>
          <a:stretch>
            <a:fillRect/>
          </a:stretch>
        </p:blipFill>
        <p:spPr bwMode="auto">
          <a:xfrm>
            <a:off x="4066661" y="4267200"/>
            <a:ext cx="4806193" cy="2095500"/>
          </a:xfrm>
          <a:prstGeom prst="rect">
            <a:avLst/>
          </a:prstGeom>
          <a:noFill/>
        </p:spPr>
      </p:pic>
    </p:spTree>
    <p:extLst>
      <p:ext uri="{BB962C8B-B14F-4D97-AF65-F5344CB8AC3E}">
        <p14:creationId xmlns:p14="http://schemas.microsoft.com/office/powerpoint/2010/main" val="1118227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09" y="1320800"/>
            <a:ext cx="8733007" cy="419418"/>
          </a:xfrm>
          <a:prstGeom prst="rect">
            <a:avLst/>
          </a:prstGeom>
          <a:solidFill>
            <a:srgbClr val="996600"/>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solidFill>
                <a:schemeClr val="bg1"/>
              </a:solidFill>
            </a:endParaRPr>
          </a:p>
        </p:txBody>
      </p:sp>
      <p:sp>
        <p:nvSpPr>
          <p:cNvPr id="41986" name="AutoShape 2" descr="Image result for WHAT IS hygiene PRACTI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dirty="0"/>
          </a:p>
        </p:txBody>
      </p:sp>
      <p:sp>
        <p:nvSpPr>
          <p:cNvPr id="41988" name="AutoShape 4" descr="Image result for WHAT IS hygiene PRACTI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dirty="0"/>
          </a:p>
        </p:txBody>
      </p:sp>
      <p:sp>
        <p:nvSpPr>
          <p:cNvPr id="12" name="Rectangle 11"/>
          <p:cNvSpPr>
            <a:spLocks noChangeArrowheads="1"/>
          </p:cNvSpPr>
          <p:nvPr/>
        </p:nvSpPr>
        <p:spPr bwMode="gray">
          <a:xfrm>
            <a:off x="232409" y="1740218"/>
            <a:ext cx="8728711" cy="471138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a:t>Ventilation is the process of supplying and removing air by natural or mechanical means to and from a workplace. </a:t>
            </a:r>
          </a:p>
          <a:p>
            <a:pPr marL="285750" indent="-285750">
              <a:buSzPct val="105000"/>
              <a:buFont typeface="Wingdings 3" pitchFamily="18" charset="2"/>
              <a:buChar char="p"/>
            </a:pPr>
            <a:r>
              <a:rPr lang="en-IN" dirty="0"/>
              <a:t>The term "natural ventilation" covers both the uncontrolled inward air leakage through cracks, windows, doorways and vents (infiltration) as well as the air leaving the room (ex-filtration) through the same routes. </a:t>
            </a:r>
          </a:p>
          <a:p>
            <a:pPr marL="285750" indent="-285750">
              <a:buSzPct val="105000"/>
              <a:buFont typeface="Wingdings 3" pitchFamily="18" charset="2"/>
              <a:buChar char="p"/>
            </a:pPr>
            <a:r>
              <a:rPr lang="en-IN" dirty="0"/>
              <a:t>Infiltration and ex-filtration are often affected by the weather and are beyond control. </a:t>
            </a:r>
            <a:endParaRPr lang="en-IN" dirty="0">
              <a:solidFill>
                <a:srgbClr val="424142"/>
              </a:solidFill>
              <a:ea typeface="Times New Roman" panose="02020603050405020304" pitchFamily="18" charset="0"/>
            </a:endParaRPr>
          </a:p>
        </p:txBody>
      </p:sp>
      <p:sp>
        <p:nvSpPr>
          <p:cNvPr id="13" name="Rectangle 2"/>
          <p:cNvSpPr txBox="1">
            <a:spLocks noChangeArrowheads="1"/>
          </p:cNvSpPr>
          <p:nvPr/>
        </p:nvSpPr>
        <p:spPr>
          <a:xfrm>
            <a:off x="457200" y="622300"/>
            <a:ext cx="8229600" cy="635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28600" fontAlgn="base">
              <a:spcBef>
                <a:spcPts val="0"/>
              </a:spcBef>
              <a:spcAft>
                <a:spcPts val="1440"/>
              </a:spcAft>
            </a:pPr>
            <a:r>
              <a:rPr lang="en-IN" sz="3200" dirty="0">
                <a:ea typeface="Times New Roman" panose="02020603050405020304" pitchFamily="18" charset="0"/>
              </a:rPr>
              <a:t>GENERAL VENTILATION</a:t>
            </a:r>
            <a:endParaRPr lang="en-US" sz="3200" dirty="0">
              <a:ea typeface="Times New Roman" panose="02020603050405020304" pitchFamily="18" charset="0"/>
            </a:endParaRPr>
          </a:p>
        </p:txBody>
      </p:sp>
      <p:pic>
        <p:nvPicPr>
          <p:cNvPr id="9" name="Picture 2" descr="Image result for NATURAL VENTILATION SYSTEM"/>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118100" y="3810000"/>
            <a:ext cx="3797300" cy="2651760"/>
          </a:xfrm>
          <a:prstGeom prst="rect">
            <a:avLst/>
          </a:prstGeom>
          <a:noFill/>
        </p:spPr>
      </p:pic>
    </p:spTree>
    <p:extLst>
      <p:ext uri="{BB962C8B-B14F-4D97-AF65-F5344CB8AC3E}">
        <p14:creationId xmlns:p14="http://schemas.microsoft.com/office/powerpoint/2010/main" val="19670246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ES-501_BG-001</Template>
  <TotalTime>3689</TotalTime>
  <Words>2258</Words>
  <Application>Microsoft Office PowerPoint</Application>
  <PresentationFormat>On-screen Show (4:3)</PresentationFormat>
  <Paragraphs>214</Paragraphs>
  <Slides>27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PMingLiU</vt:lpstr>
      <vt:lpstr>Times New Roman</vt:lpstr>
      <vt:lpstr>Wingdings 3</vt:lpstr>
      <vt:lpstr>Office Theme</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PMG - 03</dc:creator>
  <cp:lastModifiedBy>abhinav pandey</cp:lastModifiedBy>
  <cp:revision>238</cp:revision>
  <dcterms:created xsi:type="dcterms:W3CDTF">2017-01-12T05:32:14Z</dcterms:created>
  <dcterms:modified xsi:type="dcterms:W3CDTF">2025-04-15T09:06:47Z</dcterms:modified>
</cp:coreProperties>
</file>