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45" r:id="rId1"/>
  </p:sldMasterIdLst>
  <p:notesMasterIdLst>
    <p:notesMasterId r:id="rId51"/>
  </p:notesMasterIdLst>
  <p:sldIdLst>
    <p:sldId id="256" r:id="rId2"/>
    <p:sldId id="507" r:id="rId3"/>
    <p:sldId id="417" r:id="rId4"/>
    <p:sldId id="463" r:id="rId5"/>
    <p:sldId id="372" r:id="rId6"/>
    <p:sldId id="464" r:id="rId7"/>
    <p:sldId id="465" r:id="rId8"/>
    <p:sldId id="466" r:id="rId9"/>
    <p:sldId id="467" r:id="rId10"/>
    <p:sldId id="468" r:id="rId11"/>
    <p:sldId id="469" r:id="rId12"/>
    <p:sldId id="470" r:id="rId13"/>
    <p:sldId id="471" r:id="rId14"/>
    <p:sldId id="472" r:id="rId15"/>
    <p:sldId id="473" r:id="rId16"/>
    <p:sldId id="474" r:id="rId17"/>
    <p:sldId id="475" r:id="rId18"/>
    <p:sldId id="476" r:id="rId19"/>
    <p:sldId id="477" r:id="rId20"/>
    <p:sldId id="478" r:id="rId21"/>
    <p:sldId id="479" r:id="rId22"/>
    <p:sldId id="480" r:id="rId23"/>
    <p:sldId id="481" r:id="rId24"/>
    <p:sldId id="482" r:id="rId25"/>
    <p:sldId id="483" r:id="rId26"/>
    <p:sldId id="484" r:id="rId27"/>
    <p:sldId id="485" r:id="rId28"/>
    <p:sldId id="486" r:id="rId29"/>
    <p:sldId id="487" r:id="rId30"/>
    <p:sldId id="488" r:id="rId31"/>
    <p:sldId id="489" r:id="rId32"/>
    <p:sldId id="490" r:id="rId33"/>
    <p:sldId id="491" r:id="rId34"/>
    <p:sldId id="492" r:id="rId35"/>
    <p:sldId id="493" r:id="rId36"/>
    <p:sldId id="494" r:id="rId37"/>
    <p:sldId id="495" r:id="rId38"/>
    <p:sldId id="496" r:id="rId39"/>
    <p:sldId id="497" r:id="rId40"/>
    <p:sldId id="498" r:id="rId41"/>
    <p:sldId id="499" r:id="rId42"/>
    <p:sldId id="500" r:id="rId43"/>
    <p:sldId id="501" r:id="rId44"/>
    <p:sldId id="502" r:id="rId45"/>
    <p:sldId id="503" r:id="rId46"/>
    <p:sldId id="504" r:id="rId47"/>
    <p:sldId id="505" r:id="rId48"/>
    <p:sldId id="506" r:id="rId49"/>
    <p:sldId id="50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61FF"/>
    <a:srgbClr val="660066"/>
    <a:srgbClr val="008A3E"/>
    <a:srgbClr val="F61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94660"/>
  </p:normalViewPr>
  <p:slideViewPr>
    <p:cSldViewPr snapToGrid="0">
      <p:cViewPr varScale="1">
        <p:scale>
          <a:sx n="67" d="100"/>
          <a:sy n="67" d="100"/>
        </p:scale>
        <p:origin x="128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5369D-B52E-4FB6-AE92-3AB6102C5BB7}" type="datetimeFigureOut">
              <a:rPr lang="en-IN" smtClean="0"/>
              <a:pPr/>
              <a:t>17-06-2020</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7A56D-5555-444C-80BF-183C7DC24C0E}" type="slidenum">
              <a:rPr lang="en-IN" smtClean="0"/>
              <a:pPr/>
              <a:t>‹#›</a:t>
            </a:fld>
            <a:endParaRPr lang="en-IN" dirty="0"/>
          </a:p>
        </p:txBody>
      </p:sp>
    </p:spTree>
    <p:extLst>
      <p:ext uri="{BB962C8B-B14F-4D97-AF65-F5344CB8AC3E}">
        <p14:creationId xmlns:p14="http://schemas.microsoft.com/office/powerpoint/2010/main" val="352870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4ABB4E7D-9093-498C-9EC2-37DDC1D652AE}" type="slidenum">
              <a:rPr altLang="en-US"/>
              <a:pPr/>
              <a:t>3</a:t>
            </a:fld>
            <a:endParaRPr lang="en-IN" altLang="en-US"/>
          </a:p>
        </p:txBody>
      </p:sp>
      <p:sp>
        <p:nvSpPr>
          <p:cNvPr id="13315"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eaLnBrk="1" hangingPunct="1"/>
            <a:fld id="{7E201662-C8B1-418C-B7EB-4CE192276ED4}" type="slidenum">
              <a:rPr lang="en-GB" altLang="en-US" sz="1300"/>
              <a:pPr algn="r" defTabSz="947738" eaLnBrk="1" hangingPunct="1"/>
              <a:t>3</a:t>
            </a:fld>
            <a:endParaRPr lang="en-GB" altLang="en-US" sz="1300"/>
          </a:p>
        </p:txBody>
      </p:sp>
      <p:sp>
        <p:nvSpPr>
          <p:cNvPr id="13316" name="Rectangle 2"/>
          <p:cNvSpPr>
            <a:spLocks noGrp="1" noRot="1" noChangeAspect="1" noChangeArrowheads="1" noTextEdit="1"/>
          </p:cNvSpPr>
          <p:nvPr>
            <p:ph type="sldImg"/>
          </p:nvPr>
        </p:nvSpPr>
        <p:spPr>
          <a:xfrm>
            <a:off x="1143000" y="685800"/>
            <a:ext cx="4573588" cy="3430588"/>
          </a:xfrm>
          <a:ln/>
        </p:spPr>
      </p:sp>
      <p:sp>
        <p:nvSpPr>
          <p:cNvPr id="13317"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smtClean="0">
              <a:latin typeface="Arial" charset="0"/>
              <a:cs typeface="Arial" charset="0"/>
            </a:endParaRPr>
          </a:p>
        </p:txBody>
      </p:sp>
    </p:spTree>
    <p:extLst>
      <p:ext uri="{BB962C8B-B14F-4D97-AF65-F5344CB8AC3E}">
        <p14:creationId xmlns:p14="http://schemas.microsoft.com/office/powerpoint/2010/main" val="125483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4ABB4E7D-9093-498C-9EC2-37DDC1D652AE}" type="slidenum">
              <a:rPr altLang="en-US"/>
              <a:pPr/>
              <a:t>4</a:t>
            </a:fld>
            <a:endParaRPr lang="en-IN" altLang="en-US"/>
          </a:p>
        </p:txBody>
      </p:sp>
      <p:sp>
        <p:nvSpPr>
          <p:cNvPr id="13315"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eaLnBrk="1" hangingPunct="1"/>
            <a:fld id="{7E201662-C8B1-418C-B7EB-4CE192276ED4}" type="slidenum">
              <a:rPr lang="en-GB" altLang="en-US" sz="1300"/>
              <a:pPr algn="r" defTabSz="947738" eaLnBrk="1" hangingPunct="1"/>
              <a:t>4</a:t>
            </a:fld>
            <a:endParaRPr lang="en-GB" altLang="en-US" sz="1300"/>
          </a:p>
        </p:txBody>
      </p:sp>
      <p:sp>
        <p:nvSpPr>
          <p:cNvPr id="13316" name="Rectangle 2"/>
          <p:cNvSpPr>
            <a:spLocks noGrp="1" noRot="1" noChangeAspect="1" noChangeArrowheads="1" noTextEdit="1"/>
          </p:cNvSpPr>
          <p:nvPr>
            <p:ph type="sldImg"/>
          </p:nvPr>
        </p:nvSpPr>
        <p:spPr>
          <a:xfrm>
            <a:off x="1143000" y="685800"/>
            <a:ext cx="4573588" cy="3430588"/>
          </a:xfrm>
          <a:ln/>
        </p:spPr>
      </p:sp>
      <p:sp>
        <p:nvSpPr>
          <p:cNvPr id="13317"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smtClean="0">
              <a:latin typeface="Arial" charset="0"/>
              <a:cs typeface="Arial" charset="0"/>
            </a:endParaRPr>
          </a:p>
        </p:txBody>
      </p:sp>
    </p:spTree>
    <p:extLst>
      <p:ext uri="{BB962C8B-B14F-4D97-AF65-F5344CB8AC3E}">
        <p14:creationId xmlns:p14="http://schemas.microsoft.com/office/powerpoint/2010/main" val="3924718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xmlns=""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17-Jun-20</a:t>
            </a:fld>
            <a:endParaRPr lang="en-US" dirty="0"/>
          </a:p>
        </p:txBody>
      </p:sp>
      <p:sp>
        <p:nvSpPr>
          <p:cNvPr id="10" name="Footer Placeholder 4">
            <a:extLst>
              <a:ext uri="{FF2B5EF4-FFF2-40B4-BE49-F238E27FC236}">
                <a16:creationId xmlns:a16="http://schemas.microsoft.com/office/drawing/2014/main" xmlns=""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xmlns=""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3051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17-Jun-20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xmlns=""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193934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xmlns=""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17-Jun-20</a:t>
            </a:fld>
            <a:endParaRPr lang="en-US" dirty="0"/>
          </a:p>
        </p:txBody>
      </p:sp>
      <p:sp>
        <p:nvSpPr>
          <p:cNvPr id="7" name="Footer Placeholder 4">
            <a:extLst>
              <a:ext uri="{FF2B5EF4-FFF2-40B4-BE49-F238E27FC236}">
                <a16:creationId xmlns:a16="http://schemas.microsoft.com/office/drawing/2014/main" xmlns=""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xmlns=""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67823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17-Jun-20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1946815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17-Jun-20</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xmlns=""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xmlns=""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xmlns=""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xmlns=""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xmlns=""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2836833495"/>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mailto:abhinav.pandey@pmg-consultants.com" TargetMode="External"/><Relationship Id="rId2" Type="http://schemas.openxmlformats.org/officeDocument/2006/relationships/hyperlink" Target="mailto:connect@pmg-consultants.com"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amsung\Desktop\China-Supply-oxygen-cylinder-filling-station-Liquid.jpg"/>
          <p:cNvPicPr>
            <a:picLocks noChangeAspect="1" noChangeArrowheads="1"/>
          </p:cNvPicPr>
          <p:nvPr/>
        </p:nvPicPr>
        <p:blipFill>
          <a:blip r:embed="rId2" cstate="print">
            <a:clrChange>
              <a:clrFrom>
                <a:srgbClr val="FFFFFF"/>
              </a:clrFrom>
              <a:clrTo>
                <a:srgbClr val="FFFFFF">
                  <a:alpha val="0"/>
                </a:srgbClr>
              </a:clrTo>
            </a:clrChange>
          </a:blip>
          <a:srcRect r="1518" b="410"/>
          <a:stretch>
            <a:fillRect/>
          </a:stretch>
        </p:blipFill>
        <p:spPr bwMode="auto">
          <a:xfrm>
            <a:off x="1651000" y="3454401"/>
            <a:ext cx="5841999" cy="2984500"/>
          </a:xfrm>
          <a:prstGeom prst="rect">
            <a:avLst/>
          </a:prstGeom>
          <a:noFill/>
        </p:spPr>
      </p:pic>
      <p:sp>
        <p:nvSpPr>
          <p:cNvPr id="6" name="Rectangle 5"/>
          <p:cNvSpPr/>
          <p:nvPr/>
        </p:nvSpPr>
        <p:spPr>
          <a:xfrm>
            <a:off x="0" y="651325"/>
            <a:ext cx="9144000" cy="2400657"/>
          </a:xfrm>
          <a:prstGeom prst="rect">
            <a:avLst/>
          </a:prstGeom>
        </p:spPr>
        <p:txBody>
          <a:bodyPr wrap="square">
            <a:spAutoFit/>
          </a:bodyPr>
          <a:lstStyle/>
          <a:p>
            <a:pPr algn="ctr"/>
            <a:r>
              <a:rPr lang="en-US" sz="5000" b="1" dirty="0">
                <a:solidFill>
                  <a:schemeClr val="tx1">
                    <a:lumMod val="95000"/>
                    <a:lumOff val="5000"/>
                  </a:schemeClr>
                </a:solidFill>
                <a:latin typeface="Georgia" panose="02040502050405020303" pitchFamily="18" charset="0"/>
                <a:cs typeface="JasmineUPC" panose="02020603050405020304" pitchFamily="18" charset="-34"/>
              </a:rPr>
              <a:t>SAFE WORK </a:t>
            </a:r>
            <a:r>
              <a:rPr lang="en-US" sz="5000" b="1" dirty="0" smtClean="0">
                <a:solidFill>
                  <a:schemeClr val="tx1">
                    <a:lumMod val="95000"/>
                    <a:lumOff val="5000"/>
                  </a:schemeClr>
                </a:solidFill>
                <a:latin typeface="Georgia" panose="02040502050405020303" pitchFamily="18" charset="0"/>
                <a:cs typeface="JasmineUPC" panose="02020603050405020304" pitchFamily="18" charset="-34"/>
              </a:rPr>
              <a:t>PRACTICES OF COMPRESSED GAS CYLINDERS</a:t>
            </a:r>
            <a:endParaRPr lang="en-IN" sz="5000" b="1" dirty="0">
              <a:solidFill>
                <a:schemeClr val="tx1">
                  <a:lumMod val="95000"/>
                  <a:lumOff val="5000"/>
                </a:schemeClr>
              </a:solidFill>
              <a:latin typeface="Georgia" panose="02040502050405020303" pitchFamily="18" charset="0"/>
              <a:cs typeface="JasmineUPC" panose="02020603050405020304" pitchFamily="18" charset="-34"/>
            </a:endParaRPr>
          </a:p>
        </p:txBody>
      </p:sp>
    </p:spTree>
    <p:extLst>
      <p:ext uri="{BB962C8B-B14F-4D97-AF65-F5344CB8AC3E}">
        <p14:creationId xmlns:p14="http://schemas.microsoft.com/office/powerpoint/2010/main" val="2692049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b="1" dirty="0" smtClean="0"/>
              <a:t>Portable Tank: </a:t>
            </a:r>
            <a:r>
              <a:rPr lang="en-IN" dirty="0"/>
              <a:t>Any packaging over 227.1 L (60 gal) capacity designed primarily to be loaded into or on, or temporarily attached to, a transport vehicle or ship and equipped with skids, mountings, or accessories to facilitate handling of the tank by mechanical means.</a:t>
            </a:r>
          </a:p>
        </p:txBody>
      </p:sp>
      <p:sp>
        <p:nvSpPr>
          <p:cNvPr id="7" name="Rectangle 2"/>
          <p:cNvSpPr txBox="1">
            <a:spLocks noChangeArrowheads="1"/>
          </p:cNvSpPr>
          <p:nvPr/>
        </p:nvSpPr>
        <p:spPr>
          <a:xfrm>
            <a:off x="317500" y="609600"/>
            <a:ext cx="8517890" cy="698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t>DEFINITIONS</a:t>
            </a:r>
          </a:p>
        </p:txBody>
      </p:sp>
      <p:pic>
        <p:nvPicPr>
          <p:cNvPr id="5" name="Picture 2" descr="Image result for Portable Tank"/>
          <p:cNvPicPr>
            <a:picLocks noChangeAspect="1" noChangeArrowheads="1"/>
          </p:cNvPicPr>
          <p:nvPr/>
        </p:nvPicPr>
        <p:blipFill>
          <a:blip r:embed="rId2" cstate="print">
            <a:clrChange>
              <a:clrFrom>
                <a:srgbClr val="8FA7BF"/>
              </a:clrFrom>
              <a:clrTo>
                <a:srgbClr val="8FA7BF">
                  <a:alpha val="0"/>
                </a:srgbClr>
              </a:clrTo>
            </a:clrChange>
          </a:blip>
          <a:srcRect/>
          <a:stretch>
            <a:fillRect/>
          </a:stretch>
        </p:blipFill>
        <p:spPr bwMode="auto">
          <a:xfrm>
            <a:off x="4724400" y="3975100"/>
            <a:ext cx="4110990" cy="2407920"/>
          </a:xfrm>
          <a:prstGeom prst="rect">
            <a:avLst/>
          </a:prstGeom>
          <a:noFill/>
        </p:spPr>
      </p:pic>
    </p:spTree>
    <p:extLst>
      <p:ext uri="{BB962C8B-B14F-4D97-AF65-F5344CB8AC3E}">
        <p14:creationId xmlns:p14="http://schemas.microsoft.com/office/powerpoint/2010/main" val="3092380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There </a:t>
            </a:r>
            <a:r>
              <a:rPr lang="en-IN" dirty="0"/>
              <a:t>are three major groups of compressed gases stored in cylinders: </a:t>
            </a:r>
          </a:p>
          <a:p>
            <a:pPr lvl="1">
              <a:buSzPct val="105000"/>
              <a:buFont typeface="Wingdings 3" pitchFamily="18" charset="2"/>
              <a:buChar char=""/>
            </a:pPr>
            <a:r>
              <a:rPr lang="en-IN" dirty="0"/>
              <a:t> liquefied, </a:t>
            </a:r>
          </a:p>
          <a:p>
            <a:pPr lvl="1">
              <a:buSzPct val="105000"/>
              <a:buFont typeface="Wingdings 3" pitchFamily="18" charset="2"/>
              <a:buChar char=""/>
            </a:pPr>
            <a:r>
              <a:rPr lang="en-IN" dirty="0"/>
              <a:t> non- liquefied and </a:t>
            </a:r>
          </a:p>
          <a:p>
            <a:pPr lvl="1">
              <a:buSzPct val="105000"/>
              <a:buFont typeface="Wingdings 3" pitchFamily="18" charset="2"/>
              <a:buChar char=""/>
            </a:pPr>
            <a:r>
              <a:rPr lang="en-IN" dirty="0"/>
              <a:t> dissolved gases. </a:t>
            </a:r>
          </a:p>
          <a:p>
            <a:pPr marL="285750" indent="-285750">
              <a:buSzPct val="105000"/>
              <a:buFont typeface="Wingdings 3" pitchFamily="18" charset="2"/>
              <a:buChar char="p"/>
            </a:pPr>
            <a:r>
              <a:rPr lang="en-IN" dirty="0" smtClean="0"/>
              <a:t>In </a:t>
            </a:r>
            <a:r>
              <a:rPr lang="en-IN" dirty="0"/>
              <a:t>each case, the pressure of the gas in the cylinder is commonly given in units of kilopascals (</a:t>
            </a:r>
            <a:r>
              <a:rPr lang="en-IN" dirty="0" err="1"/>
              <a:t>kPa</a:t>
            </a:r>
            <a:r>
              <a:rPr lang="en-IN" dirty="0"/>
              <a:t>) or pounds per square inch gauge (psig).</a:t>
            </a:r>
          </a:p>
          <a:p>
            <a:pPr marL="285750" indent="-285750">
              <a:buSzPct val="105000"/>
              <a:buFont typeface="Wingdings 3" pitchFamily="18" charset="2"/>
              <a:buChar char="p"/>
            </a:pPr>
            <a:r>
              <a:rPr lang="en-IN" dirty="0" smtClean="0"/>
              <a:t>Gauge </a:t>
            </a:r>
            <a:r>
              <a:rPr lang="en-IN" dirty="0"/>
              <a:t>pressure = Total gas pressure inside cylinder - atmospheric pressure Atmospheric pressure is normally about 101.4 </a:t>
            </a:r>
            <a:r>
              <a:rPr lang="en-IN" dirty="0" err="1"/>
              <a:t>kPa</a:t>
            </a:r>
            <a:r>
              <a:rPr lang="en-IN" dirty="0"/>
              <a:t> (14.7 psi). </a:t>
            </a:r>
          </a:p>
          <a:p>
            <a:pPr marL="285750" indent="-285750">
              <a:buSzPct val="105000"/>
              <a:buFont typeface="Wingdings 3" pitchFamily="18" charset="2"/>
              <a:buChar char="p"/>
            </a:pPr>
            <a:r>
              <a:rPr lang="en-IN" dirty="0" smtClean="0"/>
              <a:t>Note </a:t>
            </a:r>
            <a:r>
              <a:rPr lang="en-IN" dirty="0"/>
              <a:t>that compressed gas cylinder with a pressure gauge reading of 0 </a:t>
            </a:r>
            <a:r>
              <a:rPr lang="en-IN" dirty="0" err="1"/>
              <a:t>kPa</a:t>
            </a:r>
            <a:r>
              <a:rPr lang="en-IN" dirty="0"/>
              <a:t> or 0 psig is not really empty.</a:t>
            </a:r>
          </a:p>
          <a:p>
            <a:pPr marL="285750" indent="-285750">
              <a:buSzPct val="105000"/>
              <a:buFont typeface="Wingdings 3" pitchFamily="18" charset="2"/>
              <a:buChar char="p"/>
            </a:pPr>
            <a:r>
              <a:rPr lang="en-IN" dirty="0" smtClean="0"/>
              <a:t>It </a:t>
            </a:r>
            <a:r>
              <a:rPr lang="en-IN" dirty="0"/>
              <a:t>still contains gas at atmospheric pressure.</a:t>
            </a:r>
          </a:p>
        </p:txBody>
      </p:sp>
      <p:sp>
        <p:nvSpPr>
          <p:cNvPr id="7" name="Rectangle 2"/>
          <p:cNvSpPr txBox="1">
            <a:spLocks noChangeArrowheads="1"/>
          </p:cNvSpPr>
          <p:nvPr/>
        </p:nvSpPr>
        <p:spPr>
          <a:xfrm>
            <a:off x="317500" y="609600"/>
            <a:ext cx="8517890" cy="6985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latin typeface="+mn-lt"/>
              </a:rPr>
              <a:t>THE THREE MAJOR GROUP OF COMPRESSED GASES </a:t>
            </a:r>
          </a:p>
        </p:txBody>
      </p:sp>
    </p:spTree>
    <p:extLst>
      <p:ext uri="{BB962C8B-B14F-4D97-AF65-F5344CB8AC3E}">
        <p14:creationId xmlns:p14="http://schemas.microsoft.com/office/powerpoint/2010/main" val="3793344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a:t>Liquefied Gases</a:t>
            </a:r>
            <a:endParaRPr lang="en-IN" sz="2000" b="1" noProof="1"/>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Liquefied </a:t>
            </a:r>
            <a:r>
              <a:rPr lang="en-IN" dirty="0"/>
              <a:t>gases are gases which can become liquids at normal temperatures when they are inside cylinders under pressure. </a:t>
            </a:r>
          </a:p>
          <a:p>
            <a:pPr marL="285750" indent="-285750">
              <a:buSzPct val="105000"/>
              <a:buFont typeface="Wingdings 3" pitchFamily="18" charset="2"/>
              <a:buChar char="p"/>
            </a:pPr>
            <a:r>
              <a:rPr lang="en-IN" dirty="0" smtClean="0"/>
              <a:t>They </a:t>
            </a:r>
            <a:r>
              <a:rPr lang="en-IN" dirty="0"/>
              <a:t>exist inside the cylinder in a liquid-vapour balance or equilibrium. </a:t>
            </a:r>
          </a:p>
          <a:p>
            <a:pPr marL="285750" indent="-285750">
              <a:buSzPct val="105000"/>
              <a:buFont typeface="Wingdings 3" pitchFamily="18" charset="2"/>
              <a:buChar char="p"/>
            </a:pPr>
            <a:r>
              <a:rPr lang="en-IN" dirty="0" smtClean="0"/>
              <a:t>Initially </a:t>
            </a:r>
            <a:r>
              <a:rPr lang="en-IN" dirty="0"/>
              <a:t>the cylinder is almost full of liquid, and gas fills the space above the liquid. </a:t>
            </a:r>
          </a:p>
          <a:p>
            <a:pPr marL="285750" indent="-285750">
              <a:buSzPct val="105000"/>
              <a:buFont typeface="Wingdings 3" pitchFamily="18" charset="2"/>
              <a:buChar char="p"/>
            </a:pPr>
            <a:r>
              <a:rPr lang="en-IN" dirty="0" smtClean="0"/>
              <a:t>As </a:t>
            </a:r>
            <a:r>
              <a:rPr lang="en-IN" dirty="0"/>
              <a:t>gas is removed from the cylinder, enough liquid evaporates to replace it, keeping the pressure in the cylinder constant. </a:t>
            </a:r>
          </a:p>
          <a:p>
            <a:pPr marL="285750" indent="-285750">
              <a:buSzPct val="105000"/>
              <a:buFont typeface="Wingdings 3" pitchFamily="18" charset="2"/>
              <a:buChar char="p"/>
            </a:pPr>
            <a:r>
              <a:rPr lang="en-IN" dirty="0" smtClean="0"/>
              <a:t>Anhydrous </a:t>
            </a:r>
            <a:r>
              <a:rPr lang="en-IN" dirty="0"/>
              <a:t>ammonia, chlorine, propane, nitrous oxide and carbon dioxide are examples of liquefied gases.</a:t>
            </a:r>
          </a:p>
        </p:txBody>
      </p:sp>
      <p:sp>
        <p:nvSpPr>
          <p:cNvPr id="7" name="Rectangle 2"/>
          <p:cNvSpPr txBox="1">
            <a:spLocks noChangeArrowheads="1"/>
          </p:cNvSpPr>
          <p:nvPr/>
        </p:nvSpPr>
        <p:spPr>
          <a:xfrm>
            <a:off x="317500" y="609600"/>
            <a:ext cx="8517890" cy="6985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latin typeface="+mn-lt"/>
              </a:rPr>
              <a:t>THE THREE MAJOR GROUP OF COMPRESSED GASES </a:t>
            </a:r>
          </a:p>
        </p:txBody>
      </p:sp>
      <p:pic>
        <p:nvPicPr>
          <p:cNvPr id="5" name="Picture 2" descr="Image result for ammonia gas"/>
          <p:cNvPicPr>
            <a:picLocks noChangeAspect="1" noChangeArrowheads="1"/>
          </p:cNvPicPr>
          <p:nvPr/>
        </p:nvPicPr>
        <p:blipFill>
          <a:blip r:embed="rId2" cstate="print"/>
          <a:srcRect/>
          <a:stretch>
            <a:fillRect/>
          </a:stretch>
        </p:blipFill>
        <p:spPr bwMode="auto">
          <a:xfrm>
            <a:off x="4610100" y="4064000"/>
            <a:ext cx="4225290" cy="2306320"/>
          </a:xfrm>
          <a:prstGeom prst="rect">
            <a:avLst/>
          </a:prstGeom>
          <a:noFill/>
        </p:spPr>
      </p:pic>
    </p:spTree>
    <p:extLst>
      <p:ext uri="{BB962C8B-B14F-4D97-AF65-F5344CB8AC3E}">
        <p14:creationId xmlns:p14="http://schemas.microsoft.com/office/powerpoint/2010/main" val="2569005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smtClean="0"/>
              <a:t>Non-Liquefied </a:t>
            </a:r>
            <a:r>
              <a:rPr lang="en-IN" sz="2000" b="1" dirty="0"/>
              <a:t>Gases</a:t>
            </a:r>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Non-liquefied </a:t>
            </a:r>
            <a:r>
              <a:rPr lang="en-IN" dirty="0"/>
              <a:t>gases are also known as compressed, pressurized or permanent gases.</a:t>
            </a:r>
          </a:p>
          <a:p>
            <a:pPr marL="285750" indent="-285750">
              <a:buSzPct val="105000"/>
              <a:buFont typeface="Wingdings 3" pitchFamily="18" charset="2"/>
              <a:buChar char="p"/>
            </a:pPr>
            <a:r>
              <a:rPr lang="en-IN" dirty="0" smtClean="0"/>
              <a:t>These </a:t>
            </a:r>
            <a:r>
              <a:rPr lang="en-IN" dirty="0"/>
              <a:t>gases do not become liquid when they are compressed at normal temperatures, even at very high pressures. </a:t>
            </a:r>
          </a:p>
          <a:p>
            <a:pPr marL="285750" indent="-285750">
              <a:buSzPct val="105000"/>
              <a:buFont typeface="Wingdings 3" pitchFamily="18" charset="2"/>
              <a:buChar char="p"/>
            </a:pPr>
            <a:r>
              <a:rPr lang="en-IN" dirty="0" smtClean="0"/>
              <a:t>Common </a:t>
            </a:r>
            <a:r>
              <a:rPr lang="en-IN" dirty="0"/>
              <a:t>examples of these are </a:t>
            </a:r>
            <a:r>
              <a:rPr lang="sv-SE" dirty="0"/>
              <a:t>oxygen, nitrogen, helium and argon. </a:t>
            </a:r>
            <a:endParaRPr lang="en-IN" dirty="0"/>
          </a:p>
        </p:txBody>
      </p:sp>
      <p:sp>
        <p:nvSpPr>
          <p:cNvPr id="7" name="Rectangle 2"/>
          <p:cNvSpPr txBox="1">
            <a:spLocks noChangeArrowheads="1"/>
          </p:cNvSpPr>
          <p:nvPr/>
        </p:nvSpPr>
        <p:spPr>
          <a:xfrm>
            <a:off x="317500" y="609600"/>
            <a:ext cx="8517890" cy="6985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latin typeface="+mn-lt"/>
              </a:rPr>
              <a:t>THE THREE MAJOR GROUP OF COMPRESSED GASES </a:t>
            </a:r>
          </a:p>
        </p:txBody>
      </p:sp>
      <p:pic>
        <p:nvPicPr>
          <p:cNvPr id="8" name="Picture 6" descr="Image result for oxygen, nitrogen, helium and argon hd pic"/>
          <p:cNvPicPr>
            <a:picLocks noChangeAspect="1" noChangeArrowheads="1"/>
          </p:cNvPicPr>
          <p:nvPr/>
        </p:nvPicPr>
        <p:blipFill rotWithShape="1">
          <a:blip r:embed="rId2" cstate="print">
            <a:clrChange>
              <a:clrFrom>
                <a:srgbClr val="EEFFD5"/>
              </a:clrFrom>
              <a:clrTo>
                <a:srgbClr val="EEFFD5">
                  <a:alpha val="0"/>
                </a:srgbClr>
              </a:clrTo>
            </a:clrChange>
          </a:blip>
          <a:srcRect r="9030"/>
          <a:stretch/>
        </p:blipFill>
        <p:spPr bwMode="auto">
          <a:xfrm>
            <a:off x="5487671" y="3543300"/>
            <a:ext cx="3454400" cy="2898140"/>
          </a:xfrm>
          <a:prstGeom prst="rect">
            <a:avLst/>
          </a:prstGeom>
          <a:noFill/>
        </p:spPr>
      </p:pic>
    </p:spTree>
    <p:extLst>
      <p:ext uri="{BB962C8B-B14F-4D97-AF65-F5344CB8AC3E}">
        <p14:creationId xmlns:p14="http://schemas.microsoft.com/office/powerpoint/2010/main" val="1111067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dirty="0"/>
              <a:t> </a:t>
            </a:r>
            <a:r>
              <a:rPr lang="en-IN" sz="2000" b="1" dirty="0"/>
              <a:t>Dissolved Gases</a:t>
            </a:r>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Acetylene </a:t>
            </a:r>
            <a:r>
              <a:rPr lang="en-IN" dirty="0"/>
              <a:t>is the only common dissolved gas.</a:t>
            </a:r>
          </a:p>
          <a:p>
            <a:pPr marL="285750" indent="-285750">
              <a:buSzPct val="105000"/>
              <a:buFont typeface="Wingdings 3" pitchFamily="18" charset="2"/>
              <a:buChar char="p"/>
            </a:pPr>
            <a:r>
              <a:rPr lang="en-IN" dirty="0" smtClean="0"/>
              <a:t>Acetylene </a:t>
            </a:r>
            <a:r>
              <a:rPr lang="en-IN" dirty="0"/>
              <a:t>is chemically very unstable.</a:t>
            </a:r>
          </a:p>
          <a:p>
            <a:pPr marL="285750" indent="-285750">
              <a:buSzPct val="105000"/>
              <a:buFont typeface="Wingdings 3" pitchFamily="18" charset="2"/>
              <a:buChar char="p"/>
            </a:pPr>
            <a:r>
              <a:rPr lang="en-IN" dirty="0" smtClean="0"/>
              <a:t>Even </a:t>
            </a:r>
            <a:r>
              <a:rPr lang="en-IN" dirty="0"/>
              <a:t>at atmospheric pressure, acetylene gas can explode.</a:t>
            </a:r>
          </a:p>
          <a:p>
            <a:pPr marL="285750" indent="-285750">
              <a:buSzPct val="105000"/>
              <a:buFont typeface="Wingdings 3" pitchFamily="18" charset="2"/>
              <a:buChar char="p"/>
            </a:pPr>
            <a:r>
              <a:rPr lang="en-IN" dirty="0" smtClean="0"/>
              <a:t>Nevertheless</a:t>
            </a:r>
            <a:r>
              <a:rPr lang="en-IN" dirty="0"/>
              <a:t>, acetylene is routinely stored and used safely in cylinders at high pressures (up to 250 psig at 21°C).</a:t>
            </a:r>
          </a:p>
          <a:p>
            <a:pPr marL="285750" indent="-285750">
              <a:buSzPct val="105000"/>
              <a:buFont typeface="Wingdings 3" pitchFamily="18" charset="2"/>
              <a:buChar char="p"/>
            </a:pPr>
            <a:r>
              <a:rPr lang="en-IN" dirty="0"/>
              <a:t>This is possible because acetylene cylinders are fully packed with an inert, porous filler.</a:t>
            </a:r>
          </a:p>
          <a:p>
            <a:pPr marL="285750" indent="-285750">
              <a:buSzPct val="105000"/>
              <a:buFont typeface="Wingdings 3" pitchFamily="18" charset="2"/>
              <a:buChar char="p"/>
            </a:pPr>
            <a:r>
              <a:rPr lang="en-IN" dirty="0" smtClean="0"/>
              <a:t>The </a:t>
            </a:r>
            <a:r>
              <a:rPr lang="en-IN" dirty="0"/>
              <a:t>filler is saturated with acetone or other suitable solvent.</a:t>
            </a:r>
          </a:p>
          <a:p>
            <a:pPr marL="285750" indent="-285750">
              <a:buSzPct val="105000"/>
              <a:buFont typeface="Wingdings 3" pitchFamily="18" charset="2"/>
              <a:buChar char="p"/>
            </a:pPr>
            <a:r>
              <a:rPr lang="en-IN" dirty="0" smtClean="0"/>
              <a:t>When </a:t>
            </a:r>
            <a:r>
              <a:rPr lang="en-IN" dirty="0"/>
              <a:t>acetylene gas is added to the cylinder, the gas dissolves in the acetone.</a:t>
            </a:r>
          </a:p>
          <a:p>
            <a:pPr marL="285750" indent="-285750">
              <a:buSzPct val="105000"/>
              <a:buFont typeface="Wingdings 3" pitchFamily="18" charset="2"/>
              <a:buChar char="p"/>
            </a:pPr>
            <a:r>
              <a:rPr lang="en-IN" dirty="0" smtClean="0"/>
              <a:t>Acetylene </a:t>
            </a:r>
            <a:r>
              <a:rPr lang="en-IN" dirty="0"/>
              <a:t>in solution is stable.</a:t>
            </a:r>
          </a:p>
        </p:txBody>
      </p:sp>
      <p:sp>
        <p:nvSpPr>
          <p:cNvPr id="7" name="Rectangle 2"/>
          <p:cNvSpPr txBox="1">
            <a:spLocks noChangeArrowheads="1"/>
          </p:cNvSpPr>
          <p:nvPr/>
        </p:nvSpPr>
        <p:spPr>
          <a:xfrm>
            <a:off x="317500" y="609600"/>
            <a:ext cx="8517890" cy="6985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latin typeface="+mn-lt"/>
              </a:rPr>
              <a:t>THE THREE MAJOR GROUP OF COMPRESSED GASES </a:t>
            </a:r>
          </a:p>
        </p:txBody>
      </p:sp>
      <p:pic>
        <p:nvPicPr>
          <p:cNvPr id="9" name="Picture 2" descr="Image result for Acetylene gas pic"/>
          <p:cNvPicPr>
            <a:picLocks noChangeAspect="1" noChangeArrowheads="1"/>
          </p:cNvPicPr>
          <p:nvPr/>
        </p:nvPicPr>
        <p:blipFill>
          <a:blip r:embed="rId2" cstate="print"/>
          <a:srcRect/>
          <a:stretch>
            <a:fillRect/>
          </a:stretch>
        </p:blipFill>
        <p:spPr bwMode="auto">
          <a:xfrm>
            <a:off x="4873625" y="4245915"/>
            <a:ext cx="3961765" cy="2170125"/>
          </a:xfrm>
          <a:prstGeom prst="rect">
            <a:avLst/>
          </a:prstGeom>
          <a:noFill/>
        </p:spPr>
      </p:pic>
    </p:spTree>
    <p:extLst>
      <p:ext uri="{BB962C8B-B14F-4D97-AF65-F5344CB8AC3E}">
        <p14:creationId xmlns:p14="http://schemas.microsoft.com/office/powerpoint/2010/main" val="3262442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t>Pressure hazards</a:t>
            </a:r>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2000"/>
              </a:lnSpc>
              <a:buSzPct val="105000"/>
              <a:buFont typeface="Wingdings 3" pitchFamily="18" charset="2"/>
              <a:buChar char="p"/>
            </a:pPr>
            <a:r>
              <a:rPr lang="en-IN" dirty="0" smtClean="0"/>
              <a:t>All </a:t>
            </a:r>
            <a:r>
              <a:rPr lang="en-IN" dirty="0"/>
              <a:t>compressed gases are hazardous because of the high pressures inside the cylinders.</a:t>
            </a:r>
          </a:p>
          <a:p>
            <a:pPr marL="285750" indent="-285750">
              <a:lnSpc>
                <a:spcPts val="2000"/>
              </a:lnSpc>
              <a:buSzPct val="105000"/>
              <a:buFont typeface="Wingdings 3" pitchFamily="18" charset="2"/>
              <a:buChar char="p"/>
            </a:pPr>
            <a:r>
              <a:rPr lang="en-IN" dirty="0" smtClean="0"/>
              <a:t>Gas </a:t>
            </a:r>
            <a:r>
              <a:rPr lang="en-IN" dirty="0"/>
              <a:t>can be released deliberately by opening the cylinder valve, or accidentally from a broken or leaking valve or from a safety device. </a:t>
            </a:r>
          </a:p>
          <a:p>
            <a:pPr marL="285750" indent="-285750">
              <a:lnSpc>
                <a:spcPts val="2000"/>
              </a:lnSpc>
              <a:buSzPct val="105000"/>
              <a:buFont typeface="Wingdings 3" pitchFamily="18" charset="2"/>
              <a:buChar char="p"/>
            </a:pPr>
            <a:r>
              <a:rPr lang="en-IN" dirty="0" smtClean="0"/>
              <a:t>Even </a:t>
            </a:r>
            <a:r>
              <a:rPr lang="en-IN" dirty="0"/>
              <a:t>at a relatively low pressure, gas can flow rapidly from an open or leaking</a:t>
            </a:r>
          </a:p>
          <a:p>
            <a:pPr marL="285750" indent="-285750">
              <a:lnSpc>
                <a:spcPts val="2000"/>
              </a:lnSpc>
              <a:buSzPct val="105000"/>
              <a:buFont typeface="Wingdings 3" pitchFamily="18" charset="2"/>
              <a:buChar char="p"/>
            </a:pPr>
            <a:r>
              <a:rPr lang="en-IN" dirty="0"/>
              <a:t>cylinder</a:t>
            </a:r>
            <a:r>
              <a:rPr lang="en-IN" dirty="0" smtClean="0"/>
              <a:t>.</a:t>
            </a:r>
            <a:endParaRPr lang="en-IN" dirty="0"/>
          </a:p>
          <a:p>
            <a:pPr marL="285750" indent="-285750">
              <a:lnSpc>
                <a:spcPts val="2000"/>
              </a:lnSpc>
              <a:buSzPct val="105000"/>
              <a:buFont typeface="Wingdings 3" pitchFamily="18" charset="2"/>
              <a:buChar char="p"/>
            </a:pPr>
            <a:r>
              <a:rPr lang="en-IN" dirty="0" smtClean="0"/>
              <a:t>There </a:t>
            </a:r>
            <a:r>
              <a:rPr lang="en-IN" dirty="0"/>
              <a:t>have been many cases in which damaged cylinders have become uncontrolled rockets or pinwheels and have caused severe injury and damage. </a:t>
            </a:r>
          </a:p>
          <a:p>
            <a:pPr marL="285750" indent="-285750">
              <a:lnSpc>
                <a:spcPts val="2000"/>
              </a:lnSpc>
              <a:buSzPct val="105000"/>
              <a:buFont typeface="Wingdings 3" pitchFamily="18" charset="2"/>
              <a:buChar char="p"/>
            </a:pPr>
            <a:r>
              <a:rPr lang="en-IN" dirty="0" smtClean="0"/>
              <a:t>This </a:t>
            </a:r>
            <a:r>
              <a:rPr lang="en-IN" dirty="0"/>
              <a:t>danger has happened when unsecured, uncapped cylinders were knocked over causing the cylinder valve to break and high pressure gas to escape rapidly. </a:t>
            </a:r>
          </a:p>
          <a:p>
            <a:pPr marL="285750" indent="-285750">
              <a:lnSpc>
                <a:spcPts val="2000"/>
              </a:lnSpc>
              <a:buSzPct val="105000"/>
              <a:buFont typeface="Wingdings 3" pitchFamily="18" charset="2"/>
              <a:buChar char="p"/>
            </a:pPr>
            <a:r>
              <a:rPr lang="en-IN" dirty="0" smtClean="0"/>
              <a:t>Most </a:t>
            </a:r>
            <a:r>
              <a:rPr lang="en-IN" dirty="0"/>
              <a:t>cylinder valves are designed to break at a point with an opening of about 0.75 cm (0.3 inches). </a:t>
            </a:r>
          </a:p>
          <a:p>
            <a:pPr marL="285750" indent="-285750">
              <a:lnSpc>
                <a:spcPts val="2000"/>
              </a:lnSpc>
              <a:buSzPct val="105000"/>
              <a:buFont typeface="Wingdings 3" pitchFamily="18" charset="2"/>
              <a:buChar char="p"/>
            </a:pPr>
            <a:r>
              <a:rPr lang="en-IN" dirty="0" smtClean="0"/>
              <a:t>This </a:t>
            </a:r>
            <a:r>
              <a:rPr lang="en-IN" dirty="0"/>
              <a:t>design limits the rate of gas release and reduces cylinder velocity. This limit may prevent larger, heavier cylinders from "rocketing" although smaller or lighter cylinders might take off</a:t>
            </a:r>
            <a:r>
              <a:rPr lang="en-IN" dirty="0" smtClean="0"/>
              <a:t>.</a:t>
            </a:r>
            <a:endParaRPr lang="en-IN" dirty="0"/>
          </a:p>
          <a:p>
            <a:pPr marL="285750" indent="-285750">
              <a:lnSpc>
                <a:spcPts val="2000"/>
              </a:lnSpc>
              <a:buSzPct val="105000"/>
              <a:buFont typeface="Wingdings 3" pitchFamily="18" charset="2"/>
              <a:buChar char="p"/>
            </a:pPr>
            <a:r>
              <a:rPr lang="en-IN" dirty="0" smtClean="0"/>
              <a:t>Poorly </a:t>
            </a:r>
            <a:r>
              <a:rPr lang="en-IN" dirty="0"/>
              <a:t>controlled release of compressed gas in chemical reaction </a:t>
            </a:r>
            <a:r>
              <a:rPr lang="en-IN" dirty="0" smtClean="0"/>
              <a:t>systems can </a:t>
            </a:r>
            <a:r>
              <a:rPr lang="en-IN" dirty="0"/>
              <a:t>cause vessels to burst, create leaks in equipment or hoses, or </a:t>
            </a:r>
            <a:r>
              <a:rPr lang="en-IN" dirty="0" smtClean="0"/>
              <a:t>produce </a:t>
            </a:r>
            <a:r>
              <a:rPr lang="en-IN" dirty="0" err="1" smtClean="0"/>
              <a:t>hrunaway</a:t>
            </a:r>
            <a:r>
              <a:rPr lang="en-IN" dirty="0" smtClean="0"/>
              <a:t> </a:t>
            </a:r>
            <a:r>
              <a:rPr lang="en-IN" dirty="0"/>
              <a:t>reactions.</a:t>
            </a:r>
          </a:p>
        </p:txBody>
      </p:sp>
      <p:sp>
        <p:nvSpPr>
          <p:cNvPr id="7" name="Rectangle 2"/>
          <p:cNvSpPr txBox="1">
            <a:spLocks noChangeArrowheads="1"/>
          </p:cNvSpPr>
          <p:nvPr/>
        </p:nvSpPr>
        <p:spPr>
          <a:xfrm>
            <a:off x="317500" y="609600"/>
            <a:ext cx="8517890" cy="6985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latin typeface="+mn-lt"/>
              </a:rPr>
              <a:t>THE THREE MAJOR GROUP OF COMPRESSED GASES </a:t>
            </a:r>
          </a:p>
        </p:txBody>
      </p:sp>
    </p:spTree>
    <p:extLst>
      <p:ext uri="{BB962C8B-B14F-4D97-AF65-F5344CB8AC3E}">
        <p14:creationId xmlns:p14="http://schemas.microsoft.com/office/powerpoint/2010/main" val="1364440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t>Fire and explosion hazards</a:t>
            </a:r>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2100"/>
              </a:lnSpc>
              <a:buSzPct val="105000"/>
              <a:buFont typeface="Wingdings 3" panose="05040102010807070707" pitchFamily="18" charset="2"/>
              <a:buChar char="p"/>
            </a:pPr>
            <a:r>
              <a:rPr lang="en-IN" b="1" dirty="0" smtClean="0"/>
              <a:t>Flammable </a:t>
            </a:r>
            <a:r>
              <a:rPr lang="en-IN" b="1" dirty="0"/>
              <a:t>Gases- </a:t>
            </a:r>
            <a:r>
              <a:rPr lang="en-IN" dirty="0"/>
              <a:t>such as acetylene, butane, ethylene, hydrogen etc., can burn or explode under certain conditions:</a:t>
            </a:r>
          </a:p>
          <a:p>
            <a:pPr marL="742950" lvl="1" indent="-285750">
              <a:lnSpc>
                <a:spcPts val="2100"/>
              </a:lnSpc>
              <a:buSzPct val="105000"/>
              <a:buFont typeface="Wingdings 3" pitchFamily="18" charset="2"/>
              <a:buChar char=""/>
            </a:pPr>
            <a:r>
              <a:rPr lang="en-IN" dirty="0" smtClean="0"/>
              <a:t>Gas </a:t>
            </a:r>
            <a:r>
              <a:rPr lang="en-IN" dirty="0"/>
              <a:t>Concentration within the Flammable Range: The concentration of the gas in air (or in contact with an oxidizing gas) must be between its lower flammable limit (LFL) and upper flammable limit (UFL) [sometimes called the lower and upper explosive limits (LEL and UEL)].</a:t>
            </a:r>
          </a:p>
          <a:p>
            <a:pPr marL="742950" lvl="1" indent="-285750">
              <a:lnSpc>
                <a:spcPts val="2100"/>
              </a:lnSpc>
              <a:buSzPct val="105000"/>
              <a:buFont typeface="Wingdings 3" pitchFamily="18" charset="2"/>
              <a:buChar char=""/>
            </a:pPr>
            <a:r>
              <a:rPr lang="en-IN" dirty="0" smtClean="0"/>
              <a:t>For </a:t>
            </a:r>
            <a:r>
              <a:rPr lang="en-IN" dirty="0"/>
              <a:t>example, the LFL of hydrogen gas in air is 4 percent and its UFL is 75 percent (at atmospheric pressure and temperature).  This means that hydrogen can be ignited when its concentration in the air is between 4 and 75 percent. </a:t>
            </a:r>
          </a:p>
          <a:p>
            <a:pPr marL="742950" lvl="1" indent="-285750">
              <a:lnSpc>
                <a:spcPts val="2100"/>
              </a:lnSpc>
              <a:buSzPct val="105000"/>
              <a:buFont typeface="Wingdings 3" pitchFamily="18" charset="2"/>
              <a:buChar char=""/>
            </a:pPr>
            <a:r>
              <a:rPr lang="en-IN" dirty="0" smtClean="0"/>
              <a:t>A </a:t>
            </a:r>
            <a:r>
              <a:rPr lang="en-IN" dirty="0"/>
              <a:t>concentration of hydrogen below 4 percent is too "lean" to burn. </a:t>
            </a:r>
          </a:p>
          <a:p>
            <a:pPr marL="742950" lvl="1" indent="-285750">
              <a:lnSpc>
                <a:spcPts val="2100"/>
              </a:lnSpc>
              <a:buSzPct val="105000"/>
              <a:buFont typeface="Wingdings 3" pitchFamily="18" charset="2"/>
              <a:buChar char=""/>
            </a:pPr>
            <a:r>
              <a:rPr lang="en-IN" dirty="0" smtClean="0"/>
              <a:t>Hydrogen </a:t>
            </a:r>
            <a:r>
              <a:rPr lang="en-IN" dirty="0"/>
              <a:t>gas levels above 75 percent are too "rich" to burn</a:t>
            </a:r>
            <a:r>
              <a:rPr lang="en-IN" dirty="0" smtClean="0"/>
              <a:t>.</a:t>
            </a:r>
            <a:endParaRPr lang="en-IN" dirty="0"/>
          </a:p>
          <a:p>
            <a:pPr marL="742950" lvl="1" indent="-285750">
              <a:lnSpc>
                <a:spcPts val="2100"/>
              </a:lnSpc>
              <a:buSzPct val="105000"/>
              <a:buFont typeface="Wingdings 3" pitchFamily="18" charset="2"/>
              <a:buChar char=""/>
            </a:pPr>
            <a:r>
              <a:rPr lang="en-IN" dirty="0"/>
              <a:t>The flammable range of a gas includes all of its concentrations in air between the LFL and UFL. </a:t>
            </a:r>
          </a:p>
          <a:p>
            <a:pPr marL="742950" lvl="1" indent="-285750">
              <a:lnSpc>
                <a:spcPts val="2100"/>
              </a:lnSpc>
              <a:buSzPct val="105000"/>
              <a:buFont typeface="Wingdings 3" pitchFamily="18" charset="2"/>
              <a:buChar char=""/>
            </a:pPr>
            <a:r>
              <a:rPr lang="en-IN" dirty="0" smtClean="0"/>
              <a:t>The </a:t>
            </a:r>
            <a:r>
              <a:rPr lang="en-IN" dirty="0"/>
              <a:t>flammable range of any gas is widened in the presence of oxidizing gases such as oxygen or chlorine and by higher temperatures or pressures. For example, the flammable range of hydrogen in oxygen gas is 4 to 85 percent and the flammable range of hydrogen in chlorine gas is 4.1 to 89 percent.</a:t>
            </a:r>
          </a:p>
        </p:txBody>
      </p:sp>
      <p:sp>
        <p:nvSpPr>
          <p:cNvPr id="7" name="Rectangle 2"/>
          <p:cNvSpPr txBox="1">
            <a:spLocks noChangeArrowheads="1"/>
          </p:cNvSpPr>
          <p:nvPr/>
        </p:nvSpPr>
        <p:spPr>
          <a:xfrm>
            <a:off x="317500" y="609600"/>
            <a:ext cx="8517890" cy="6985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SPECIAL HAZARDS OF CERTAIN COMPRESSED GASES</a:t>
            </a:r>
            <a:endParaRPr lang="en-IN" altLang="en-US" sz="3200" noProof="1"/>
          </a:p>
        </p:txBody>
      </p:sp>
    </p:spTree>
    <p:extLst>
      <p:ext uri="{BB962C8B-B14F-4D97-AF65-F5344CB8AC3E}">
        <p14:creationId xmlns:p14="http://schemas.microsoft.com/office/powerpoint/2010/main" val="3525039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t>Oxidizing Gases</a:t>
            </a:r>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Oxidizing </a:t>
            </a:r>
            <a:r>
              <a:rPr lang="en-IN" dirty="0"/>
              <a:t>gases include any gases containing oxygen at higher than atmospheric concentrations (above 23-25 percent), nitrogen oxides, and halogen gases such as chlorine and fluorine. These gases can react rapidly and violently with combustible materials such as the following:</a:t>
            </a:r>
          </a:p>
          <a:p>
            <a:pPr lvl="1">
              <a:buSzPct val="105000"/>
              <a:buFont typeface="Wingdings 3" pitchFamily="18" charset="2"/>
              <a:buChar char=""/>
            </a:pPr>
            <a:r>
              <a:rPr lang="en-IN" dirty="0"/>
              <a:t> organic (carbon-containing) substances such as most flammable gases,</a:t>
            </a:r>
          </a:p>
          <a:p>
            <a:pPr lvl="1">
              <a:buSzPct val="105000"/>
              <a:buFont typeface="Wingdings 3" pitchFamily="18" charset="2"/>
              <a:buChar char=""/>
            </a:pPr>
            <a:r>
              <a:rPr lang="en-IN" dirty="0"/>
              <a:t> flammable and combustible liquids, oils, greases, many plastics and fabrics</a:t>
            </a:r>
          </a:p>
          <a:p>
            <a:pPr lvl="1">
              <a:buSzPct val="105000"/>
              <a:buFont typeface="Wingdings 3" pitchFamily="18" charset="2"/>
              <a:buChar char=""/>
            </a:pPr>
            <a:r>
              <a:rPr lang="en-IN" dirty="0"/>
              <a:t> finely-divided metals</a:t>
            </a:r>
          </a:p>
          <a:p>
            <a:pPr lvl="1">
              <a:buSzPct val="105000"/>
              <a:buFont typeface="Wingdings 3" pitchFamily="18" charset="2"/>
              <a:buChar char=""/>
            </a:pPr>
            <a:r>
              <a:rPr lang="en-IN" dirty="0"/>
              <a:t> other oxidizable substances such as hydrazine, hydrogen, hydrides, sulphur or sulphur compounds, silicon and ammonia or ammonia compounds. </a:t>
            </a:r>
          </a:p>
          <a:p>
            <a:pPr marL="285750" indent="-285750">
              <a:buSzPct val="105000"/>
              <a:buFont typeface="Wingdings 3" panose="05040102010807070707" pitchFamily="18" charset="2"/>
              <a:buChar char="p"/>
            </a:pPr>
            <a:r>
              <a:rPr lang="en-IN" dirty="0" smtClean="0"/>
              <a:t>Fires </a:t>
            </a:r>
            <a:r>
              <a:rPr lang="en-IN" dirty="0"/>
              <a:t>or explosions can result from the above reactions</a:t>
            </a:r>
            <a:r>
              <a:rPr lang="en-IN" dirty="0" smtClean="0"/>
              <a:t>.</a:t>
            </a:r>
            <a:endParaRPr lang="en-IN" dirty="0"/>
          </a:p>
          <a:p>
            <a:pPr marL="285750" indent="-285750">
              <a:buSzPct val="105000"/>
              <a:buFont typeface="Wingdings 3" panose="05040102010807070707" pitchFamily="18" charset="2"/>
              <a:buChar char="p"/>
            </a:pPr>
            <a:r>
              <a:rPr lang="en-IN" dirty="0" smtClean="0"/>
              <a:t>The </a:t>
            </a:r>
            <a:r>
              <a:rPr lang="en-IN" dirty="0"/>
              <a:t>normal oxygen content in air is 21 percent. </a:t>
            </a:r>
          </a:p>
          <a:p>
            <a:pPr marL="285750" indent="-285750">
              <a:buSzPct val="105000"/>
              <a:buFont typeface="Wingdings 3" panose="05040102010807070707" pitchFamily="18" charset="2"/>
              <a:buChar char="p"/>
            </a:pPr>
            <a:r>
              <a:rPr lang="en-IN" dirty="0" smtClean="0"/>
              <a:t>At </a:t>
            </a:r>
            <a:r>
              <a:rPr lang="en-IN" dirty="0"/>
              <a:t>slightly higher oxygen concentrations, for example 25 percent, combustible materials, including clothing fabrics, ignite more easily and burn much faster. Fires in atmospheres enriched with oxidizing gases are very hard to extinguish and can spread rapidly.</a:t>
            </a:r>
          </a:p>
        </p:txBody>
      </p:sp>
      <p:sp>
        <p:nvSpPr>
          <p:cNvPr id="7" name="Rectangle 2"/>
          <p:cNvSpPr txBox="1">
            <a:spLocks noChangeArrowheads="1"/>
          </p:cNvSpPr>
          <p:nvPr/>
        </p:nvSpPr>
        <p:spPr>
          <a:xfrm>
            <a:off x="317500" y="609600"/>
            <a:ext cx="8517890" cy="6985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SPECIAL HAZARDS OF CERTAIN COMPRESSED GASES</a:t>
            </a:r>
            <a:endParaRPr lang="en-IN" altLang="en-US" sz="3200" noProof="1"/>
          </a:p>
        </p:txBody>
      </p:sp>
    </p:spTree>
    <p:extLst>
      <p:ext uri="{BB962C8B-B14F-4D97-AF65-F5344CB8AC3E}">
        <p14:creationId xmlns:p14="http://schemas.microsoft.com/office/powerpoint/2010/main" val="468124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b="1" dirty="0" smtClean="0"/>
              <a:t>Dangerously </a:t>
            </a:r>
            <a:r>
              <a:rPr lang="en-IN" b="1" dirty="0"/>
              <a:t>Reactive Gases</a:t>
            </a:r>
          </a:p>
          <a:p>
            <a:pPr marL="742950" lvl="1" indent="-285750">
              <a:buSzPct val="105000"/>
              <a:buFont typeface="Wingdings 3" panose="05040102010807070707" pitchFamily="18" charset="2"/>
              <a:buChar char=""/>
            </a:pPr>
            <a:r>
              <a:rPr lang="en-IN" dirty="0" smtClean="0"/>
              <a:t>Some </a:t>
            </a:r>
            <a:r>
              <a:rPr lang="en-IN" dirty="0"/>
              <a:t>pure compressed gases are chemically unstable. </a:t>
            </a:r>
          </a:p>
          <a:p>
            <a:pPr marL="742950" lvl="1" indent="-285750">
              <a:buSzPct val="105000"/>
              <a:buFont typeface="Wingdings 3" panose="05040102010807070707" pitchFamily="18" charset="2"/>
              <a:buChar char=""/>
            </a:pPr>
            <a:r>
              <a:rPr lang="en-IN" dirty="0" smtClean="0"/>
              <a:t>If </a:t>
            </a:r>
            <a:r>
              <a:rPr lang="en-IN" dirty="0"/>
              <a:t>exposed to slight temperature or pressure increases, or mechanical shock, they can readily undergo certain types of chemical reactions such as polymerization or decomposition. </a:t>
            </a:r>
          </a:p>
          <a:p>
            <a:pPr marL="742950" lvl="1" indent="-285750">
              <a:buSzPct val="105000"/>
              <a:buFont typeface="Wingdings 3" panose="05040102010807070707" pitchFamily="18" charset="2"/>
              <a:buChar char=""/>
            </a:pPr>
            <a:r>
              <a:rPr lang="en-IN" dirty="0" smtClean="0"/>
              <a:t>These </a:t>
            </a:r>
            <a:r>
              <a:rPr lang="en-IN" dirty="0"/>
              <a:t>reactions may become violent, resulting in fire or explosion. </a:t>
            </a:r>
          </a:p>
          <a:p>
            <a:pPr marL="742950" lvl="1" indent="-285750">
              <a:buSzPct val="105000"/>
              <a:buFont typeface="Wingdings 3" panose="05040102010807070707" pitchFamily="18" charset="2"/>
              <a:buChar char=""/>
            </a:pPr>
            <a:r>
              <a:rPr lang="en-IN" dirty="0" smtClean="0"/>
              <a:t>Some </a:t>
            </a:r>
            <a:r>
              <a:rPr lang="en-IN" dirty="0"/>
              <a:t>dangerously reactive gases have other chemicals, called inhibitors, added to prevent these hazardous reactions.</a:t>
            </a:r>
          </a:p>
          <a:p>
            <a:pPr marL="742950" lvl="1" indent="-285750">
              <a:buSzPct val="105000"/>
              <a:buFont typeface="Wingdings 3" panose="05040102010807070707" pitchFamily="18" charset="2"/>
              <a:buChar char=""/>
            </a:pPr>
            <a:r>
              <a:rPr lang="en-IN" dirty="0" smtClean="0"/>
              <a:t>Common </a:t>
            </a:r>
            <a:r>
              <a:rPr lang="en-IN" dirty="0"/>
              <a:t>dangerously reactive gases are acetylene, methyl acetylene, vinyl chloride, tetrafluoroethylene etc</a:t>
            </a:r>
            <a:r>
              <a:rPr lang="en-IN" dirty="0" smtClean="0"/>
              <a:t>.</a:t>
            </a:r>
            <a:endParaRPr lang="en-IN" dirty="0"/>
          </a:p>
          <a:p>
            <a:pPr marL="285750" indent="-285750">
              <a:buSzPct val="105000"/>
              <a:buFont typeface="Wingdings 3" panose="05040102010807070707" pitchFamily="18" charset="2"/>
              <a:buChar char="p"/>
            </a:pPr>
            <a:r>
              <a:rPr lang="en-IN" b="1" dirty="0"/>
              <a:t>Health hazards</a:t>
            </a:r>
          </a:p>
          <a:p>
            <a:pPr marL="742950" lvl="1" indent="-285750">
              <a:buSzPct val="105000"/>
              <a:buFont typeface="Wingdings 3" panose="05040102010807070707" pitchFamily="18" charset="2"/>
              <a:buChar char=""/>
            </a:pPr>
            <a:r>
              <a:rPr lang="en-IN" dirty="0" smtClean="0"/>
              <a:t>Many </a:t>
            </a:r>
            <a:r>
              <a:rPr lang="en-IN" dirty="0"/>
              <a:t>compressed gases are toxic or very toxic. </a:t>
            </a:r>
          </a:p>
          <a:p>
            <a:pPr marL="742950" lvl="1" indent="-285750">
              <a:buSzPct val="105000"/>
              <a:buFont typeface="Wingdings 3" panose="05040102010807070707" pitchFamily="18" charset="2"/>
              <a:buChar char=""/>
            </a:pPr>
            <a:r>
              <a:rPr lang="en-IN" dirty="0" smtClean="0"/>
              <a:t>They </a:t>
            </a:r>
            <a:r>
              <a:rPr lang="en-IN" dirty="0"/>
              <a:t>could cause various health problems depending on the specific gas, its concentration, the length of exposure and the route of exposure (inhalation, eye or skin contact). </a:t>
            </a:r>
          </a:p>
          <a:p>
            <a:pPr marL="742950" lvl="1" indent="-285750">
              <a:buSzPct val="105000"/>
              <a:buFont typeface="Wingdings 3" panose="05040102010807070707" pitchFamily="18" charset="2"/>
              <a:buChar char=""/>
            </a:pPr>
            <a:r>
              <a:rPr lang="en-IN" dirty="0" smtClean="0"/>
              <a:t>Contact </a:t>
            </a:r>
            <a:r>
              <a:rPr lang="en-IN" dirty="0"/>
              <a:t>between the skin or eye and liquefied gases in liquid form can freeze the </a:t>
            </a:r>
            <a:r>
              <a:rPr lang="en-IN" dirty="0" smtClean="0"/>
              <a:t>tissue and </a:t>
            </a:r>
            <a:r>
              <a:rPr lang="en-IN" dirty="0"/>
              <a:t>result in a burn-like injury.</a:t>
            </a:r>
          </a:p>
        </p:txBody>
      </p:sp>
      <p:sp>
        <p:nvSpPr>
          <p:cNvPr id="7" name="Rectangle 2"/>
          <p:cNvSpPr txBox="1">
            <a:spLocks noChangeArrowheads="1"/>
          </p:cNvSpPr>
          <p:nvPr/>
        </p:nvSpPr>
        <p:spPr>
          <a:xfrm>
            <a:off x="317500" y="609600"/>
            <a:ext cx="8517890" cy="6985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SPECIAL HAZARDS OF CERTAIN COMPRESSED GASES</a:t>
            </a:r>
            <a:endParaRPr lang="en-IN" altLang="en-US" sz="3200" noProof="1"/>
          </a:p>
        </p:txBody>
      </p:sp>
    </p:spTree>
    <p:extLst>
      <p:ext uri="{BB962C8B-B14F-4D97-AF65-F5344CB8AC3E}">
        <p14:creationId xmlns:p14="http://schemas.microsoft.com/office/powerpoint/2010/main" val="522192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1800"/>
              </a:lnSpc>
              <a:buSzPct val="105000"/>
              <a:buFont typeface="Wingdings 3" panose="05040102010807070707" pitchFamily="18" charset="2"/>
              <a:buChar char="p"/>
            </a:pPr>
            <a:r>
              <a:rPr lang="en-IN" b="1" dirty="0"/>
              <a:t>Danger of inert gas</a:t>
            </a:r>
          </a:p>
          <a:p>
            <a:pPr marL="742950" lvl="1" indent="-285750">
              <a:lnSpc>
                <a:spcPts val="1800"/>
              </a:lnSpc>
              <a:buSzPct val="105000"/>
              <a:buFont typeface="Wingdings 3" panose="05040102010807070707" pitchFamily="18" charset="2"/>
              <a:buChar char=""/>
            </a:pPr>
            <a:r>
              <a:rPr lang="en-IN" dirty="0" smtClean="0"/>
              <a:t>Inert </a:t>
            </a:r>
            <a:r>
              <a:rPr lang="en-IN" dirty="0"/>
              <a:t>gases, such as argon, helium, neon and nitrogen, are not toxic and do not burn or explode. </a:t>
            </a:r>
          </a:p>
          <a:p>
            <a:pPr marL="742950" lvl="1" indent="-285750">
              <a:lnSpc>
                <a:spcPts val="1800"/>
              </a:lnSpc>
              <a:buSzPct val="105000"/>
              <a:buFont typeface="Wingdings 3" panose="05040102010807070707" pitchFamily="18" charset="2"/>
              <a:buChar char=""/>
            </a:pPr>
            <a:r>
              <a:rPr lang="en-IN" dirty="0" smtClean="0"/>
              <a:t>Yet </a:t>
            </a:r>
            <a:r>
              <a:rPr lang="en-IN" dirty="0"/>
              <a:t>they can cause injury or death if they are present in sufficiently high concentrations.</a:t>
            </a:r>
          </a:p>
          <a:p>
            <a:pPr marL="742950" lvl="1" indent="-285750">
              <a:lnSpc>
                <a:spcPts val="1800"/>
              </a:lnSpc>
              <a:buSzPct val="105000"/>
              <a:buFont typeface="Wingdings 3" panose="05040102010807070707" pitchFamily="18" charset="2"/>
              <a:buChar char=""/>
            </a:pPr>
            <a:r>
              <a:rPr lang="en-IN" dirty="0" smtClean="0"/>
              <a:t>They </a:t>
            </a:r>
            <a:r>
              <a:rPr lang="en-IN" dirty="0"/>
              <a:t>can displace enough air to reduce oxygen levels. </a:t>
            </a:r>
          </a:p>
          <a:p>
            <a:pPr marL="742950" lvl="1" indent="-285750">
              <a:lnSpc>
                <a:spcPts val="1800"/>
              </a:lnSpc>
              <a:buSzPct val="105000"/>
              <a:buFont typeface="Wingdings 3" panose="05040102010807070707" pitchFamily="18" charset="2"/>
              <a:buChar char=""/>
            </a:pPr>
            <a:r>
              <a:rPr lang="en-IN" dirty="0" smtClean="0"/>
              <a:t>If </a:t>
            </a:r>
            <a:r>
              <a:rPr lang="en-IN" dirty="0"/>
              <a:t>oxygen levels are low enough, people entering the area can lose consciousness or die from asphyxiation. </a:t>
            </a:r>
          </a:p>
          <a:p>
            <a:pPr marL="742950" lvl="1" indent="-285750">
              <a:lnSpc>
                <a:spcPts val="1800"/>
              </a:lnSpc>
              <a:buSzPct val="105000"/>
              <a:buFont typeface="Wingdings 3" panose="05040102010807070707" pitchFamily="18" charset="2"/>
              <a:buChar char=""/>
            </a:pPr>
            <a:r>
              <a:rPr lang="en-IN" dirty="0" smtClean="0"/>
              <a:t>Low </a:t>
            </a:r>
            <a:r>
              <a:rPr lang="en-IN" dirty="0"/>
              <a:t>oxygen levels can particularly be a problem in poorly ventilated, confined spaces</a:t>
            </a:r>
            <a:r>
              <a:rPr lang="en-IN" dirty="0" smtClean="0"/>
              <a:t>.</a:t>
            </a:r>
            <a:endParaRPr lang="en-IN" dirty="0"/>
          </a:p>
        </p:txBody>
      </p:sp>
      <p:sp>
        <p:nvSpPr>
          <p:cNvPr id="7" name="Rectangle 2"/>
          <p:cNvSpPr txBox="1">
            <a:spLocks noChangeArrowheads="1"/>
          </p:cNvSpPr>
          <p:nvPr/>
        </p:nvSpPr>
        <p:spPr>
          <a:xfrm>
            <a:off x="317500" y="609600"/>
            <a:ext cx="8517890" cy="6985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SPECIAL HAZARDS OF CERTAIN COMPRESSED GASES</a:t>
            </a:r>
            <a:endParaRPr lang="en-IN" altLang="en-US" sz="3200" noProof="1"/>
          </a:p>
        </p:txBody>
      </p:sp>
    </p:spTree>
    <p:extLst>
      <p:ext uri="{BB962C8B-B14F-4D97-AF65-F5344CB8AC3E}">
        <p14:creationId xmlns:p14="http://schemas.microsoft.com/office/powerpoint/2010/main" val="3521414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a:t>
            </a:r>
            <a:r>
              <a:rPr lang="en-US" sz="1600" dirty="0" smtClean="0">
                <a:ea typeface="Calibri" panose="020F0502020204030204" pitchFamily="34" charset="0"/>
                <a:cs typeface="Times New Roman" panose="02020603050405020304" pitchFamily="18" charset="0"/>
              </a:rPr>
              <a:t>we </a:t>
            </a:r>
            <a:r>
              <a:rPr lang="en-US" sz="1600" dirty="0">
                <a:ea typeface="Calibri" panose="020F0502020204030204" pitchFamily="34" charset="0"/>
                <a:cs typeface="Times New Roman" panose="02020603050405020304" pitchFamily="18" charset="0"/>
              </a:rPr>
              <a:t>deliver Engineering Design and Project Management </a:t>
            </a:r>
            <a:r>
              <a:rPr lang="en-US" sz="1600" dirty="0" smtClean="0">
                <a:ea typeface="Calibri" panose="020F0502020204030204" pitchFamily="34" charset="0"/>
                <a:cs typeface="Times New Roman" panose="02020603050405020304" pitchFamily="18" charset="0"/>
              </a:rPr>
              <a:t>scopes in </a:t>
            </a:r>
            <a:r>
              <a:rPr lang="en-US" sz="1600" dirty="0">
                <a:ea typeface="Calibri" panose="020F0502020204030204" pitchFamily="34" charset="0"/>
                <a:cs typeface="Times New Roman" panose="02020603050405020304" pitchFamily="18" charset="0"/>
              </a:rPr>
              <a:t>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r>
              <a:rPr lang="en-US" sz="1600" dirty="0" smtClean="0">
                <a:ea typeface="Calibri" panose="020F0502020204030204" pitchFamily="34" charset="0"/>
                <a:cs typeface="Times New Roman" panose="02020603050405020304" pitchFamily="18" charset="0"/>
              </a:rPr>
              <a:t>.</a:t>
            </a:r>
          </a:p>
          <a:p>
            <a:pPr lvl="0" fontAlgn="base">
              <a:spcBef>
                <a:spcPct val="0"/>
              </a:spcBef>
              <a:spcAft>
                <a:spcPct val="0"/>
              </a:spcAft>
            </a:pPr>
            <a:endParaRPr lang="en-US" sz="1600" dirty="0"/>
          </a:p>
          <a:p>
            <a:pPr lvl="0" fontAlgn="base">
              <a:spcBef>
                <a:spcPct val="0"/>
              </a:spcBef>
              <a:spcAft>
                <a:spcPct val="0"/>
              </a:spcAft>
            </a:pPr>
            <a:r>
              <a:rPr lang="en-US" b="1" dirty="0" smtClean="0">
                <a:solidFill>
                  <a:srgbClr val="00B050"/>
                </a:solidFill>
                <a:ea typeface="Calibri" panose="020F0502020204030204" pitchFamily="34" charset="0"/>
                <a:cs typeface="Times New Roman" panose="02020603050405020304" pitchFamily="18" charset="0"/>
              </a:rPr>
              <a:t>PMG Knowledge Repository: </a:t>
            </a:r>
            <a:r>
              <a:rPr lang="en-US" b="1" dirty="0" smtClean="0">
                <a:ea typeface="Calibri" panose="020F0502020204030204" pitchFamily="34" charset="0"/>
                <a:cs typeface="Times New Roman" panose="02020603050405020304" pitchFamily="18" charset="0"/>
              </a:rPr>
              <a:t>Targeted</a:t>
            </a:r>
            <a:r>
              <a:rPr lang="en-US" b="1" dirty="0">
                <a:ea typeface="Calibri" panose="020F0502020204030204" pitchFamily="34" charset="0"/>
                <a:cs typeface="Times New Roman" panose="02020603050405020304" pitchFamily="18" charset="0"/>
              </a:rPr>
              <a:t> Knowledge Sharing &amp; Skill Development</a:t>
            </a:r>
            <a:endParaRPr lang="en-US" dirty="0"/>
          </a:p>
          <a:p>
            <a:pPr lvl="0" fontAlgn="base">
              <a:spcBef>
                <a:spcPct val="0"/>
              </a:spcBef>
              <a:spcAft>
                <a:spcPct val="0"/>
              </a:spcAft>
            </a:pPr>
            <a:r>
              <a:rPr lang="en-US" sz="1600" dirty="0" smtClean="0">
                <a:ea typeface="Calibri" panose="020F0502020204030204" pitchFamily="34" charset="0"/>
                <a:cs typeface="Times New Roman" panose="02020603050405020304" pitchFamily="18" charset="0"/>
              </a:rPr>
              <a:t>Precise </a:t>
            </a:r>
            <a:r>
              <a:rPr lang="en-US" sz="1600" dirty="0">
                <a:ea typeface="Calibri" panose="020F0502020204030204" pitchFamily="34" charset="0"/>
                <a:cs typeface="Times New Roman" panose="02020603050405020304" pitchFamily="18" charset="0"/>
              </a:rPr>
              <a:t>and focused training modules for the exhaustive set of people working in manufacturing </a:t>
            </a:r>
            <a:r>
              <a:rPr lang="en-US" sz="1600" dirty="0" smtClean="0">
                <a:ea typeface="Calibri" panose="020F0502020204030204" pitchFamily="34" charset="0"/>
                <a:cs typeface="Times New Roman" panose="02020603050405020304" pitchFamily="18" charset="0"/>
              </a:rPr>
              <a:t>industry, instilling </a:t>
            </a:r>
            <a:r>
              <a:rPr lang="en-US" sz="1600" dirty="0">
                <a:ea typeface="Calibri" panose="020F0502020204030204" pitchFamily="34" charset="0"/>
                <a:cs typeface="Times New Roman" panose="02020603050405020304" pitchFamily="18" charset="0"/>
              </a:rPr>
              <a:t>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a:t>
            </a:r>
            <a:r>
              <a:rPr lang="en-IN" sz="1600" b="1" dirty="0" smtClean="0">
                <a:solidFill>
                  <a:srgbClr val="00B050"/>
                </a:solidFill>
                <a:ea typeface="Calibri" panose="020F0502020204030204" pitchFamily="34" charset="0"/>
                <a:cs typeface="Times New Roman" panose="02020603050405020304" pitchFamily="18" charset="0"/>
              </a:rPr>
              <a:t>MONDELEZ,ABBOTT</a:t>
            </a:r>
            <a:r>
              <a:rPr lang="en-IN" sz="1600" b="1" dirty="0">
                <a:solidFill>
                  <a:srgbClr val="00B050"/>
                </a:solidFill>
                <a:ea typeface="Calibri" panose="020F0502020204030204" pitchFamily="34" charset="0"/>
                <a:cs typeface="Times New Roman" panose="02020603050405020304" pitchFamily="18" charset="0"/>
              </a:rPr>
              <a:t>, </a:t>
            </a:r>
            <a:r>
              <a:rPr lang="en-IN" sz="1600" b="1" dirty="0" smtClean="0">
                <a:solidFill>
                  <a:srgbClr val="00B050"/>
                </a:solidFill>
                <a:ea typeface="Calibri" panose="020F0502020204030204" pitchFamily="34" charset="0"/>
                <a:cs typeface="Times New Roman" panose="02020603050405020304" pitchFamily="18" charset="0"/>
              </a:rPr>
              <a:t>   DANONE </a:t>
            </a:r>
            <a:r>
              <a:rPr lang="en-IN" sz="1600" b="1" dirty="0">
                <a:solidFill>
                  <a:srgbClr val="00B050"/>
                </a:solidFill>
                <a:ea typeface="Calibri" panose="020F0502020204030204" pitchFamily="34" charset="0"/>
                <a:cs typeface="Times New Roman" panose="02020603050405020304" pitchFamily="18" charset="0"/>
              </a:rPr>
              <a:t>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Clear </a:t>
            </a:r>
            <a:r>
              <a:rPr lang="en-US" sz="1400" dirty="0">
                <a:solidFill>
                  <a:srgbClr val="00B050"/>
                </a:solidFill>
              </a:rPr>
              <a:t>L</a:t>
            </a:r>
            <a:r>
              <a:rPr lang="en-US" sz="1400" dirty="0" smtClean="0">
                <a:solidFill>
                  <a:srgbClr val="00B050"/>
                </a:solidFill>
              </a:rPr>
              <a:t>earning Objectives</a:t>
            </a:r>
          </a:p>
          <a:p>
            <a:pPr>
              <a:buClr>
                <a:srgbClr val="00B050"/>
              </a:buClr>
            </a:pPr>
            <a:r>
              <a:rPr lang="en-US" sz="1400" dirty="0" smtClean="0"/>
              <a:t>Focused approach to skill development and     knowledge sharing</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Progressive Evaluation</a:t>
            </a:r>
          </a:p>
          <a:p>
            <a:pPr>
              <a:buClr>
                <a:srgbClr val="00B050"/>
              </a:buClr>
            </a:pPr>
            <a:r>
              <a:rPr lang="en-US" sz="1400" dirty="0" smtClean="0"/>
              <a:t>Gauging improvement on every step and keeping audience connected.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After-training follow-ups</a:t>
            </a:r>
          </a:p>
          <a:p>
            <a:pPr>
              <a:buClr>
                <a:srgbClr val="00B050"/>
              </a:buClr>
            </a:pPr>
            <a:r>
              <a:rPr lang="en-US" sz="1400" dirty="0" smtClean="0"/>
              <a:t>We systematically track differential progress of recipients after the training.</a:t>
            </a:r>
            <a:endParaRPr lang="en-US" sz="1400" dirty="0"/>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Audience Specific Approach</a:t>
            </a:r>
          </a:p>
          <a:p>
            <a:pPr>
              <a:buClr>
                <a:srgbClr val="00B050"/>
              </a:buClr>
            </a:pPr>
            <a:r>
              <a:rPr lang="en-US" sz="1400" dirty="0" smtClean="0"/>
              <a:t>Programs are fine-tuned to the ability and interests of the recipients.</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Multiple Awe-moments</a:t>
            </a:r>
          </a:p>
          <a:p>
            <a:pPr>
              <a:buClr>
                <a:srgbClr val="00B050"/>
              </a:buClr>
            </a:pPr>
            <a:r>
              <a:rPr lang="en-US" sz="1400" dirty="0" smtClean="0"/>
              <a:t>Awe-moments are refreshing and increase receptivity many-fold.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Seasoned Trainers</a:t>
            </a:r>
          </a:p>
          <a:p>
            <a:pPr>
              <a:buClr>
                <a:srgbClr val="00B050"/>
              </a:buClr>
            </a:pPr>
            <a:r>
              <a:rPr lang="en-US" sz="1400" dirty="0" smtClean="0"/>
              <a:t>PMG trainers are subject matter experts with substantial work experience.</a:t>
            </a:r>
            <a:endParaRPr lang="en-US" sz="1400" dirty="0"/>
          </a:p>
        </p:txBody>
      </p:sp>
    </p:spTree>
    <p:extLst>
      <p:ext uri="{BB962C8B-B14F-4D97-AF65-F5344CB8AC3E}">
        <p14:creationId xmlns:p14="http://schemas.microsoft.com/office/powerpoint/2010/main" val="1541134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1800"/>
              </a:lnSpc>
              <a:buSzPct val="105000"/>
              <a:buFont typeface="Wingdings 3" panose="05040102010807070707" pitchFamily="18" charset="2"/>
              <a:buChar char="p"/>
            </a:pPr>
            <a:r>
              <a:rPr lang="en-IN" b="1" dirty="0" smtClean="0"/>
              <a:t>Corrosive </a:t>
            </a:r>
            <a:r>
              <a:rPr lang="en-IN" b="1" dirty="0"/>
              <a:t>hazards</a:t>
            </a:r>
          </a:p>
          <a:p>
            <a:pPr marL="742950" lvl="1" indent="-285750">
              <a:lnSpc>
                <a:spcPts val="1800"/>
              </a:lnSpc>
              <a:buSzPct val="105000"/>
              <a:buFont typeface="Wingdings 3" panose="05040102010807070707" pitchFamily="18" charset="2"/>
              <a:buChar char=""/>
            </a:pPr>
            <a:r>
              <a:rPr lang="en-IN" dirty="0" smtClean="0"/>
              <a:t>Some </a:t>
            </a:r>
            <a:r>
              <a:rPr lang="en-IN" dirty="0"/>
              <a:t>compressed gases are corrosive. </a:t>
            </a:r>
          </a:p>
          <a:p>
            <a:pPr marL="742950" lvl="1" indent="-285750">
              <a:lnSpc>
                <a:spcPts val="1800"/>
              </a:lnSpc>
              <a:buSzPct val="105000"/>
              <a:buFont typeface="Wingdings 3" panose="05040102010807070707" pitchFamily="18" charset="2"/>
              <a:buChar char=""/>
            </a:pPr>
            <a:r>
              <a:rPr lang="en-IN" dirty="0" smtClean="0"/>
              <a:t>They </a:t>
            </a:r>
            <a:r>
              <a:rPr lang="en-IN" dirty="0"/>
              <a:t>can burn and destroy body tissues on contact. </a:t>
            </a:r>
          </a:p>
          <a:p>
            <a:pPr marL="742950" lvl="1" indent="-285750">
              <a:lnSpc>
                <a:spcPts val="1800"/>
              </a:lnSpc>
              <a:buSzPct val="105000"/>
              <a:buFont typeface="Wingdings 3" panose="05040102010807070707" pitchFamily="18" charset="2"/>
              <a:buChar char=""/>
            </a:pPr>
            <a:r>
              <a:rPr lang="en-IN" dirty="0" smtClean="0"/>
              <a:t>Corrosive </a:t>
            </a:r>
            <a:r>
              <a:rPr lang="en-IN" dirty="0"/>
              <a:t>gases can also attack and corrode metals. Common corrosive gases include ammonia, hydrogen chloride, chlorine and methylamine</a:t>
            </a:r>
            <a:r>
              <a:rPr lang="en-IN" dirty="0" smtClean="0"/>
              <a:t>.</a:t>
            </a:r>
            <a:endParaRPr lang="en-IN" dirty="0"/>
          </a:p>
          <a:p>
            <a:pPr marL="285750" indent="-285750">
              <a:lnSpc>
                <a:spcPts val="1800"/>
              </a:lnSpc>
              <a:buSzPct val="105000"/>
              <a:buFont typeface="Wingdings 3" panose="05040102010807070707" pitchFamily="18" charset="2"/>
              <a:buChar char="p"/>
            </a:pPr>
            <a:r>
              <a:rPr lang="en-IN" b="1" dirty="0"/>
              <a:t> Cryogenic Liquids and Gases</a:t>
            </a:r>
          </a:p>
          <a:p>
            <a:pPr marL="742950" lvl="1" indent="-285750">
              <a:lnSpc>
                <a:spcPts val="1800"/>
              </a:lnSpc>
              <a:buSzPct val="105000"/>
              <a:buFont typeface="Wingdings 3" panose="05040102010807070707" pitchFamily="18" charset="2"/>
              <a:buChar char=""/>
            </a:pPr>
            <a:r>
              <a:rPr lang="en-IN" dirty="0" smtClean="0"/>
              <a:t>Cryogenic </a:t>
            </a:r>
            <a:r>
              <a:rPr lang="en-IN" dirty="0"/>
              <a:t>liquids and their boil-off </a:t>
            </a:r>
            <a:r>
              <a:rPr lang="en-IN" dirty="0" err="1"/>
              <a:t>vapors</a:t>
            </a:r>
            <a:r>
              <a:rPr lang="en-IN" dirty="0"/>
              <a:t> rapidly freeze human tissue and cause </a:t>
            </a:r>
            <a:r>
              <a:rPr lang="en-IN" dirty="0" err="1"/>
              <a:t>embrittlement</a:t>
            </a:r>
            <a:r>
              <a:rPr lang="en-IN" dirty="0"/>
              <a:t> of many common materials which may crack or fracture under stress. </a:t>
            </a:r>
          </a:p>
          <a:p>
            <a:pPr marL="742950" lvl="1" indent="-285750">
              <a:lnSpc>
                <a:spcPts val="1800"/>
              </a:lnSpc>
              <a:buSzPct val="105000"/>
              <a:buFont typeface="Wingdings 3" panose="05040102010807070707" pitchFamily="18" charset="2"/>
              <a:buChar char=""/>
            </a:pPr>
            <a:r>
              <a:rPr lang="en-IN" dirty="0" smtClean="0"/>
              <a:t>All </a:t>
            </a:r>
            <a:r>
              <a:rPr lang="en-IN" dirty="0"/>
              <a:t>cryogenic liquids produce large volumes of gas when they vaporize and may create oxygen-deficient conditions. Examples of common cryogenic liquids include liquid oxygen, hydrogen etc.</a:t>
            </a:r>
          </a:p>
        </p:txBody>
      </p:sp>
      <p:sp>
        <p:nvSpPr>
          <p:cNvPr id="7" name="Rectangle 2"/>
          <p:cNvSpPr txBox="1">
            <a:spLocks noChangeArrowheads="1"/>
          </p:cNvSpPr>
          <p:nvPr/>
        </p:nvSpPr>
        <p:spPr>
          <a:xfrm>
            <a:off x="317500" y="609600"/>
            <a:ext cx="8517890" cy="6985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SPECIAL HAZARDS OF CERTAIN COMPRESSED GASES</a:t>
            </a:r>
            <a:endParaRPr lang="en-IN" altLang="en-US" sz="3200" noProof="1"/>
          </a:p>
        </p:txBody>
      </p:sp>
    </p:spTree>
    <p:extLst>
      <p:ext uri="{BB962C8B-B14F-4D97-AF65-F5344CB8AC3E}">
        <p14:creationId xmlns:p14="http://schemas.microsoft.com/office/powerpoint/2010/main" val="2209910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t> Following requirements, which are inline with the relevant international standard shall be followed while storing, handling and using of compressed gas cylinders.</a:t>
            </a:r>
          </a:p>
          <a:p>
            <a:pPr marL="742950" lvl="1" indent="-285750">
              <a:buSzPct val="105000"/>
              <a:buFont typeface="Wingdings 3" pitchFamily="18" charset="2"/>
              <a:buChar char=""/>
            </a:pPr>
            <a:r>
              <a:rPr lang="en-IN" dirty="0" smtClean="0"/>
              <a:t>The </a:t>
            </a:r>
            <a:r>
              <a:rPr lang="en-IN" dirty="0"/>
              <a:t>name of the gas and chemical formula or symbol shall be clearly and legibly marked preferably on the neck (or upper half) of the cylinder.</a:t>
            </a:r>
          </a:p>
          <a:p>
            <a:pPr marL="742950" lvl="1" indent="-285750">
              <a:buSzPct val="105000"/>
              <a:buFont typeface="Wingdings 3" pitchFamily="18" charset="2"/>
              <a:buChar char=""/>
            </a:pPr>
            <a:r>
              <a:rPr lang="en-IN" dirty="0" smtClean="0"/>
              <a:t>Letter </a:t>
            </a:r>
            <a:r>
              <a:rPr lang="en-IN" dirty="0"/>
              <a:t>height shall be 5mm minimum and marking shall not be readily Removable.</a:t>
            </a:r>
          </a:p>
          <a:p>
            <a:pPr marL="742950" lvl="1" indent="-285750">
              <a:buSzPct val="105000"/>
              <a:buFont typeface="Wingdings 3" pitchFamily="18" charset="2"/>
              <a:buChar char=""/>
            </a:pPr>
            <a:r>
              <a:rPr lang="en-IN" dirty="0" smtClean="0"/>
              <a:t>Inspect </a:t>
            </a:r>
            <a:r>
              <a:rPr lang="en-IN" dirty="0"/>
              <a:t>all incoming cylinders before storing to ensure they are undamaged and properly labelled. </a:t>
            </a:r>
          </a:p>
          <a:p>
            <a:pPr marL="742950" lvl="1" indent="-285750">
              <a:buSzPct val="105000"/>
              <a:buFont typeface="Wingdings 3" pitchFamily="18" charset="2"/>
              <a:buChar char=""/>
            </a:pPr>
            <a:r>
              <a:rPr lang="en-IN" dirty="0" smtClean="0"/>
              <a:t>Do </a:t>
            </a:r>
            <a:r>
              <a:rPr lang="en-IN" dirty="0"/>
              <a:t>not accept delivery of defective cylinders. </a:t>
            </a:r>
          </a:p>
          <a:p>
            <a:pPr marL="742950" lvl="1" indent="-285750">
              <a:buSzPct val="105000"/>
              <a:buFont typeface="Wingdings 3" pitchFamily="18" charset="2"/>
              <a:buChar char=""/>
            </a:pPr>
            <a:r>
              <a:rPr lang="en-IN" dirty="0" smtClean="0"/>
              <a:t>Be </a:t>
            </a:r>
            <a:r>
              <a:rPr lang="en-IN" dirty="0"/>
              <a:t>sure they are not giving off odours, visible fumes or hissing sounds. </a:t>
            </a:r>
          </a:p>
          <a:p>
            <a:pPr marL="742950" lvl="1" indent="-285750">
              <a:buSzPct val="105000"/>
              <a:buFont typeface="Wingdings 3" pitchFamily="18" charset="2"/>
              <a:buChar char=""/>
            </a:pPr>
            <a:r>
              <a:rPr lang="en-IN" dirty="0" smtClean="0"/>
              <a:t>Check </a:t>
            </a:r>
            <a:r>
              <a:rPr lang="en-IN" dirty="0"/>
              <a:t>that the cylinder was last tested within the required time. </a:t>
            </a:r>
          </a:p>
          <a:p>
            <a:pPr marL="742950" lvl="1" indent="-285750">
              <a:buSzPct val="105000"/>
              <a:buFont typeface="Wingdings 3" pitchFamily="18" charset="2"/>
              <a:buChar char=""/>
            </a:pPr>
            <a:r>
              <a:rPr lang="en-IN" dirty="0" smtClean="0"/>
              <a:t>Also </a:t>
            </a:r>
            <a:r>
              <a:rPr lang="en-IN" dirty="0"/>
              <a:t>check that the cylinder labels are intact and that they match other identifying markings on the cylinder.</a:t>
            </a:r>
          </a:p>
          <a:p>
            <a:pPr marL="742950" lvl="1" indent="-285750">
              <a:buSzPct val="105000"/>
              <a:buFont typeface="Wingdings 3" pitchFamily="18" charset="2"/>
              <a:buChar char=""/>
            </a:pPr>
            <a:r>
              <a:rPr lang="en-IN" dirty="0" smtClean="0"/>
              <a:t>Each </a:t>
            </a:r>
            <a:r>
              <a:rPr lang="en-IN" dirty="0"/>
              <a:t>cylinder shall have valid Inspection &amp; hydro test certificate by an approved third party and the hydro test date/ validity shall be stamped on the cylinder neck. </a:t>
            </a:r>
          </a:p>
          <a:p>
            <a:pPr marL="742950" lvl="1" indent="-285750">
              <a:buSzPct val="105000"/>
              <a:buFont typeface="Wingdings 3" pitchFamily="18" charset="2"/>
              <a:buChar char=""/>
            </a:pPr>
            <a:r>
              <a:rPr lang="en-IN" dirty="0" smtClean="0"/>
              <a:t>Cylinders </a:t>
            </a:r>
            <a:r>
              <a:rPr lang="en-IN" dirty="0"/>
              <a:t>in possession do not exceed due test date.</a:t>
            </a:r>
          </a:p>
          <a:p>
            <a:pPr>
              <a:buSzPct val="105000"/>
              <a:buFont typeface="Wingdings 3" pitchFamily="18" charset="2"/>
              <a:buChar char=""/>
            </a:pPr>
            <a:endParaRPr lang="en-IN" dirty="0"/>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000" dirty="0"/>
              <a:t>COMPRESSED GAS CYLINDERS: GENERAL REQUIREMENTS</a:t>
            </a:r>
            <a:endParaRPr lang="en-IN" altLang="en-US" sz="3000" noProof="1"/>
          </a:p>
        </p:txBody>
      </p:sp>
    </p:spTree>
    <p:extLst>
      <p:ext uri="{BB962C8B-B14F-4D97-AF65-F5344CB8AC3E}">
        <p14:creationId xmlns:p14="http://schemas.microsoft.com/office/powerpoint/2010/main" val="3267066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buSzPct val="105000"/>
              <a:buFont typeface="Wingdings 3" pitchFamily="18" charset="2"/>
              <a:buChar char=""/>
            </a:pPr>
            <a:r>
              <a:rPr lang="en-IN" dirty="0" smtClean="0"/>
              <a:t>The </a:t>
            </a:r>
            <a:r>
              <a:rPr lang="en-IN" dirty="0"/>
              <a:t>gas cylinder supplier has to provide gas composition analysis certificate along with the cylinder. </a:t>
            </a:r>
          </a:p>
          <a:p>
            <a:pPr marL="742950" lvl="1" indent="-285750">
              <a:buSzPct val="105000"/>
              <a:buFont typeface="Wingdings 3" pitchFamily="18" charset="2"/>
              <a:buChar char=""/>
            </a:pPr>
            <a:r>
              <a:rPr lang="en-IN" dirty="0" smtClean="0"/>
              <a:t>The </a:t>
            </a:r>
            <a:r>
              <a:rPr lang="en-IN" dirty="0"/>
              <a:t>certificate should contain as a minimum, cylinder number, cylinder valve type, date of certificate, method of preparation, method of analysis, accuracy, gas composition analysis results etc.</a:t>
            </a:r>
          </a:p>
          <a:p>
            <a:pPr marL="742950" lvl="1" indent="-285750">
              <a:buSzPct val="105000"/>
              <a:buFont typeface="Wingdings 3" pitchFamily="18" charset="2"/>
              <a:buChar char=""/>
            </a:pPr>
            <a:r>
              <a:rPr lang="en-IN" dirty="0" smtClean="0"/>
              <a:t>Identification </a:t>
            </a:r>
            <a:r>
              <a:rPr lang="en-IN" dirty="0"/>
              <a:t>of the gas content of a cylinder is given by the labels on the cylinder and may be confirmed by reference to the colour of the cylinder.</a:t>
            </a:r>
          </a:p>
          <a:p>
            <a:pPr marL="742950" lvl="1" indent="-285750">
              <a:buSzPct val="105000"/>
              <a:buFont typeface="Wingdings 3" pitchFamily="18" charset="2"/>
              <a:buChar char=""/>
            </a:pPr>
            <a:r>
              <a:rPr lang="en-IN" dirty="0" smtClean="0"/>
              <a:t>However</a:t>
            </a:r>
            <a:r>
              <a:rPr lang="en-IN" dirty="0"/>
              <a:t>, cylinder colours may change from vendor to vendor. </a:t>
            </a:r>
          </a:p>
          <a:p>
            <a:pPr marL="742950" lvl="1" indent="-285750">
              <a:buSzPct val="105000"/>
              <a:buFont typeface="Wingdings 3" pitchFamily="18" charset="2"/>
              <a:buChar char=""/>
            </a:pPr>
            <a:r>
              <a:rPr lang="en-IN" dirty="0" smtClean="0"/>
              <a:t>It </a:t>
            </a:r>
            <a:r>
              <a:rPr lang="en-IN" dirty="0"/>
              <a:t>is important to read the cylinder label to identify the cylinder contents and not to rely upon the colour of the cylinder; this should only be a secondary means of identifying a cylinder's contents.</a:t>
            </a:r>
          </a:p>
          <a:p>
            <a:pPr marL="742950" lvl="1" indent="-285750">
              <a:buSzPct val="105000"/>
              <a:buFont typeface="Wingdings 3" pitchFamily="18" charset="2"/>
              <a:buChar char=""/>
            </a:pPr>
            <a:r>
              <a:rPr lang="en-IN" dirty="0" smtClean="0"/>
              <a:t>In </a:t>
            </a:r>
            <a:r>
              <a:rPr lang="en-IN" dirty="0"/>
              <a:t>addition, colours appear different under artificial lights and some people are colour blind. </a:t>
            </a:r>
          </a:p>
          <a:p>
            <a:pPr marL="742950" lvl="1" indent="-285750">
              <a:buSzPct val="105000"/>
              <a:buFont typeface="Wingdings 3" pitchFamily="18" charset="2"/>
              <a:buChar char=""/>
            </a:pPr>
            <a:r>
              <a:rPr lang="en-IN" dirty="0" smtClean="0"/>
              <a:t>The </a:t>
            </a:r>
            <a:r>
              <a:rPr lang="en-IN" dirty="0"/>
              <a:t>basic principle of color-coding is to use yellow marking to represent toxic gas, red for flammable gas, bright green for inert gas and light blue for oxidizing gas Also, never rely on labels on caps because caps are interchangeable.</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000" dirty="0"/>
              <a:t>COMPRESSED GAS </a:t>
            </a:r>
            <a:r>
              <a:rPr lang="en-IN" sz="3000" dirty="0" smtClean="0"/>
              <a:t>CYLINDERS</a:t>
            </a:r>
            <a:r>
              <a:rPr lang="en-IN" sz="3000" dirty="0"/>
              <a:t>: GENERAL REQUIREMENTS</a:t>
            </a:r>
            <a:endParaRPr lang="en-IN" altLang="en-US" sz="3000" noProof="1"/>
          </a:p>
        </p:txBody>
      </p:sp>
    </p:spTree>
    <p:extLst>
      <p:ext uri="{BB962C8B-B14F-4D97-AF65-F5344CB8AC3E}">
        <p14:creationId xmlns:p14="http://schemas.microsoft.com/office/powerpoint/2010/main" val="3792393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buSzPct val="105000"/>
              <a:buFont typeface="Wingdings 3" pitchFamily="18" charset="2"/>
              <a:buChar char=""/>
            </a:pPr>
            <a:r>
              <a:rPr lang="en-IN" dirty="0" smtClean="0"/>
              <a:t>No </a:t>
            </a:r>
            <a:r>
              <a:rPr lang="en-IN" dirty="0"/>
              <a:t>compressed gas cylinder should be accepted for use that does not legibly identify its contents by name.</a:t>
            </a:r>
          </a:p>
          <a:p>
            <a:pPr marL="742950" lvl="1" indent="-285750">
              <a:buSzPct val="105000"/>
              <a:buFont typeface="Wingdings 3" pitchFamily="18" charset="2"/>
              <a:buChar char=""/>
            </a:pPr>
            <a:r>
              <a:rPr lang="en-IN" dirty="0" smtClean="0"/>
              <a:t>If </a:t>
            </a:r>
            <a:r>
              <a:rPr lang="en-IN" dirty="0"/>
              <a:t>the labelling on a cylinder becomes unclear the cylinder should be marked “contents unknown” and returned to the supplier.</a:t>
            </a:r>
          </a:p>
          <a:p>
            <a:pPr marL="742950" lvl="1" indent="-285750">
              <a:buSzPct val="105000"/>
              <a:buFont typeface="Wingdings 3" pitchFamily="18" charset="2"/>
              <a:buChar char=""/>
            </a:pPr>
            <a:r>
              <a:rPr lang="en-IN" dirty="0" smtClean="0"/>
              <a:t>Hazard </a:t>
            </a:r>
            <a:r>
              <a:rPr lang="en-IN" dirty="0"/>
              <a:t>warning labels shall be displayed on the cylinder. </a:t>
            </a:r>
          </a:p>
          <a:p>
            <a:pPr marL="742950" lvl="1" indent="-285750">
              <a:buSzPct val="105000"/>
              <a:buFont typeface="Wingdings 3" pitchFamily="18" charset="2"/>
              <a:buChar char=""/>
            </a:pPr>
            <a:r>
              <a:rPr lang="en-IN" dirty="0" smtClean="0"/>
              <a:t>Users </a:t>
            </a:r>
            <a:r>
              <a:rPr lang="en-IN" dirty="0"/>
              <a:t>shall be fully aware of the hazards, precautions and emergency actions.</a:t>
            </a:r>
          </a:p>
          <a:p>
            <a:pPr marL="742950" lvl="1" indent="-285750">
              <a:buSzPct val="105000"/>
              <a:buFont typeface="Wingdings 3" pitchFamily="18" charset="2"/>
              <a:buChar char=""/>
            </a:pPr>
            <a:r>
              <a:rPr lang="en-IN" dirty="0" smtClean="0"/>
              <a:t>Valve </a:t>
            </a:r>
            <a:r>
              <a:rPr lang="en-IN" dirty="0"/>
              <a:t>of the cylinder shall be protected by a cap, or a collar or a recess. </a:t>
            </a:r>
          </a:p>
          <a:p>
            <a:pPr marL="742950" lvl="1" indent="-285750">
              <a:buSzPct val="105000"/>
              <a:buFont typeface="Wingdings 3" pitchFamily="18" charset="2"/>
              <a:buChar char=""/>
            </a:pPr>
            <a:r>
              <a:rPr lang="en-IN" dirty="0" smtClean="0"/>
              <a:t>All </a:t>
            </a:r>
            <a:r>
              <a:rPr lang="en-IN" dirty="0"/>
              <a:t>liquefied gas cylinders shall be kept upright with their valve ends up.</a:t>
            </a:r>
          </a:p>
          <a:p>
            <a:pPr marL="742950" lvl="1" indent="-285750">
              <a:buSzPct val="105000"/>
              <a:buFont typeface="Wingdings 3" pitchFamily="18" charset="2"/>
              <a:buChar char=""/>
            </a:pPr>
            <a:r>
              <a:rPr lang="en-IN" dirty="0" smtClean="0"/>
              <a:t>These </a:t>
            </a:r>
            <a:r>
              <a:rPr lang="en-IN" dirty="0"/>
              <a:t>shall be secured against fall by using suitable cylinder stands or chains.</a:t>
            </a:r>
          </a:p>
          <a:p>
            <a:pPr marL="742950" lvl="1" indent="-285750">
              <a:buSzPct val="105000"/>
              <a:buFont typeface="Wingdings 3" pitchFamily="18" charset="2"/>
              <a:buChar char=""/>
            </a:pPr>
            <a:r>
              <a:rPr lang="en-IN" dirty="0" smtClean="0"/>
              <a:t>Empty </a:t>
            </a:r>
            <a:r>
              <a:rPr lang="en-IN" dirty="0"/>
              <a:t>cylinders shall be marked ‘EMPTY’ or ‘MT’ and kept separately from full cylinders to avoid confusion and mistakes.</a:t>
            </a:r>
          </a:p>
          <a:p>
            <a:pPr marL="742950" lvl="1" indent="-285750">
              <a:buSzPct val="105000"/>
              <a:buFont typeface="Wingdings 3" pitchFamily="18" charset="2"/>
              <a:buChar char=""/>
            </a:pPr>
            <a:r>
              <a:rPr lang="en-IN" dirty="0" smtClean="0"/>
              <a:t>Cylinders </a:t>
            </a:r>
            <a:r>
              <a:rPr lang="en-IN" dirty="0"/>
              <a:t>shall not be subjected to contact with direct flame, electric arc, molten metal, and other sources of heat, corrosive material or corrosive Environment. </a:t>
            </a:r>
          </a:p>
          <a:p>
            <a:pPr marL="742950" lvl="1" indent="-285750">
              <a:buSzPct val="105000"/>
              <a:buFont typeface="Wingdings 3" pitchFamily="18" charset="2"/>
              <a:buChar char=""/>
            </a:pPr>
            <a:r>
              <a:rPr lang="en-IN" dirty="0" smtClean="0"/>
              <a:t>Measures </a:t>
            </a:r>
            <a:r>
              <a:rPr lang="en-IN" dirty="0"/>
              <a:t>shall be taken to prevent grit, dirt, oil, grease or water from entering through the cylinder valves. </a:t>
            </a:r>
          </a:p>
          <a:p>
            <a:pPr marL="742950" lvl="1" indent="-285750">
              <a:buSzPct val="105000"/>
              <a:buFont typeface="Wingdings 3" pitchFamily="18" charset="2"/>
              <a:buChar char=""/>
            </a:pPr>
            <a:r>
              <a:rPr lang="en-IN" dirty="0" smtClean="0"/>
              <a:t>Safety </a:t>
            </a:r>
            <a:r>
              <a:rPr lang="en-IN" dirty="0"/>
              <a:t>devices in valves or cylinders shall not be tampered with.</a:t>
            </a:r>
          </a:p>
          <a:p>
            <a:pPr marL="742950" lvl="1" indent="-285750">
              <a:buSzPct val="105000"/>
              <a:buFont typeface="Wingdings 3" pitchFamily="18" charset="2"/>
              <a:buChar char=""/>
            </a:pPr>
            <a:r>
              <a:rPr lang="en-IN" dirty="0" smtClean="0"/>
              <a:t>Rusted </a:t>
            </a:r>
            <a:r>
              <a:rPr lang="en-IN" dirty="0"/>
              <a:t>or dented cylinders must not be used.</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000" dirty="0"/>
              <a:t>COMPRESSED GAS </a:t>
            </a:r>
            <a:r>
              <a:rPr lang="en-IN" sz="3000" dirty="0" smtClean="0"/>
              <a:t>CYLINDERS</a:t>
            </a:r>
            <a:r>
              <a:rPr lang="en-IN" sz="3000" dirty="0"/>
              <a:t>: GENERAL REQUIREMENTS</a:t>
            </a:r>
            <a:endParaRPr lang="en-IN" altLang="en-US" sz="3000" noProof="1"/>
          </a:p>
        </p:txBody>
      </p:sp>
    </p:spTree>
    <p:extLst>
      <p:ext uri="{BB962C8B-B14F-4D97-AF65-F5344CB8AC3E}">
        <p14:creationId xmlns:p14="http://schemas.microsoft.com/office/powerpoint/2010/main" val="599624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a:t>General</a:t>
            </a:r>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Store </a:t>
            </a:r>
            <a:r>
              <a:rPr lang="en-IN" dirty="0"/>
              <a:t>compressed gas cylinders separately, away from processing and handling areas, and from incompatible materials. Separate storage can minimize personal injury and damage in case of fires, spills or leaks.</a:t>
            </a:r>
          </a:p>
          <a:p>
            <a:pPr marL="285750" indent="-285750">
              <a:buSzPct val="105000"/>
              <a:buFont typeface="Wingdings 3" pitchFamily="18" charset="2"/>
              <a:buChar char="p"/>
            </a:pPr>
            <a:r>
              <a:rPr lang="en-IN" dirty="0" smtClean="0"/>
              <a:t>Many </a:t>
            </a:r>
            <a:r>
              <a:rPr lang="en-IN" dirty="0"/>
              <a:t>compressed gases can undergo dangerous reactions if they come in contact with incompatible materials (gases, liquids or solids), so store them apart from each other. For example, store oxidizing gases at least 6 metres (20 feet) away from fuel gases or other combustible materials, or separate them with an approved fire wall.</a:t>
            </a:r>
          </a:p>
          <a:p>
            <a:pPr marL="285750" indent="-285750">
              <a:buSzPct val="105000"/>
              <a:buFont typeface="Wingdings 3" pitchFamily="18" charset="2"/>
              <a:buChar char="p"/>
            </a:pPr>
            <a:r>
              <a:rPr lang="en-IN" dirty="0" smtClean="0"/>
              <a:t>Check </a:t>
            </a:r>
            <a:r>
              <a:rPr lang="en-IN" dirty="0"/>
              <a:t>the reactivity information and storage requirements sections of the MSDS for details about which materials are incompatible with a particular compressed gas.</a:t>
            </a:r>
          </a:p>
          <a:p>
            <a:pPr marL="285750" indent="-285750">
              <a:buSzPct val="105000"/>
              <a:buFont typeface="Wingdings 3" pitchFamily="18" charset="2"/>
              <a:buChar char="p"/>
            </a:pPr>
            <a:r>
              <a:rPr lang="en-IN" dirty="0" smtClean="0"/>
              <a:t>Hazard </a:t>
            </a:r>
            <a:r>
              <a:rPr lang="en-IN" dirty="0"/>
              <a:t>identification signs shall be placed at all entrances to locations where compressed gases are stored or used.</a:t>
            </a:r>
          </a:p>
          <a:p>
            <a:pPr marL="285750" indent="-285750">
              <a:buSzPct val="105000"/>
              <a:buFont typeface="Wingdings 3" pitchFamily="18" charset="2"/>
              <a:buChar char="p"/>
            </a:pPr>
            <a:r>
              <a:rPr lang="en-IN" dirty="0" smtClean="0"/>
              <a:t>Electrical </a:t>
            </a:r>
            <a:r>
              <a:rPr lang="en-IN" dirty="0"/>
              <a:t>fittings for the storage area shall conform to Area Classification requirements.</a:t>
            </a:r>
          </a:p>
          <a:p>
            <a:pPr marL="285750" indent="-285750">
              <a:buSzPct val="105000"/>
              <a:buFont typeface="Wingdings 3" pitchFamily="18" charset="2"/>
              <a:buChar char="p"/>
            </a:pPr>
            <a:r>
              <a:rPr lang="en-IN" dirty="0" smtClean="0"/>
              <a:t>If </a:t>
            </a:r>
            <a:r>
              <a:rPr lang="en-IN" dirty="0"/>
              <a:t>compressed gas cylinders are stored outside, use a well-drained, securely fenced area. </a:t>
            </a:r>
          </a:p>
          <a:p>
            <a:pPr marL="285750" indent="-285750">
              <a:buSzPct val="105000"/>
              <a:buFont typeface="Wingdings 3" pitchFamily="18" charset="2"/>
              <a:buChar char="p"/>
            </a:pPr>
            <a:r>
              <a:rPr lang="en-IN" dirty="0" smtClean="0"/>
              <a:t>Keep </a:t>
            </a:r>
            <a:r>
              <a:rPr lang="en-IN" dirty="0"/>
              <a:t>them on a raised concrete pad or non-combustible rack.</a:t>
            </a:r>
          </a:p>
          <a:p>
            <a:pPr marL="285750" indent="-285750">
              <a:buSzPct val="105000"/>
              <a:buFont typeface="Wingdings 3" pitchFamily="18" charset="2"/>
              <a:buChar char="p"/>
            </a:pPr>
            <a:r>
              <a:rPr lang="en-IN" dirty="0"/>
              <a:t>Protect cylinders from the weather and do not allow them to stand directly on wet soil as this can cause corrosion.</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COMPRESSED GAS CYLINDER STORAGE</a:t>
            </a:r>
            <a:endParaRPr lang="en-IN" altLang="en-US" sz="3200" noProof="1"/>
          </a:p>
        </p:txBody>
      </p:sp>
    </p:spTree>
    <p:extLst>
      <p:ext uri="{BB962C8B-B14F-4D97-AF65-F5344CB8AC3E}">
        <p14:creationId xmlns:p14="http://schemas.microsoft.com/office/powerpoint/2010/main" val="4033650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a:t>General</a:t>
            </a:r>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2000"/>
              </a:lnSpc>
              <a:buSzPct val="105000"/>
              <a:buFont typeface="Wingdings 3" pitchFamily="18" charset="2"/>
              <a:buChar char="p"/>
            </a:pPr>
            <a:r>
              <a:rPr lang="en-IN" dirty="0" smtClean="0"/>
              <a:t>Indoor </a:t>
            </a:r>
            <a:r>
              <a:rPr lang="en-IN" dirty="0"/>
              <a:t>storage areas must have walls, floors and fittings made of suitable materials. </a:t>
            </a:r>
          </a:p>
          <a:p>
            <a:pPr marL="285750" indent="-285750">
              <a:lnSpc>
                <a:spcPts val="2000"/>
              </a:lnSpc>
              <a:buSzPct val="105000"/>
              <a:buFont typeface="Wingdings 3" pitchFamily="18" charset="2"/>
              <a:buChar char="p"/>
            </a:pPr>
            <a:r>
              <a:rPr lang="en-IN" dirty="0" smtClean="0"/>
              <a:t>For </a:t>
            </a:r>
            <a:r>
              <a:rPr lang="en-IN" dirty="0"/>
              <a:t>example, use non-combustible building materials in storage areas for oxidizing gas and corrosion-resistant materials in storage areas for corrosive gas. </a:t>
            </a:r>
          </a:p>
          <a:p>
            <a:pPr marL="285750" indent="-285750">
              <a:lnSpc>
                <a:spcPts val="2000"/>
              </a:lnSpc>
              <a:buSzPct val="105000"/>
              <a:buFont typeface="Wingdings 3" pitchFamily="18" charset="2"/>
              <a:buChar char="p"/>
            </a:pPr>
            <a:r>
              <a:rPr lang="en-IN" dirty="0" smtClean="0"/>
              <a:t>Make </a:t>
            </a:r>
            <a:r>
              <a:rPr lang="en-IN" dirty="0"/>
              <a:t>sure floors are level and protect cylinders from dampness. </a:t>
            </a:r>
          </a:p>
          <a:p>
            <a:pPr marL="285750" indent="-285750">
              <a:lnSpc>
                <a:spcPts val="2000"/>
              </a:lnSpc>
              <a:buSzPct val="105000"/>
              <a:buFont typeface="Wingdings 3" pitchFamily="18" charset="2"/>
              <a:buChar char="p"/>
            </a:pPr>
            <a:r>
              <a:rPr lang="en-IN" dirty="0"/>
              <a:t>Avoid overcrowding in storage areas or storing cylinders in out-of-the-way locations.</a:t>
            </a:r>
          </a:p>
          <a:p>
            <a:pPr marL="285750" indent="-285750">
              <a:lnSpc>
                <a:spcPts val="2000"/>
              </a:lnSpc>
              <a:buSzPct val="105000"/>
              <a:buFont typeface="Wingdings 3" pitchFamily="18" charset="2"/>
              <a:buChar char="p"/>
            </a:pPr>
            <a:r>
              <a:rPr lang="en-IN" dirty="0" smtClean="0"/>
              <a:t>Always </a:t>
            </a:r>
            <a:r>
              <a:rPr lang="en-IN" dirty="0"/>
              <a:t>chain or securely restrain cylinders in an upright position to a wall, rack or other solid structure wherever they are stored, handled or used. </a:t>
            </a:r>
          </a:p>
          <a:p>
            <a:pPr marL="285750" indent="-285750">
              <a:lnSpc>
                <a:spcPts val="2000"/>
              </a:lnSpc>
              <a:buSzPct val="105000"/>
              <a:buFont typeface="Wingdings 3" pitchFamily="18" charset="2"/>
              <a:buChar char="p"/>
            </a:pPr>
            <a:r>
              <a:rPr lang="en-IN" dirty="0" smtClean="0"/>
              <a:t>Securing </a:t>
            </a:r>
            <a:r>
              <a:rPr lang="en-IN" dirty="0"/>
              <a:t>each cylinder individually is best. Stacking of groups of cylinders together offers some protection, but if this is done improperly, the entire group or individual cylinders could fall. </a:t>
            </a:r>
          </a:p>
          <a:p>
            <a:pPr marL="285750" indent="-285750">
              <a:lnSpc>
                <a:spcPts val="2000"/>
              </a:lnSpc>
              <a:buSzPct val="105000"/>
              <a:buFont typeface="Wingdings 3" pitchFamily="18" charset="2"/>
              <a:buChar char="p"/>
            </a:pPr>
            <a:r>
              <a:rPr lang="en-IN" dirty="0" smtClean="0"/>
              <a:t>Containers </a:t>
            </a:r>
            <a:r>
              <a:rPr lang="en-IN" dirty="0"/>
              <a:t>or cylinders with a water volume of 5 L (1.3 gal) or less shall be permitted to be used in a horizontal position. Store compressed gas cylinders in areas which are:</a:t>
            </a:r>
          </a:p>
          <a:p>
            <a:pPr marL="742950" lvl="1" indent="-285750">
              <a:lnSpc>
                <a:spcPts val="2000"/>
              </a:lnSpc>
              <a:buSzPct val="105000"/>
              <a:buFont typeface="Wingdings 3" pitchFamily="18" charset="2"/>
              <a:buChar char=""/>
            </a:pPr>
            <a:r>
              <a:rPr lang="en-IN" dirty="0"/>
              <a:t>dry, cool, out of direct sunlight and away from steam pipes, boilers or other heat sources.</a:t>
            </a:r>
          </a:p>
          <a:p>
            <a:pPr marL="742950" lvl="1" indent="-285750">
              <a:lnSpc>
                <a:spcPts val="2000"/>
              </a:lnSpc>
              <a:buSzPct val="105000"/>
              <a:buFont typeface="Wingdings 3" pitchFamily="18" charset="2"/>
              <a:buChar char=""/>
            </a:pPr>
            <a:r>
              <a:rPr lang="en-IN" dirty="0" smtClean="0"/>
              <a:t>fire-resistant </a:t>
            </a:r>
            <a:r>
              <a:rPr lang="en-IN" dirty="0"/>
              <a:t>and supplied with suitable fire fighting equipment including sprinklers, where appropriate</a:t>
            </a:r>
          </a:p>
          <a:p>
            <a:pPr marL="742950" lvl="1" indent="-285750">
              <a:lnSpc>
                <a:spcPts val="2000"/>
              </a:lnSpc>
              <a:buSzPct val="105000"/>
              <a:buFont typeface="Wingdings 3" pitchFamily="18" charset="2"/>
              <a:buChar char=""/>
            </a:pPr>
            <a:r>
              <a:rPr lang="en-IN" dirty="0" smtClean="0"/>
              <a:t>accessible </a:t>
            </a:r>
            <a:r>
              <a:rPr lang="en-IN" dirty="0"/>
              <a:t>at all times, but away from elevators, staircases or main traffic routes where cylinders may be dangerous </a:t>
            </a:r>
            <a:r>
              <a:rPr lang="en-IN" dirty="0" smtClean="0"/>
              <a:t>obstacles</a:t>
            </a:r>
            <a:endParaRPr lang="en-IN" dirty="0"/>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COMPRESSED GAS CYLINDER STORAGE</a:t>
            </a:r>
            <a:endParaRPr lang="en-IN" altLang="en-US" sz="3200" noProof="1"/>
          </a:p>
        </p:txBody>
      </p:sp>
    </p:spTree>
    <p:extLst>
      <p:ext uri="{BB962C8B-B14F-4D97-AF65-F5344CB8AC3E}">
        <p14:creationId xmlns:p14="http://schemas.microsoft.com/office/powerpoint/2010/main" val="628860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a:t>General</a:t>
            </a:r>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Always </a:t>
            </a:r>
            <a:r>
              <a:rPr lang="en-IN" dirty="0"/>
              <a:t>store full cylinders separately from empty cylinders.</a:t>
            </a:r>
          </a:p>
          <a:p>
            <a:pPr marL="285750" indent="-285750">
              <a:buSzPct val="105000"/>
              <a:buFont typeface="Wingdings 3" pitchFamily="18" charset="2"/>
              <a:buChar char="p"/>
            </a:pPr>
            <a:r>
              <a:rPr lang="en-IN" dirty="0" smtClean="0"/>
              <a:t>Follow </a:t>
            </a:r>
            <a:r>
              <a:rPr lang="en-IN" dirty="0"/>
              <a:t>the MSDS recommendations for storage and use. </a:t>
            </a:r>
          </a:p>
          <a:p>
            <a:pPr marL="285750" indent="-285750">
              <a:buSzPct val="105000"/>
              <a:buFont typeface="Wingdings 3" pitchFamily="18" charset="2"/>
              <a:buChar char="p"/>
            </a:pPr>
            <a:r>
              <a:rPr lang="en-IN" dirty="0" smtClean="0"/>
              <a:t>Recommended </a:t>
            </a:r>
            <a:r>
              <a:rPr lang="en-IN" dirty="0"/>
              <a:t>PPE shall be available at the place of storage and use. </a:t>
            </a:r>
          </a:p>
          <a:p>
            <a:pPr marL="285750" indent="-285750">
              <a:buSzPct val="105000"/>
              <a:buFont typeface="Wingdings 3" pitchFamily="18" charset="2"/>
              <a:buChar char="p"/>
            </a:pPr>
            <a:r>
              <a:rPr lang="en-IN" dirty="0" smtClean="0"/>
              <a:t>To </a:t>
            </a:r>
            <a:r>
              <a:rPr lang="en-IN" dirty="0"/>
              <a:t>prevent excessive pressure </a:t>
            </a:r>
            <a:r>
              <a:rPr lang="en-IN" dirty="0" err="1"/>
              <a:t>buildup</a:t>
            </a:r>
            <a:r>
              <a:rPr lang="en-IN" dirty="0"/>
              <a:t>, never expose cylinders to temperatures above 52°C (125°F). </a:t>
            </a:r>
          </a:p>
          <a:p>
            <a:pPr marL="285750" indent="-285750">
              <a:buSzPct val="105000"/>
              <a:buFont typeface="Wingdings 3" pitchFamily="18" charset="2"/>
              <a:buChar char="p"/>
            </a:pPr>
            <a:r>
              <a:rPr lang="en-IN" dirty="0" smtClean="0"/>
              <a:t>Do </a:t>
            </a:r>
            <a:r>
              <a:rPr lang="en-IN" dirty="0"/>
              <a:t>not subject them to temperatures below -29°C (-20°F), unless they are designed for this. </a:t>
            </a:r>
          </a:p>
          <a:p>
            <a:pPr marL="285750" indent="-285750">
              <a:buSzPct val="105000"/>
              <a:buFont typeface="Wingdings 3" pitchFamily="18" charset="2"/>
              <a:buChar char="p"/>
            </a:pPr>
            <a:r>
              <a:rPr lang="en-IN" dirty="0" smtClean="0"/>
              <a:t>Cylinders </a:t>
            </a:r>
            <a:r>
              <a:rPr lang="en-IN" dirty="0"/>
              <a:t>that become frozen to a surface can be freed by using warm water (less than 52°C). </a:t>
            </a:r>
          </a:p>
          <a:p>
            <a:pPr marL="285750" indent="-285750">
              <a:buSzPct val="105000"/>
              <a:buFont typeface="Wingdings 3" pitchFamily="18" charset="2"/>
              <a:buChar char="p"/>
            </a:pPr>
            <a:r>
              <a:rPr lang="en-IN" dirty="0" smtClean="0"/>
              <a:t>Never </a:t>
            </a:r>
            <a:r>
              <a:rPr lang="en-IN" dirty="0"/>
              <a:t>apply direct heat to a cylinder.</a:t>
            </a:r>
          </a:p>
          <a:p>
            <a:pPr marL="285750" indent="-285750">
              <a:buSzPct val="105000"/>
              <a:buFont typeface="Wingdings 3" pitchFamily="18" charset="2"/>
              <a:buChar char="p"/>
            </a:pPr>
            <a:r>
              <a:rPr lang="en-IN" dirty="0" smtClean="0"/>
              <a:t>Chlorine </a:t>
            </a:r>
            <a:r>
              <a:rPr lang="en-IN" dirty="0"/>
              <a:t>storage and use areas shall have emergency handling kit readily available.</a:t>
            </a:r>
          </a:p>
          <a:p>
            <a:pPr marL="285750" indent="-285750">
              <a:buSzPct val="105000"/>
              <a:buFont typeface="Wingdings 3" pitchFamily="18" charset="2"/>
              <a:buChar char="p"/>
            </a:pPr>
            <a:r>
              <a:rPr lang="en-IN" dirty="0" smtClean="0"/>
              <a:t>At </a:t>
            </a:r>
            <a:r>
              <a:rPr lang="en-IN" dirty="0"/>
              <a:t>all times:</a:t>
            </a:r>
          </a:p>
          <a:p>
            <a:pPr marL="742950" lvl="1" indent="-285750">
              <a:buSzPct val="105000"/>
              <a:buFont typeface="Wingdings 3" pitchFamily="18" charset="2"/>
              <a:buChar char=""/>
            </a:pPr>
            <a:r>
              <a:rPr lang="en-IN" dirty="0"/>
              <a:t>Allow only trained, authorized people into storage areas.</a:t>
            </a:r>
          </a:p>
          <a:p>
            <a:pPr marL="742950" lvl="1" indent="-285750">
              <a:buSzPct val="105000"/>
              <a:buFont typeface="Wingdings 3" pitchFamily="18" charset="2"/>
              <a:buChar char=""/>
            </a:pPr>
            <a:r>
              <a:rPr lang="en-IN" dirty="0"/>
              <a:t>Keep the amount of compressed gases in storage as minimum as possible.</a:t>
            </a:r>
          </a:p>
          <a:p>
            <a:pPr marL="742950" lvl="1" indent="-285750">
              <a:buSzPct val="105000"/>
              <a:buFont typeface="Wingdings 3" pitchFamily="18" charset="2"/>
              <a:buChar char=""/>
            </a:pPr>
            <a:r>
              <a:rPr lang="en-IN" dirty="0"/>
              <a:t>Inspect storage areas regularly for any deficiencies such as damaged or leaking cylinders and poor housekeeping.</a:t>
            </a:r>
          </a:p>
          <a:p>
            <a:pPr marL="742950" lvl="1" indent="-285750">
              <a:buSzPct val="105000"/>
              <a:buFont typeface="Wingdings 3" pitchFamily="18" charset="2"/>
              <a:buChar char=""/>
            </a:pPr>
            <a:r>
              <a:rPr lang="en-IN" dirty="0" smtClean="0"/>
              <a:t>Correct </a:t>
            </a:r>
            <a:r>
              <a:rPr lang="en-IN" dirty="0"/>
              <a:t>all deficiencies as soon as possible.</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COMPRESSED GAS CYLINDER STORAGE</a:t>
            </a:r>
            <a:endParaRPr lang="en-IN" altLang="en-US" sz="3200" noProof="1"/>
          </a:p>
        </p:txBody>
      </p:sp>
    </p:spTree>
    <p:extLst>
      <p:ext uri="{BB962C8B-B14F-4D97-AF65-F5344CB8AC3E}">
        <p14:creationId xmlns:p14="http://schemas.microsoft.com/office/powerpoint/2010/main" val="181937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a:t>General</a:t>
            </a:r>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t> Acetylene cylinders must never be stored on their sides.</a:t>
            </a:r>
          </a:p>
          <a:p>
            <a:pPr>
              <a:buSzPct val="105000"/>
              <a:buFont typeface="Wingdings 3" pitchFamily="18" charset="2"/>
              <a:buChar char="p"/>
            </a:pPr>
            <a:r>
              <a:rPr lang="en-IN" dirty="0"/>
              <a:t> Always place valve protectors on gas cylinders when the cylinders are </a:t>
            </a:r>
            <a:r>
              <a:rPr lang="en-IN" dirty="0" smtClean="0"/>
              <a:t>not connected </a:t>
            </a:r>
            <a:r>
              <a:rPr lang="en-IN" dirty="0"/>
              <a:t>for use.</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COMPRESSED GAS CYLINDER STORAGE</a:t>
            </a:r>
            <a:endParaRPr lang="en-IN" altLang="en-US" sz="3200" noProof="1"/>
          </a:p>
        </p:txBody>
      </p:sp>
      <p:pic>
        <p:nvPicPr>
          <p:cNvPr id="5" name="Picture 2" descr="Image result for COMPRESSED GAS CYLINDER STORAGE"/>
          <p:cNvPicPr>
            <a:picLocks noChangeAspect="1" noChangeArrowheads="1"/>
          </p:cNvPicPr>
          <p:nvPr/>
        </p:nvPicPr>
        <p:blipFill>
          <a:blip r:embed="rId2" cstate="print"/>
          <a:srcRect/>
          <a:stretch>
            <a:fillRect/>
          </a:stretch>
        </p:blipFill>
        <p:spPr bwMode="auto">
          <a:xfrm>
            <a:off x="5022215" y="3049270"/>
            <a:ext cx="3810000" cy="3442970"/>
          </a:xfrm>
          <a:prstGeom prst="rect">
            <a:avLst/>
          </a:prstGeom>
          <a:noFill/>
        </p:spPr>
      </p:pic>
    </p:spTree>
    <p:extLst>
      <p:ext uri="{BB962C8B-B14F-4D97-AF65-F5344CB8AC3E}">
        <p14:creationId xmlns:p14="http://schemas.microsoft.com/office/powerpoint/2010/main" val="4221004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smtClean="0"/>
              <a:t>Ventilation</a:t>
            </a:r>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Indoor </a:t>
            </a:r>
            <a:r>
              <a:rPr lang="en-IN" dirty="0"/>
              <a:t>storage and use areas and storage buildings for compressed gases and cryogenic fluids shall be provided with mechanical exhaust ventilation or natural ventilation, where natural ventilation is adequate for the material as stored.</a:t>
            </a:r>
          </a:p>
          <a:p>
            <a:pPr marL="285750" indent="-285750">
              <a:buSzPct val="105000"/>
              <a:buFont typeface="Wingdings 3" pitchFamily="18" charset="2"/>
              <a:buChar char="p"/>
            </a:pPr>
            <a:r>
              <a:rPr lang="en-IN" b="1" dirty="0" smtClean="0"/>
              <a:t>Mechanical </a:t>
            </a:r>
            <a:r>
              <a:rPr lang="en-IN" b="1" dirty="0"/>
              <a:t>Ventilation. </a:t>
            </a:r>
            <a:r>
              <a:rPr lang="en-IN" dirty="0"/>
              <a:t>Where mechanical ventilation is provided, the system shall be operational during the time the building or space is occupied.</a:t>
            </a:r>
          </a:p>
          <a:p>
            <a:pPr marL="285750" indent="-285750">
              <a:buSzPct val="105000"/>
              <a:buFont typeface="Wingdings 3" pitchFamily="18" charset="2"/>
              <a:buChar char="p"/>
            </a:pPr>
            <a:r>
              <a:rPr lang="en-IN" b="1" dirty="0" smtClean="0"/>
              <a:t>Inlets </a:t>
            </a:r>
            <a:r>
              <a:rPr lang="en-IN" b="1" dirty="0"/>
              <a:t>to the Exhaust System.</a:t>
            </a:r>
          </a:p>
          <a:p>
            <a:pPr marL="742950" lvl="1" indent="-285750">
              <a:buSzPct val="105000"/>
              <a:buFont typeface="Wingdings 3" pitchFamily="18" charset="2"/>
              <a:buChar char=""/>
            </a:pPr>
            <a:r>
              <a:rPr lang="en-IN" dirty="0" smtClean="0"/>
              <a:t>The </a:t>
            </a:r>
            <a:r>
              <a:rPr lang="en-IN" dirty="0"/>
              <a:t>exhaust ventilation system design shall take into account the density of the potential gases released.</a:t>
            </a:r>
          </a:p>
          <a:p>
            <a:pPr marL="742950" lvl="1" indent="-285750">
              <a:buSzPct val="105000"/>
              <a:buFont typeface="Wingdings 3" pitchFamily="18" charset="2"/>
              <a:buChar char=""/>
            </a:pPr>
            <a:r>
              <a:rPr lang="en-IN" dirty="0" smtClean="0"/>
              <a:t>For </a:t>
            </a:r>
            <a:r>
              <a:rPr lang="en-IN" dirty="0"/>
              <a:t>gases that are heavier than air, exhaust shall be taken from a point within 12 in. (304.8 mm) of the floor.</a:t>
            </a:r>
          </a:p>
          <a:p>
            <a:pPr marL="742950" lvl="1" indent="-285750">
              <a:buSzPct val="105000"/>
              <a:buFont typeface="Wingdings 3" pitchFamily="18" charset="2"/>
              <a:buChar char=""/>
            </a:pPr>
            <a:r>
              <a:rPr lang="en-IN" dirty="0" smtClean="0"/>
              <a:t>For </a:t>
            </a:r>
            <a:r>
              <a:rPr lang="en-IN" dirty="0"/>
              <a:t>gases that are lighter than air, exhaust shall be taken from a point within 12 in. (304.8 mm) of the ceiling.</a:t>
            </a:r>
            <a:r>
              <a:rPr lang="en-IN" b="1" dirty="0"/>
              <a:t> </a:t>
            </a:r>
          </a:p>
          <a:p>
            <a:pPr marL="285750" indent="-285750">
              <a:buSzPct val="105000"/>
              <a:buFont typeface="Wingdings 3" panose="05040102010807070707" pitchFamily="18" charset="2"/>
              <a:buChar char="p"/>
            </a:pPr>
            <a:r>
              <a:rPr lang="en-IN" b="1" dirty="0" smtClean="0"/>
              <a:t>Floor </a:t>
            </a:r>
            <a:r>
              <a:rPr lang="en-IN" b="1" dirty="0"/>
              <a:t>Level Exhaust. </a:t>
            </a:r>
            <a:r>
              <a:rPr lang="en-IN" dirty="0"/>
              <a:t>The location of both the exhaust and inlet air openings shall be designed to provide air movement across all portions of the floor or room to prevent the accumulation of </a:t>
            </a:r>
            <a:r>
              <a:rPr lang="en-IN" dirty="0" err="1"/>
              <a:t>vapors</a:t>
            </a:r>
            <a:r>
              <a:rPr lang="en-IN" dirty="0"/>
              <a:t>.</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COMPRESSED GAS CYLINDER STORAGE</a:t>
            </a:r>
            <a:endParaRPr lang="en-IN" altLang="en-US" sz="3200" noProof="1"/>
          </a:p>
        </p:txBody>
      </p:sp>
    </p:spTree>
    <p:extLst>
      <p:ext uri="{BB962C8B-B14F-4D97-AF65-F5344CB8AC3E}">
        <p14:creationId xmlns:p14="http://schemas.microsoft.com/office/powerpoint/2010/main" val="1802908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smtClean="0"/>
              <a:t>Ventilation</a:t>
            </a:r>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b="1" dirty="0" smtClean="0"/>
              <a:t>Recirculation </a:t>
            </a:r>
            <a:r>
              <a:rPr lang="en-IN" b="1" dirty="0"/>
              <a:t>of Exhaust. </a:t>
            </a:r>
            <a:r>
              <a:rPr lang="en-IN" dirty="0"/>
              <a:t>Exhaust ventilation shall not be re-circulated within the room or building if the cylinders, containers, or tanks stored are capable of releasing hazardous gases.</a:t>
            </a:r>
          </a:p>
          <a:p>
            <a:pPr marL="285750" indent="-285750">
              <a:buSzPct val="105000"/>
              <a:buFont typeface="Wingdings 3" pitchFamily="18" charset="2"/>
              <a:buChar char="p"/>
            </a:pPr>
            <a:r>
              <a:rPr lang="en-IN" b="1" dirty="0" smtClean="0"/>
              <a:t>Ventilation </a:t>
            </a:r>
            <a:r>
              <a:rPr lang="en-IN" b="1" dirty="0"/>
              <a:t>Discharge. Ventilation systems shall discharge at a minimum </a:t>
            </a:r>
            <a:r>
              <a:rPr lang="en-IN" b="1" dirty="0" smtClean="0"/>
              <a:t>of </a:t>
            </a:r>
            <a:r>
              <a:rPr lang="en-IN" dirty="0" smtClean="0"/>
              <a:t>15m(50 </a:t>
            </a:r>
            <a:r>
              <a:rPr lang="en-IN" dirty="0" err="1"/>
              <a:t>ft</a:t>
            </a:r>
            <a:r>
              <a:rPr lang="en-IN" dirty="0"/>
              <a:t>) from intakes of air-handling systems, air-conditioning </a:t>
            </a:r>
            <a:r>
              <a:rPr lang="en-IN" dirty="0" smtClean="0"/>
              <a:t>equipment and </a:t>
            </a:r>
            <a:r>
              <a:rPr lang="en-IN" dirty="0"/>
              <a:t>air compressors.</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COMPRESSED GAS CYLINDER STORAGE</a:t>
            </a:r>
            <a:endParaRPr lang="en-IN" altLang="en-US" sz="3200" noProof="1"/>
          </a:p>
        </p:txBody>
      </p:sp>
      <p:pic>
        <p:nvPicPr>
          <p:cNvPr id="5" name="Picture 2" descr="Related image"/>
          <p:cNvPicPr>
            <a:picLocks noChangeAspect="1" noChangeArrowheads="1"/>
          </p:cNvPicPr>
          <p:nvPr/>
        </p:nvPicPr>
        <p:blipFill>
          <a:blip r:embed="rId2" cstate="print">
            <a:clrChange>
              <a:clrFrom>
                <a:srgbClr val="C2C3BD"/>
              </a:clrFrom>
              <a:clrTo>
                <a:srgbClr val="C2C3BD">
                  <a:alpha val="0"/>
                </a:srgbClr>
              </a:clrTo>
            </a:clrChange>
          </a:blip>
          <a:srcRect/>
          <a:stretch>
            <a:fillRect/>
          </a:stretch>
        </p:blipFill>
        <p:spPr bwMode="auto">
          <a:xfrm>
            <a:off x="4311221" y="4068762"/>
            <a:ext cx="4630849" cy="2423478"/>
          </a:xfrm>
          <a:prstGeom prst="rect">
            <a:avLst/>
          </a:prstGeom>
          <a:noFill/>
        </p:spPr>
      </p:pic>
    </p:spTree>
    <p:extLst>
      <p:ext uri="{BB962C8B-B14F-4D97-AF65-F5344CB8AC3E}">
        <p14:creationId xmlns:p14="http://schemas.microsoft.com/office/powerpoint/2010/main" val="1772368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17500" y="609600"/>
            <a:ext cx="8517890" cy="698500"/>
          </a:xfrm>
        </p:spPr>
        <p:txBody>
          <a:bodyPr>
            <a:normAutofit/>
          </a:bodyPr>
          <a:lstStyle/>
          <a:p>
            <a:pPr eaLnBrk="1" hangingPunct="1"/>
            <a:r>
              <a:rPr lang="en-IN" altLang="en-US" sz="3200" noProof="1" smtClean="0">
                <a:latin typeface="+mn-lt"/>
              </a:rPr>
              <a:t>AGENDA</a:t>
            </a:r>
          </a:p>
        </p:txBody>
      </p:sp>
      <p:sp>
        <p:nvSpPr>
          <p:cNvPr id="12294" name="Rectangle 59"/>
          <p:cNvSpPr>
            <a:spLocks noChangeArrowheads="1"/>
          </p:cNvSpPr>
          <p:nvPr/>
        </p:nvSpPr>
        <p:spPr bwMode="gray">
          <a:xfrm>
            <a:off x="323849" y="2184400"/>
            <a:ext cx="482601" cy="484188"/>
          </a:xfrm>
          <a:prstGeom prst="rect">
            <a:avLst/>
          </a:prstGeom>
          <a:solidFill>
            <a:srgbClr val="BF61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smtClean="0"/>
              <a:t>2</a:t>
            </a:r>
            <a:endParaRPr lang="en-IN" altLang="en-US" sz="2800" b="1" noProof="1"/>
          </a:p>
        </p:txBody>
      </p:sp>
      <p:sp>
        <p:nvSpPr>
          <p:cNvPr id="12295" name="Rectangle 60"/>
          <p:cNvSpPr>
            <a:spLocks noChangeArrowheads="1"/>
          </p:cNvSpPr>
          <p:nvPr/>
        </p:nvSpPr>
        <p:spPr bwMode="gray">
          <a:xfrm>
            <a:off x="966153" y="2184400"/>
            <a:ext cx="785399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US" altLang="en-US" sz="2000" noProof="1" smtClean="0"/>
              <a:t>Definition</a:t>
            </a:r>
            <a:endParaRPr lang="en-IN" altLang="en-US" sz="2000" noProof="1"/>
          </a:p>
        </p:txBody>
      </p:sp>
      <p:sp>
        <p:nvSpPr>
          <p:cNvPr id="12296" name="Rectangle 61"/>
          <p:cNvSpPr>
            <a:spLocks noChangeArrowheads="1"/>
          </p:cNvSpPr>
          <p:nvPr/>
        </p:nvSpPr>
        <p:spPr bwMode="gray">
          <a:xfrm>
            <a:off x="323849" y="2809875"/>
            <a:ext cx="482601" cy="484188"/>
          </a:xfrm>
          <a:prstGeom prst="rect">
            <a:avLst/>
          </a:prstGeom>
          <a:solidFill>
            <a:srgbClr val="BF61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smtClean="0"/>
              <a:t>3</a:t>
            </a:r>
            <a:endParaRPr lang="en-IN" altLang="en-US" sz="2800" b="1" noProof="1"/>
          </a:p>
        </p:txBody>
      </p:sp>
      <p:sp>
        <p:nvSpPr>
          <p:cNvPr id="12297" name="Rectangle 62"/>
          <p:cNvSpPr>
            <a:spLocks noChangeArrowheads="1"/>
          </p:cNvSpPr>
          <p:nvPr/>
        </p:nvSpPr>
        <p:spPr bwMode="gray">
          <a:xfrm>
            <a:off x="966153" y="2809875"/>
            <a:ext cx="785399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US" altLang="en-US" sz="2000" noProof="1" smtClean="0"/>
              <a:t>The three major group of compressed gases</a:t>
            </a:r>
            <a:endParaRPr lang="en-IN" altLang="en-US" sz="2000" noProof="1"/>
          </a:p>
        </p:txBody>
      </p:sp>
      <p:sp>
        <p:nvSpPr>
          <p:cNvPr id="12298" name="Rectangle 63"/>
          <p:cNvSpPr>
            <a:spLocks noChangeArrowheads="1"/>
          </p:cNvSpPr>
          <p:nvPr/>
        </p:nvSpPr>
        <p:spPr bwMode="gray">
          <a:xfrm>
            <a:off x="323849" y="3436938"/>
            <a:ext cx="482601" cy="484187"/>
          </a:xfrm>
          <a:prstGeom prst="rect">
            <a:avLst/>
          </a:prstGeom>
          <a:solidFill>
            <a:srgbClr val="BF61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smtClean="0"/>
              <a:t>4</a:t>
            </a:r>
            <a:endParaRPr lang="en-IN" altLang="en-US" sz="2800" b="1" noProof="1"/>
          </a:p>
        </p:txBody>
      </p:sp>
      <p:sp>
        <p:nvSpPr>
          <p:cNvPr id="12299" name="Rectangle 64"/>
          <p:cNvSpPr>
            <a:spLocks noChangeArrowheads="1"/>
          </p:cNvSpPr>
          <p:nvPr/>
        </p:nvSpPr>
        <p:spPr bwMode="gray">
          <a:xfrm>
            <a:off x="966153" y="3436938"/>
            <a:ext cx="7853997" cy="484187"/>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sz="2000" noProof="1" smtClean="0"/>
              <a:t>Special hazards of certain compressed gases </a:t>
            </a:r>
            <a:endParaRPr lang="en-IN" altLang="en-US" sz="2000" noProof="1"/>
          </a:p>
        </p:txBody>
      </p:sp>
      <p:sp>
        <p:nvSpPr>
          <p:cNvPr id="12300" name="Rectangle 65"/>
          <p:cNvSpPr>
            <a:spLocks noChangeArrowheads="1"/>
          </p:cNvSpPr>
          <p:nvPr/>
        </p:nvSpPr>
        <p:spPr bwMode="gray">
          <a:xfrm>
            <a:off x="317500" y="4064000"/>
            <a:ext cx="488950" cy="484188"/>
          </a:xfrm>
          <a:prstGeom prst="rect">
            <a:avLst/>
          </a:prstGeom>
          <a:solidFill>
            <a:srgbClr val="BF61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smtClean="0"/>
              <a:t>5</a:t>
            </a:r>
            <a:endParaRPr lang="en-IN" altLang="en-US" sz="2800" b="1" noProof="1"/>
          </a:p>
        </p:txBody>
      </p:sp>
      <p:sp>
        <p:nvSpPr>
          <p:cNvPr id="12301" name="Rectangle 66"/>
          <p:cNvSpPr>
            <a:spLocks noChangeArrowheads="1"/>
          </p:cNvSpPr>
          <p:nvPr/>
        </p:nvSpPr>
        <p:spPr bwMode="gray">
          <a:xfrm>
            <a:off x="966153" y="4064000"/>
            <a:ext cx="785399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sz="2000" noProof="1" smtClean="0"/>
              <a:t>Compressed gases: general requirments</a:t>
            </a:r>
            <a:endParaRPr lang="en-IN" altLang="en-US" sz="2000" noProof="1"/>
          </a:p>
        </p:txBody>
      </p:sp>
      <p:sp>
        <p:nvSpPr>
          <p:cNvPr id="12302" name="Rectangle 67"/>
          <p:cNvSpPr>
            <a:spLocks noChangeArrowheads="1"/>
          </p:cNvSpPr>
          <p:nvPr/>
        </p:nvSpPr>
        <p:spPr bwMode="gray">
          <a:xfrm>
            <a:off x="317500" y="4694238"/>
            <a:ext cx="488950" cy="484187"/>
          </a:xfrm>
          <a:prstGeom prst="rect">
            <a:avLst/>
          </a:prstGeom>
          <a:solidFill>
            <a:srgbClr val="BF61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smtClean="0"/>
              <a:t>6</a:t>
            </a:r>
            <a:endParaRPr lang="en-IN" altLang="en-US" sz="2800" b="1" noProof="1"/>
          </a:p>
        </p:txBody>
      </p:sp>
      <p:sp>
        <p:nvSpPr>
          <p:cNvPr id="12303" name="Rectangle 68"/>
          <p:cNvSpPr>
            <a:spLocks noChangeArrowheads="1"/>
          </p:cNvSpPr>
          <p:nvPr/>
        </p:nvSpPr>
        <p:spPr bwMode="gray">
          <a:xfrm>
            <a:off x="966153" y="4694238"/>
            <a:ext cx="7853997" cy="484187"/>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sz="2000" noProof="1" smtClean="0"/>
              <a:t>Compressed gas cylinder storage</a:t>
            </a:r>
            <a:endParaRPr lang="en-IN" altLang="en-US" sz="2000" noProof="1"/>
          </a:p>
        </p:txBody>
      </p:sp>
      <p:sp>
        <p:nvSpPr>
          <p:cNvPr id="12304" name="Rectangle 69"/>
          <p:cNvSpPr>
            <a:spLocks noChangeArrowheads="1"/>
          </p:cNvSpPr>
          <p:nvPr/>
        </p:nvSpPr>
        <p:spPr bwMode="gray">
          <a:xfrm>
            <a:off x="317500" y="5318125"/>
            <a:ext cx="488950" cy="484188"/>
          </a:xfrm>
          <a:prstGeom prst="rect">
            <a:avLst/>
          </a:prstGeom>
          <a:solidFill>
            <a:srgbClr val="BF61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smtClean="0"/>
              <a:t>7</a:t>
            </a:r>
            <a:endParaRPr lang="en-IN" altLang="en-US" sz="2800" b="1" noProof="1"/>
          </a:p>
        </p:txBody>
      </p:sp>
      <p:sp>
        <p:nvSpPr>
          <p:cNvPr id="12305" name="Rectangle 70"/>
          <p:cNvSpPr>
            <a:spLocks noChangeArrowheads="1"/>
          </p:cNvSpPr>
          <p:nvPr/>
        </p:nvSpPr>
        <p:spPr bwMode="gray">
          <a:xfrm>
            <a:off x="966153" y="5318125"/>
            <a:ext cx="785399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sz="2000" noProof="1" smtClean="0"/>
              <a:t>Handling and use of cylinders</a:t>
            </a:r>
            <a:endParaRPr lang="en-IN" altLang="en-US" sz="2000" noProof="1"/>
          </a:p>
        </p:txBody>
      </p:sp>
      <p:sp>
        <p:nvSpPr>
          <p:cNvPr id="25" name="Rectangle 60"/>
          <p:cNvSpPr>
            <a:spLocks noChangeArrowheads="1"/>
          </p:cNvSpPr>
          <p:nvPr/>
        </p:nvSpPr>
        <p:spPr bwMode="gray">
          <a:xfrm>
            <a:off x="966153" y="1559560"/>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sz="2000" noProof="1" smtClean="0"/>
              <a:t>Introduction</a:t>
            </a:r>
            <a:endParaRPr lang="en-IN" altLang="en-US" sz="2000" noProof="1"/>
          </a:p>
        </p:txBody>
      </p:sp>
      <p:sp>
        <p:nvSpPr>
          <p:cNvPr id="26" name="Rectangle 59"/>
          <p:cNvSpPr>
            <a:spLocks noChangeArrowheads="1"/>
          </p:cNvSpPr>
          <p:nvPr/>
        </p:nvSpPr>
        <p:spPr bwMode="gray">
          <a:xfrm>
            <a:off x="323849" y="1559560"/>
            <a:ext cx="482601" cy="484188"/>
          </a:xfrm>
          <a:prstGeom prst="rect">
            <a:avLst/>
          </a:prstGeom>
          <a:solidFill>
            <a:srgbClr val="BF61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smtClean="0"/>
              <a:t>1</a:t>
            </a:r>
            <a:endParaRPr lang="en-IN" altLang="en-US" sz="2800" b="1" noProof="1"/>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t>General Precaution</a:t>
            </a:r>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Never </a:t>
            </a:r>
            <a:r>
              <a:rPr lang="en-IN" dirty="0"/>
              <a:t>open a damaged valve. </a:t>
            </a:r>
          </a:p>
          <a:p>
            <a:pPr marL="285750" indent="-285750">
              <a:buSzPct val="105000"/>
              <a:buFont typeface="Wingdings 3" pitchFamily="18" charset="2"/>
              <a:buChar char="p"/>
            </a:pPr>
            <a:r>
              <a:rPr lang="en-IN" dirty="0" smtClean="0"/>
              <a:t>Contact </a:t>
            </a:r>
            <a:r>
              <a:rPr lang="en-IN" dirty="0"/>
              <a:t>the gas cylinder supplier for advice.</a:t>
            </a:r>
          </a:p>
          <a:p>
            <a:pPr marL="285750" indent="-285750">
              <a:buSzPct val="105000"/>
              <a:buFont typeface="Wingdings 3" pitchFamily="18" charset="2"/>
              <a:buChar char="p"/>
            </a:pPr>
            <a:r>
              <a:rPr lang="en-IN" dirty="0" smtClean="0"/>
              <a:t>Never </a:t>
            </a:r>
            <a:r>
              <a:rPr lang="en-IN" dirty="0"/>
              <a:t>subject a gas cylinder to abnormal heat. </a:t>
            </a:r>
          </a:p>
          <a:p>
            <a:pPr marL="285750" indent="-285750">
              <a:buSzPct val="105000"/>
              <a:buFont typeface="Wingdings 3" pitchFamily="18" charset="2"/>
              <a:buChar char="p"/>
            </a:pPr>
            <a:r>
              <a:rPr lang="en-IN" dirty="0" smtClean="0"/>
              <a:t>Never </a:t>
            </a:r>
            <a:r>
              <a:rPr lang="en-IN" dirty="0"/>
              <a:t>strike, damage, weld, or attempt to repair a compressed gas cylinder.</a:t>
            </a:r>
          </a:p>
          <a:p>
            <a:pPr marL="285750" indent="-285750">
              <a:buSzPct val="105000"/>
              <a:buFont typeface="Wingdings 3" pitchFamily="18" charset="2"/>
              <a:buChar char="p"/>
            </a:pPr>
            <a:r>
              <a:rPr lang="en-IN" dirty="0" smtClean="0"/>
              <a:t>In </a:t>
            </a:r>
            <a:r>
              <a:rPr lang="en-IN" dirty="0"/>
              <a:t>general, do not lubricate any cylinder valves, fittings, or regulator threads, or apply jointing compounds and tape. </a:t>
            </a:r>
          </a:p>
          <a:p>
            <a:pPr marL="285750" indent="-285750">
              <a:buSzPct val="105000"/>
              <a:buFont typeface="Wingdings 3" pitchFamily="18" charset="2"/>
              <a:buChar char="p"/>
            </a:pPr>
            <a:r>
              <a:rPr lang="en-IN" dirty="0" smtClean="0"/>
              <a:t>Use </a:t>
            </a:r>
            <a:r>
              <a:rPr lang="en-IN" dirty="0"/>
              <a:t>only lubricants and sealants recommended by the gas supplier.</a:t>
            </a:r>
          </a:p>
          <a:p>
            <a:pPr marL="285750" indent="-285750">
              <a:buSzPct val="105000"/>
              <a:buFont typeface="Wingdings 3" pitchFamily="18" charset="2"/>
              <a:buChar char="p"/>
            </a:pPr>
            <a:r>
              <a:rPr lang="en-IN" dirty="0" smtClean="0"/>
              <a:t>Oxygen </a:t>
            </a:r>
            <a:r>
              <a:rPr lang="en-IN" dirty="0"/>
              <a:t>cylinder and its fittings shall be kept away from oil and grease and shall not be handled with oily hands, gloves or clothing.</a:t>
            </a:r>
          </a:p>
          <a:p>
            <a:pPr marL="285750" indent="-285750">
              <a:buSzPct val="105000"/>
              <a:buFont typeface="Wingdings 3" pitchFamily="18" charset="2"/>
              <a:buChar char="p"/>
            </a:pPr>
            <a:r>
              <a:rPr lang="en-IN" dirty="0" smtClean="0"/>
              <a:t>Metal </a:t>
            </a:r>
            <a:r>
              <a:rPr lang="en-IN" dirty="0"/>
              <a:t>cap to protect cylinder valve shall only be removed immediately prior to use.</a:t>
            </a:r>
          </a:p>
          <a:p>
            <a:pPr marL="285750" indent="-285750">
              <a:buSzPct val="105000"/>
              <a:buFont typeface="Wingdings 3" pitchFamily="18" charset="2"/>
              <a:buChar char="p"/>
            </a:pPr>
            <a:r>
              <a:rPr lang="en-IN" dirty="0" smtClean="0"/>
              <a:t>Cap </a:t>
            </a:r>
            <a:r>
              <a:rPr lang="en-IN" dirty="0"/>
              <a:t>shall be preferably chained to avoid loss.</a:t>
            </a:r>
          </a:p>
          <a:p>
            <a:pPr marL="285750" indent="-285750">
              <a:buSzPct val="105000"/>
              <a:buFont typeface="Wingdings 3" pitchFamily="18" charset="2"/>
              <a:buChar char="p"/>
            </a:pPr>
            <a:r>
              <a:rPr lang="en-IN" dirty="0" smtClean="0"/>
              <a:t>Use </a:t>
            </a:r>
            <a:r>
              <a:rPr lang="en-IN" dirty="0"/>
              <a:t>only recommended keys or hand wheel to open valves. </a:t>
            </a:r>
          </a:p>
          <a:p>
            <a:pPr marL="285750" indent="-285750">
              <a:buSzPct val="105000"/>
              <a:buFont typeface="Wingdings 3" pitchFamily="18" charset="2"/>
              <a:buChar char="p"/>
            </a:pPr>
            <a:r>
              <a:rPr lang="en-IN" dirty="0" smtClean="0"/>
              <a:t>Never </a:t>
            </a:r>
            <a:r>
              <a:rPr lang="en-IN" dirty="0"/>
              <a:t>use longer keys or modify keys to increase their leverage. </a:t>
            </a:r>
          </a:p>
          <a:p>
            <a:pPr marL="285750" indent="-285750">
              <a:buSzPct val="105000"/>
              <a:buFont typeface="Wingdings 3" pitchFamily="18" charset="2"/>
              <a:buChar char="p"/>
            </a:pPr>
            <a:r>
              <a:rPr lang="en-IN" dirty="0" smtClean="0"/>
              <a:t>Avoid </a:t>
            </a:r>
            <a:r>
              <a:rPr lang="en-IN" dirty="0"/>
              <a:t>using even the correct key if it is badly worn. </a:t>
            </a:r>
          </a:p>
          <a:p>
            <a:pPr marL="285750" indent="-285750">
              <a:buSzPct val="105000"/>
              <a:buFont typeface="Wingdings 3" pitchFamily="18" charset="2"/>
              <a:buChar char="p"/>
            </a:pPr>
            <a:r>
              <a:rPr lang="en-IN" dirty="0" smtClean="0"/>
              <a:t>Do </a:t>
            </a:r>
            <a:r>
              <a:rPr lang="en-IN" dirty="0"/>
              <a:t>not use pipe wrenches or similar tools on hand wheels. </a:t>
            </a:r>
          </a:p>
          <a:p>
            <a:pPr marL="285750" indent="-285750">
              <a:buSzPct val="105000"/>
              <a:buFont typeface="Wingdings 3" pitchFamily="18" charset="2"/>
              <a:buChar char="p"/>
            </a:pPr>
            <a:r>
              <a:rPr lang="en-IN" dirty="0" smtClean="0"/>
              <a:t>Any </a:t>
            </a:r>
            <a:r>
              <a:rPr lang="en-IN" dirty="0"/>
              <a:t>of these practices could easily damage the valve seat or spindle.</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HANDLING AND USE OF CYLINDERS</a:t>
            </a:r>
            <a:endParaRPr lang="en-IN" altLang="en-US" sz="3200" noProof="1"/>
          </a:p>
        </p:txBody>
      </p:sp>
    </p:spTree>
    <p:extLst>
      <p:ext uri="{BB962C8B-B14F-4D97-AF65-F5344CB8AC3E}">
        <p14:creationId xmlns:p14="http://schemas.microsoft.com/office/powerpoint/2010/main" val="543028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t>General Precaution</a:t>
            </a:r>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Before </a:t>
            </a:r>
            <a:r>
              <a:rPr lang="en-IN" dirty="0"/>
              <a:t>making connection to a cylinder valve outlet, the valve should be cracked open for an instant to blow away dust particles. </a:t>
            </a:r>
          </a:p>
          <a:p>
            <a:pPr marL="285750" indent="-285750">
              <a:buSzPct val="105000"/>
              <a:buFont typeface="Wingdings 3" pitchFamily="18" charset="2"/>
              <a:buChar char="p"/>
            </a:pPr>
            <a:r>
              <a:rPr lang="en-IN" dirty="0" smtClean="0"/>
              <a:t>The </a:t>
            </a:r>
            <a:r>
              <a:rPr lang="en-IN" dirty="0"/>
              <a:t>valve opening shall be pointed away from personnel and sources of ignition.</a:t>
            </a:r>
          </a:p>
          <a:p>
            <a:pPr marL="285750" indent="-285750">
              <a:buSzPct val="105000"/>
              <a:buFont typeface="Wingdings 3" pitchFamily="18" charset="2"/>
              <a:buChar char="p"/>
            </a:pPr>
            <a:r>
              <a:rPr lang="en-IN" dirty="0" smtClean="0"/>
              <a:t>Grit</a:t>
            </a:r>
            <a:r>
              <a:rPr lang="en-IN" dirty="0"/>
              <a:t>, dirt, oil or dirty water should not be allowed to enter cylinder valve sockets.</a:t>
            </a:r>
          </a:p>
          <a:p>
            <a:pPr marL="285750" indent="-285750">
              <a:buSzPct val="105000"/>
              <a:buFont typeface="Wingdings 3" pitchFamily="18" charset="2"/>
              <a:buChar char="p"/>
            </a:pPr>
            <a:r>
              <a:rPr lang="en-IN" dirty="0" smtClean="0"/>
              <a:t>Verify </a:t>
            </a:r>
            <a:r>
              <a:rPr lang="en-IN" dirty="0"/>
              <a:t>that adjusting screw of the regulator is closed (turn counter clockwise) before opening cylinder valve.</a:t>
            </a:r>
          </a:p>
          <a:p>
            <a:pPr marL="285750" indent="-285750">
              <a:buSzPct val="105000"/>
              <a:buFont typeface="Wingdings 3" pitchFamily="18" charset="2"/>
              <a:buChar char="p"/>
            </a:pPr>
            <a:r>
              <a:rPr lang="en-IN" dirty="0" smtClean="0"/>
              <a:t>Always </a:t>
            </a:r>
            <a:r>
              <a:rPr lang="en-IN" dirty="0"/>
              <a:t>open valves on all gas discharge equipment slowly. </a:t>
            </a:r>
          </a:p>
          <a:p>
            <a:pPr marL="285750" indent="-285750">
              <a:buSzPct val="105000"/>
              <a:buFont typeface="Wingdings 3" pitchFamily="18" charset="2"/>
              <a:buChar char="p"/>
            </a:pPr>
            <a:r>
              <a:rPr lang="en-IN" dirty="0" smtClean="0"/>
              <a:t>Rapid </a:t>
            </a:r>
            <a:r>
              <a:rPr lang="en-IN" dirty="0"/>
              <a:t>opening of valves results in rapid compression of the gas in the high-pressure passages leading to the seats. </a:t>
            </a:r>
          </a:p>
          <a:p>
            <a:pPr marL="285750" indent="-285750">
              <a:buSzPct val="105000"/>
              <a:buFont typeface="Wingdings 3" pitchFamily="18" charset="2"/>
              <a:buChar char="p"/>
            </a:pPr>
            <a:r>
              <a:rPr lang="en-IN" dirty="0" smtClean="0"/>
              <a:t>The </a:t>
            </a:r>
            <a:r>
              <a:rPr lang="en-IN" dirty="0"/>
              <a:t>rapid compression can lead to temperatures high enough to burn out the regulator and valve seats.</a:t>
            </a:r>
          </a:p>
          <a:p>
            <a:pPr marL="285750" indent="-285750">
              <a:buSzPct val="105000"/>
              <a:buFont typeface="Wingdings 3" pitchFamily="18" charset="2"/>
              <a:buChar char="p"/>
            </a:pPr>
            <a:r>
              <a:rPr lang="en-IN" dirty="0" smtClean="0"/>
              <a:t>Many </a:t>
            </a:r>
            <a:r>
              <a:rPr lang="en-IN" dirty="0"/>
              <a:t>accidents involving oxidizing gases result from burned out regulator and valve seats, usually caused by opening valves too quickly.</a:t>
            </a:r>
          </a:p>
          <a:p>
            <a:pPr marL="285750" indent="-285750">
              <a:buSzPct val="105000"/>
              <a:buFont typeface="Wingdings 3" pitchFamily="18" charset="2"/>
              <a:buChar char="p"/>
            </a:pPr>
            <a:r>
              <a:rPr lang="en-IN" dirty="0" smtClean="0"/>
              <a:t>Do </a:t>
            </a:r>
            <a:r>
              <a:rPr lang="en-IN" dirty="0"/>
              <a:t>not use excessive force when opening cylinder valves--use no more than three quarters of a turn if possible. If a problem develops, the valve can then be closed quickly.</a:t>
            </a:r>
          </a:p>
          <a:p>
            <a:pPr marL="285750" indent="-285750">
              <a:buSzPct val="105000"/>
              <a:buFont typeface="Wingdings 3" pitchFamily="18" charset="2"/>
              <a:buChar char="p"/>
            </a:pPr>
            <a:r>
              <a:rPr lang="en-IN" dirty="0" smtClean="0"/>
              <a:t>Do </a:t>
            </a:r>
            <a:r>
              <a:rPr lang="en-IN" dirty="0"/>
              <a:t>not strike by a hammer to open the valve.</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HANDLING AND USE OF CYLINDERS</a:t>
            </a:r>
            <a:endParaRPr lang="en-IN" altLang="en-US" sz="3200" noProof="1"/>
          </a:p>
        </p:txBody>
      </p:sp>
    </p:spTree>
    <p:extLst>
      <p:ext uri="{BB962C8B-B14F-4D97-AF65-F5344CB8AC3E}">
        <p14:creationId xmlns:p14="http://schemas.microsoft.com/office/powerpoint/2010/main" val="3294979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t>General Precaution</a:t>
            </a:r>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Leave </a:t>
            </a:r>
            <a:r>
              <a:rPr lang="en-IN" dirty="0"/>
              <a:t>keys on cylinders when valves are open so the valve can be closed quickly in an emergency. </a:t>
            </a:r>
          </a:p>
          <a:p>
            <a:pPr marL="285750" indent="-285750">
              <a:buSzPct val="105000"/>
              <a:buFont typeface="Wingdings 3" pitchFamily="18" charset="2"/>
              <a:buChar char="p"/>
            </a:pPr>
            <a:r>
              <a:rPr lang="en-IN" dirty="0" smtClean="0"/>
              <a:t>Some </a:t>
            </a:r>
            <a:r>
              <a:rPr lang="en-IN" dirty="0"/>
              <a:t>cylinder valves, such as oxygen valves, have double seating. </a:t>
            </a:r>
          </a:p>
          <a:p>
            <a:pPr marL="285750" indent="-285750">
              <a:buSzPct val="105000"/>
              <a:buFont typeface="Wingdings 3" pitchFamily="18" charset="2"/>
              <a:buChar char="p"/>
            </a:pPr>
            <a:r>
              <a:rPr lang="en-IN" dirty="0" smtClean="0"/>
              <a:t>These </a:t>
            </a:r>
            <a:r>
              <a:rPr lang="en-IN" dirty="0"/>
              <a:t>valves should be fully opened, otherwise they may leak.</a:t>
            </a:r>
          </a:p>
          <a:p>
            <a:pPr marL="285750" indent="-285750">
              <a:buSzPct val="105000"/>
              <a:buFont typeface="Wingdings 3" pitchFamily="18" charset="2"/>
              <a:buChar char="p"/>
            </a:pPr>
            <a:r>
              <a:rPr lang="en-IN" dirty="0" smtClean="0"/>
              <a:t>When </a:t>
            </a:r>
            <a:r>
              <a:rPr lang="en-IN" dirty="0"/>
              <a:t>closing, turn it just enough to stop the gas flow completely. </a:t>
            </a:r>
          </a:p>
          <a:p>
            <a:pPr marL="285750" indent="-285750">
              <a:buSzPct val="105000"/>
              <a:buFont typeface="Wingdings 3" pitchFamily="18" charset="2"/>
              <a:buChar char="p"/>
            </a:pPr>
            <a:r>
              <a:rPr lang="en-IN" dirty="0" smtClean="0"/>
              <a:t>Never </a:t>
            </a:r>
            <a:r>
              <a:rPr lang="en-IN" dirty="0"/>
              <a:t>force the valve shut.</a:t>
            </a:r>
          </a:p>
          <a:p>
            <a:pPr marL="285750" indent="-285750">
              <a:buSzPct val="105000"/>
              <a:buFont typeface="Wingdings 3" pitchFamily="18" charset="2"/>
              <a:buChar char="p"/>
            </a:pPr>
            <a:r>
              <a:rPr lang="en-IN" dirty="0" smtClean="0"/>
              <a:t>Close </a:t>
            </a:r>
            <a:r>
              <a:rPr lang="en-IN" dirty="0"/>
              <a:t>cylinder valves when the cylinder is not actually in use. </a:t>
            </a:r>
          </a:p>
          <a:p>
            <a:pPr marL="285750" indent="-285750">
              <a:buSzPct val="105000"/>
              <a:buFont typeface="Wingdings 3" pitchFamily="18" charset="2"/>
              <a:buChar char="p"/>
            </a:pPr>
            <a:r>
              <a:rPr lang="en-IN" dirty="0" smtClean="0"/>
              <a:t>Do </a:t>
            </a:r>
            <a:r>
              <a:rPr lang="en-IN" dirty="0"/>
              <a:t>not stop the gas flow from a cylinder by just backing off on the regulator. </a:t>
            </a:r>
          </a:p>
          <a:p>
            <a:pPr marL="285750" indent="-285750">
              <a:buSzPct val="105000"/>
              <a:buFont typeface="Wingdings 3" pitchFamily="18" charset="2"/>
              <a:buChar char="p"/>
            </a:pPr>
            <a:r>
              <a:rPr lang="en-IN" dirty="0" smtClean="0"/>
              <a:t>Regulators </a:t>
            </a:r>
            <a:r>
              <a:rPr lang="en-IN" dirty="0"/>
              <a:t>can develop seat leaks, allowing pressure to build up in equipment attached to the regulator.</a:t>
            </a:r>
          </a:p>
          <a:p>
            <a:pPr marL="285750" indent="-285750">
              <a:buSzPct val="105000"/>
              <a:buFont typeface="Wingdings 3" pitchFamily="18" charset="2"/>
              <a:buChar char="p"/>
            </a:pPr>
            <a:r>
              <a:rPr lang="en-IN" dirty="0" smtClean="0"/>
              <a:t>Close </a:t>
            </a:r>
            <a:r>
              <a:rPr lang="en-IN" dirty="0"/>
              <a:t>the cylinder valve first and then close the regulator.</a:t>
            </a:r>
          </a:p>
          <a:p>
            <a:pPr marL="285750" indent="-285750">
              <a:buSzPct val="105000"/>
              <a:buFont typeface="Wingdings 3" pitchFamily="18" charset="2"/>
              <a:buChar char="p"/>
            </a:pPr>
            <a:r>
              <a:rPr lang="en-IN" dirty="0" smtClean="0"/>
              <a:t>Use </a:t>
            </a:r>
            <a:r>
              <a:rPr lang="en-IN" dirty="0"/>
              <a:t>the smallest practical cylinder size for a particular job.</a:t>
            </a:r>
          </a:p>
          <a:p>
            <a:pPr marL="285750" indent="-285750">
              <a:buSzPct val="105000"/>
              <a:buFont typeface="Wingdings 3" pitchFamily="18" charset="2"/>
              <a:buChar char="p"/>
            </a:pPr>
            <a:r>
              <a:rPr lang="en-IN" dirty="0" smtClean="0"/>
              <a:t>Do </a:t>
            </a:r>
            <a:r>
              <a:rPr lang="en-IN" dirty="0"/>
              <a:t>not keep cylinders for longer periods than the supplier recommends. </a:t>
            </a:r>
          </a:p>
          <a:p>
            <a:pPr marL="285750" indent="-285750">
              <a:buSzPct val="105000"/>
              <a:buFont typeface="Wingdings 3" pitchFamily="18" charset="2"/>
              <a:buChar char="p"/>
            </a:pPr>
            <a:r>
              <a:rPr lang="en-IN" dirty="0" smtClean="0"/>
              <a:t>Do </a:t>
            </a:r>
            <a:r>
              <a:rPr lang="en-IN" dirty="0"/>
              <a:t>not drop cylinders or otherwise allow them to strike each other. </a:t>
            </a:r>
          </a:p>
          <a:p>
            <a:pPr marL="285750" indent="-285750">
              <a:buSzPct val="105000"/>
              <a:buFont typeface="Wingdings 3" pitchFamily="18" charset="2"/>
              <a:buChar char="p"/>
            </a:pPr>
            <a:r>
              <a:rPr lang="en-IN" dirty="0" smtClean="0"/>
              <a:t>Rough </a:t>
            </a:r>
            <a:r>
              <a:rPr lang="en-IN" dirty="0"/>
              <a:t>handling, including using cylinders as hammers or as rollers to move equipment, can seriously damage them.</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HANDLING AND USE OF CYLINDERS</a:t>
            </a:r>
            <a:endParaRPr lang="en-IN" altLang="en-US" sz="3200" noProof="1"/>
          </a:p>
        </p:txBody>
      </p:sp>
    </p:spTree>
    <p:extLst>
      <p:ext uri="{BB962C8B-B14F-4D97-AF65-F5344CB8AC3E}">
        <p14:creationId xmlns:p14="http://schemas.microsoft.com/office/powerpoint/2010/main" val="207061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t>General Precaution</a:t>
            </a:r>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Do </a:t>
            </a:r>
            <a:r>
              <a:rPr lang="en-IN" dirty="0"/>
              <a:t>not strike an electric arc on a cylinder. Arc burns can make the metal brittle and weaken the cylinder.</a:t>
            </a:r>
          </a:p>
          <a:p>
            <a:pPr marL="285750" indent="-285750">
              <a:buSzPct val="105000"/>
              <a:buFont typeface="Wingdings 3" pitchFamily="18" charset="2"/>
              <a:buChar char="p"/>
            </a:pPr>
            <a:r>
              <a:rPr lang="en-IN" dirty="0" smtClean="0"/>
              <a:t>Never </a:t>
            </a:r>
            <a:r>
              <a:rPr lang="en-IN" dirty="0"/>
              <a:t>tamper with cylinders in any way. </a:t>
            </a:r>
          </a:p>
          <a:p>
            <a:pPr marL="285750" indent="-285750">
              <a:buSzPct val="105000"/>
              <a:buFont typeface="Wingdings 3" pitchFamily="18" charset="2"/>
              <a:buChar char="p"/>
            </a:pPr>
            <a:r>
              <a:rPr lang="en-IN" dirty="0" smtClean="0"/>
              <a:t>Do </a:t>
            </a:r>
            <a:r>
              <a:rPr lang="en-IN" dirty="0"/>
              <a:t>not repaint them, change markings or identification, or interfere with valve threads or safety devices.</a:t>
            </a:r>
          </a:p>
          <a:p>
            <a:pPr marL="285750" indent="-285750">
              <a:buSzPct val="105000"/>
              <a:buFont typeface="Wingdings 3" pitchFamily="18" charset="2"/>
              <a:buChar char="p"/>
            </a:pPr>
            <a:r>
              <a:rPr lang="en-IN" dirty="0" smtClean="0"/>
              <a:t>Maintain </a:t>
            </a:r>
            <a:r>
              <a:rPr lang="en-IN" dirty="0"/>
              <a:t>good housekeeping at all times in the workplace:</a:t>
            </a:r>
          </a:p>
          <a:p>
            <a:pPr marL="742950" lvl="1" indent="-285750">
              <a:buSzPct val="105000"/>
              <a:buFont typeface="Wingdings 3" pitchFamily="18" charset="2"/>
              <a:buChar char=""/>
            </a:pPr>
            <a:r>
              <a:rPr lang="en-IN" dirty="0"/>
              <a:t>Never hang clothes or equipment over a compressed gas cylinder.</a:t>
            </a:r>
          </a:p>
          <a:p>
            <a:pPr marL="742950" lvl="1" indent="-285750">
              <a:buSzPct val="105000"/>
              <a:buFont typeface="Wingdings 3" pitchFamily="18" charset="2"/>
              <a:buChar char=""/>
            </a:pPr>
            <a:r>
              <a:rPr lang="en-IN" dirty="0" smtClean="0"/>
              <a:t>Never </a:t>
            </a:r>
            <a:r>
              <a:rPr lang="en-IN" dirty="0"/>
              <a:t>use oxygen or even compressed air to remove dust from clothing or equipment.</a:t>
            </a:r>
          </a:p>
          <a:p>
            <a:pPr marL="742950" lvl="1" indent="-285750">
              <a:buSzPct val="105000"/>
              <a:buFont typeface="Wingdings 3" pitchFamily="18" charset="2"/>
              <a:buChar char=""/>
            </a:pPr>
            <a:r>
              <a:rPr lang="en-IN" dirty="0" smtClean="0"/>
              <a:t>Promptly </a:t>
            </a:r>
            <a:r>
              <a:rPr lang="en-IN" dirty="0"/>
              <a:t>remove combustible wastes including wood, paper or rags, from the work area.</a:t>
            </a:r>
          </a:p>
          <a:p>
            <a:pPr marL="742950" lvl="1" indent="-285750">
              <a:buSzPct val="105000"/>
              <a:buFont typeface="Wingdings 3" pitchFamily="18" charset="2"/>
              <a:buChar char=""/>
            </a:pPr>
            <a:r>
              <a:rPr lang="en-IN" dirty="0" smtClean="0"/>
              <a:t>Properly </a:t>
            </a:r>
            <a:r>
              <a:rPr lang="en-IN" dirty="0"/>
              <a:t>and promptly dispose of "empty" or unlabelled cylinders.</a:t>
            </a:r>
          </a:p>
          <a:p>
            <a:pPr marL="285750" indent="-285750">
              <a:buSzPct val="105000"/>
              <a:buFont typeface="Wingdings 3" pitchFamily="18" charset="2"/>
              <a:buChar char="p"/>
            </a:pPr>
            <a:r>
              <a:rPr lang="en-IN" dirty="0" smtClean="0"/>
              <a:t>When </a:t>
            </a:r>
            <a:r>
              <a:rPr lang="en-IN" dirty="0"/>
              <a:t>moving cylinders, securely fasten them to a suitable cylinder transporting device.</a:t>
            </a:r>
          </a:p>
          <a:p>
            <a:pPr marL="285750" indent="-285750">
              <a:buSzPct val="105000"/>
              <a:buFont typeface="Wingdings 3" pitchFamily="18" charset="2"/>
              <a:buChar char="p"/>
            </a:pPr>
            <a:r>
              <a:rPr lang="en-IN" dirty="0" smtClean="0"/>
              <a:t>Smaller </a:t>
            </a:r>
            <a:r>
              <a:rPr lang="en-IN" dirty="0"/>
              <a:t>cylinders weighing less than 20 kilos may be rolled on bottom edge but shall not be dragged.</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HANDLING AND USE OF CYLINDERS</a:t>
            </a:r>
            <a:endParaRPr lang="en-IN" altLang="en-US" sz="3200" noProof="1"/>
          </a:p>
        </p:txBody>
      </p:sp>
    </p:spTree>
    <p:extLst>
      <p:ext uri="{BB962C8B-B14F-4D97-AF65-F5344CB8AC3E}">
        <p14:creationId xmlns:p14="http://schemas.microsoft.com/office/powerpoint/2010/main" val="3148178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US" sz="2000" b="1" dirty="0"/>
              <a:t>General Precaution</a:t>
            </a:r>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When </a:t>
            </a:r>
            <a:r>
              <a:rPr lang="en-IN" dirty="0"/>
              <a:t>cylinders are transported by powered vehicles, they shall be secured in a vertical position.</a:t>
            </a:r>
          </a:p>
          <a:p>
            <a:pPr marL="285750" indent="-285750">
              <a:buSzPct val="105000"/>
              <a:buFont typeface="Wingdings 3" pitchFamily="18" charset="2"/>
              <a:buChar char="p"/>
            </a:pPr>
            <a:r>
              <a:rPr lang="en-IN" dirty="0" smtClean="0"/>
              <a:t>Always </a:t>
            </a:r>
            <a:r>
              <a:rPr lang="en-IN" dirty="0"/>
              <a:t>have the protective cap covering the valve when transporting the cylinder.</a:t>
            </a:r>
          </a:p>
          <a:p>
            <a:pPr marL="285750" indent="-285750">
              <a:buSzPct val="105000"/>
              <a:buFont typeface="Wingdings 3" pitchFamily="18" charset="2"/>
              <a:buChar char="p"/>
            </a:pPr>
            <a:r>
              <a:rPr lang="en-IN" dirty="0" smtClean="0"/>
              <a:t>Never </a:t>
            </a:r>
            <a:r>
              <a:rPr lang="en-IN" dirty="0"/>
              <a:t>transport the cylinder with the regulator in place. </a:t>
            </a:r>
          </a:p>
          <a:p>
            <a:pPr marL="285750" indent="-285750">
              <a:buSzPct val="105000"/>
              <a:buFont typeface="Wingdings 3" pitchFamily="18" charset="2"/>
              <a:buChar char="p"/>
            </a:pPr>
            <a:r>
              <a:rPr lang="en-IN" dirty="0" smtClean="0"/>
              <a:t>Make </a:t>
            </a:r>
            <a:r>
              <a:rPr lang="en-IN" dirty="0"/>
              <a:t>sure the cylinder is secured to the vehicle/cart before moving it.</a:t>
            </a:r>
          </a:p>
          <a:p>
            <a:pPr marL="285750" indent="-285750">
              <a:buSzPct val="105000"/>
              <a:buFont typeface="Wingdings 3" pitchFamily="18" charset="2"/>
              <a:buChar char="p"/>
            </a:pPr>
            <a:r>
              <a:rPr lang="en-IN" dirty="0" smtClean="0"/>
              <a:t>Do </a:t>
            </a:r>
            <a:r>
              <a:rPr lang="en-IN" dirty="0"/>
              <a:t>not use the valve cover to lift cylinders; they could be damaged and become unattached</a:t>
            </a:r>
          </a:p>
          <a:p>
            <a:pPr marL="285750" indent="-285750">
              <a:buSzPct val="105000"/>
              <a:buFont typeface="Wingdings 3" pitchFamily="18" charset="2"/>
              <a:buChar char="p"/>
            </a:pPr>
            <a:r>
              <a:rPr lang="en-IN" dirty="0" smtClean="0"/>
              <a:t>At </a:t>
            </a:r>
            <a:r>
              <a:rPr lang="en-IN" dirty="0"/>
              <a:t>the site, chain or otherwise secure the cylinder in place. </a:t>
            </a:r>
          </a:p>
          <a:p>
            <a:pPr marL="285750" indent="-285750">
              <a:buSzPct val="105000"/>
              <a:buFont typeface="Wingdings 3" pitchFamily="18" charset="2"/>
              <a:buChar char="p"/>
            </a:pPr>
            <a:r>
              <a:rPr lang="en-IN" dirty="0" smtClean="0"/>
              <a:t>Remove </a:t>
            </a:r>
            <a:r>
              <a:rPr lang="en-IN" dirty="0"/>
              <a:t>the valve cap only after the cylinder has been safely installed, then check the cylinder valve and fixture.</a:t>
            </a:r>
          </a:p>
          <a:p>
            <a:pPr marL="285750" indent="-285750">
              <a:buSzPct val="105000"/>
              <a:buFont typeface="Wingdings 3" pitchFamily="18" charset="2"/>
              <a:buChar char="p"/>
            </a:pPr>
            <a:r>
              <a:rPr lang="en-IN" dirty="0" smtClean="0"/>
              <a:t>Remove </a:t>
            </a:r>
            <a:r>
              <a:rPr lang="en-IN" dirty="0"/>
              <a:t>any dirt or rust. Grit, dirt, oil or dirty water can cause gas leaks if they get into the cylinder valve or gas connection.</a:t>
            </a:r>
          </a:p>
          <a:p>
            <a:pPr marL="285750" indent="-285750">
              <a:buSzPct val="105000"/>
              <a:buFont typeface="Wingdings 3" pitchFamily="18" charset="2"/>
              <a:buChar char="p"/>
            </a:pPr>
            <a:r>
              <a:rPr lang="en-IN" dirty="0" smtClean="0"/>
              <a:t>A </a:t>
            </a:r>
            <a:r>
              <a:rPr lang="en-IN" dirty="0"/>
              <a:t>cylinder should never be emptied to a pressure lower than 172 </a:t>
            </a:r>
            <a:r>
              <a:rPr lang="en-IN" dirty="0" err="1"/>
              <a:t>kPa</a:t>
            </a:r>
            <a:r>
              <a:rPr lang="en-IN" dirty="0"/>
              <a:t> (25 psi) (the residual contents may become contaminated if the valve is left open). </a:t>
            </a:r>
          </a:p>
          <a:p>
            <a:pPr marL="285750" indent="-285750">
              <a:buSzPct val="105000"/>
              <a:buFont typeface="Wingdings 3" pitchFamily="18" charset="2"/>
              <a:buChar char="p"/>
            </a:pPr>
            <a:r>
              <a:rPr lang="en-IN" dirty="0" smtClean="0"/>
              <a:t>Valves </a:t>
            </a:r>
            <a:r>
              <a:rPr lang="en-IN" dirty="0"/>
              <a:t>of empty cylinders shall be closed and valve protection caps replaced before returning to warehouse/suppliers</a:t>
            </a:r>
            <a:r>
              <a:rPr lang="en-IN" dirty="0" smtClean="0"/>
              <a:t>.</a:t>
            </a:r>
            <a:endParaRPr lang="en-IN" dirty="0"/>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HANDLING AND USE OF CYLINDERS</a:t>
            </a:r>
            <a:endParaRPr lang="en-IN" altLang="en-US" sz="3200" noProof="1"/>
          </a:p>
        </p:txBody>
      </p:sp>
    </p:spTree>
    <p:extLst>
      <p:ext uri="{BB962C8B-B14F-4D97-AF65-F5344CB8AC3E}">
        <p14:creationId xmlns:p14="http://schemas.microsoft.com/office/powerpoint/2010/main" val="2146691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2000"/>
              </a:lnSpc>
              <a:buSzPct val="105000"/>
              <a:buFont typeface="Wingdings 3" pitchFamily="18" charset="2"/>
              <a:buChar char="p"/>
            </a:pPr>
            <a:r>
              <a:rPr lang="en-IN" dirty="0" smtClean="0"/>
              <a:t>Regulators </a:t>
            </a:r>
            <a:r>
              <a:rPr lang="en-IN" dirty="0"/>
              <a:t>or pressure reducing valves shall be used on all gas cylinders to maintain a uniform gas supply at the desired pressure. </a:t>
            </a:r>
          </a:p>
          <a:p>
            <a:pPr marL="285750" indent="-285750">
              <a:lnSpc>
                <a:spcPts val="2000"/>
              </a:lnSpc>
              <a:buSzPct val="105000"/>
              <a:buFont typeface="Wingdings 3" pitchFamily="18" charset="2"/>
              <a:buChar char="p"/>
            </a:pPr>
            <a:r>
              <a:rPr lang="en-IN" dirty="0" smtClean="0"/>
              <a:t>There </a:t>
            </a:r>
            <a:r>
              <a:rPr lang="en-IN" dirty="0"/>
              <a:t>are two basic types of automatic pressure regulators: single-stage, and double- or two-stage.</a:t>
            </a:r>
          </a:p>
          <a:p>
            <a:pPr marL="285750" indent="-285750">
              <a:lnSpc>
                <a:spcPts val="2000"/>
              </a:lnSpc>
              <a:buSzPct val="105000"/>
              <a:buFont typeface="Wingdings 3" pitchFamily="18" charset="2"/>
              <a:buChar char="p"/>
            </a:pPr>
            <a:r>
              <a:rPr lang="en-IN" dirty="0" smtClean="0"/>
              <a:t>Generally</a:t>
            </a:r>
            <a:r>
              <a:rPr lang="en-IN" dirty="0"/>
              <a:t>, two-stage regulators deliver a more constant pressure under more precise conditions than single-stage regulators. </a:t>
            </a:r>
          </a:p>
          <a:p>
            <a:pPr marL="285750" indent="-285750">
              <a:lnSpc>
                <a:spcPts val="2000"/>
              </a:lnSpc>
              <a:buSzPct val="105000"/>
              <a:buFont typeface="Wingdings 3" pitchFamily="18" charset="2"/>
              <a:buChar char="p"/>
            </a:pPr>
            <a:r>
              <a:rPr lang="en-IN" dirty="0" smtClean="0"/>
              <a:t>Sometimes</a:t>
            </a:r>
            <a:r>
              <a:rPr lang="en-IN" dirty="0"/>
              <a:t>, manual flow controls are used on non-liquefied gases. </a:t>
            </a:r>
          </a:p>
          <a:p>
            <a:pPr marL="285750" indent="-285750">
              <a:lnSpc>
                <a:spcPts val="2000"/>
              </a:lnSpc>
              <a:buSzPct val="105000"/>
              <a:buFont typeface="Wingdings 3" pitchFamily="18" charset="2"/>
              <a:buChar char="p"/>
            </a:pPr>
            <a:r>
              <a:rPr lang="en-IN" dirty="0" smtClean="0"/>
              <a:t>Fine </a:t>
            </a:r>
            <a:r>
              <a:rPr lang="en-IN" dirty="0"/>
              <a:t>flow control can be obtained, but an operator must be present at all times. </a:t>
            </a:r>
          </a:p>
          <a:p>
            <a:pPr marL="285750" indent="-285750">
              <a:lnSpc>
                <a:spcPts val="2000"/>
              </a:lnSpc>
              <a:buSzPct val="105000"/>
              <a:buFont typeface="Wingdings 3" pitchFamily="18" charset="2"/>
              <a:buChar char="p"/>
            </a:pPr>
            <a:r>
              <a:rPr lang="en-IN" dirty="0" smtClean="0"/>
              <a:t>Manual </a:t>
            </a:r>
            <a:r>
              <a:rPr lang="en-IN" dirty="0"/>
              <a:t>flow controls do not automatically adjust to pressure build-ups in blocked systems. </a:t>
            </a:r>
          </a:p>
          <a:p>
            <a:pPr marL="742950" lvl="1" indent="-285750">
              <a:lnSpc>
                <a:spcPts val="2000"/>
              </a:lnSpc>
              <a:buSzPct val="105000"/>
              <a:buFont typeface="Wingdings 3" pitchFamily="18" charset="2"/>
              <a:buChar char=""/>
            </a:pPr>
            <a:r>
              <a:rPr lang="en-IN" dirty="0" smtClean="0"/>
              <a:t>Regulators </a:t>
            </a:r>
            <a:r>
              <a:rPr lang="en-IN" dirty="0"/>
              <a:t>are delicate piece of equipment and shall be handled carefully.</a:t>
            </a:r>
          </a:p>
          <a:p>
            <a:pPr marL="742950" lvl="1" indent="-285750">
              <a:lnSpc>
                <a:spcPts val="2000"/>
              </a:lnSpc>
              <a:buSzPct val="105000"/>
              <a:buFont typeface="Wingdings 3" pitchFamily="18" charset="2"/>
              <a:buChar char=""/>
            </a:pPr>
            <a:r>
              <a:rPr lang="en-IN" dirty="0"/>
              <a:t>It shall not be dropped or subjected to shock.</a:t>
            </a:r>
          </a:p>
          <a:p>
            <a:pPr marL="742950" lvl="1" indent="-285750">
              <a:lnSpc>
                <a:spcPts val="2000"/>
              </a:lnSpc>
              <a:buSzPct val="105000"/>
              <a:buFont typeface="Wingdings 3" pitchFamily="18" charset="2"/>
              <a:buChar char=""/>
            </a:pPr>
            <a:r>
              <a:rPr lang="en-IN" dirty="0" smtClean="0"/>
              <a:t>The </a:t>
            </a:r>
            <a:r>
              <a:rPr lang="en-IN" dirty="0"/>
              <a:t>threads on regulator or any other fitting shall match to those on the cylinder valve outlet. </a:t>
            </a:r>
          </a:p>
          <a:p>
            <a:pPr marL="742950" lvl="1" indent="-285750">
              <a:lnSpc>
                <a:spcPts val="2000"/>
              </a:lnSpc>
              <a:buSzPct val="105000"/>
              <a:buFont typeface="Wingdings 3" pitchFamily="18" charset="2"/>
              <a:buChar char=""/>
            </a:pPr>
            <a:r>
              <a:rPr lang="en-IN" dirty="0" smtClean="0"/>
              <a:t>Force </a:t>
            </a:r>
            <a:r>
              <a:rPr lang="en-IN" dirty="0"/>
              <a:t>shall not be used on connections that do not fit.</a:t>
            </a:r>
          </a:p>
          <a:p>
            <a:pPr marL="742950" lvl="1" indent="-285750">
              <a:lnSpc>
                <a:spcPts val="2000"/>
              </a:lnSpc>
              <a:buSzPct val="105000"/>
              <a:buFont typeface="Wingdings 3" pitchFamily="18" charset="2"/>
              <a:buChar char=""/>
            </a:pPr>
            <a:r>
              <a:rPr lang="en-IN" dirty="0" smtClean="0"/>
              <a:t>Only </a:t>
            </a:r>
            <a:r>
              <a:rPr lang="en-IN" dirty="0"/>
              <a:t>regulators listed by international agencies e.g. </a:t>
            </a:r>
          </a:p>
          <a:p>
            <a:pPr marL="742950" lvl="1" indent="-285750">
              <a:lnSpc>
                <a:spcPts val="2000"/>
              </a:lnSpc>
              <a:buSzPct val="105000"/>
              <a:buFont typeface="Wingdings 3" pitchFamily="18" charset="2"/>
              <a:buChar char=""/>
            </a:pPr>
            <a:r>
              <a:rPr lang="en-IN" dirty="0" smtClean="0"/>
              <a:t>UL </a:t>
            </a:r>
            <a:r>
              <a:rPr lang="en-IN" dirty="0"/>
              <a:t>or FM shall be used. </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REGULATORS</a:t>
            </a:r>
            <a:endParaRPr lang="en-IN" altLang="en-US" sz="3200" noProof="1"/>
          </a:p>
        </p:txBody>
      </p:sp>
    </p:spTree>
    <p:extLst>
      <p:ext uri="{BB962C8B-B14F-4D97-AF65-F5344CB8AC3E}">
        <p14:creationId xmlns:p14="http://schemas.microsoft.com/office/powerpoint/2010/main" val="3214477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buSzPct val="105000"/>
              <a:buFont typeface="Wingdings 3" panose="05040102010807070707" pitchFamily="18" charset="2"/>
              <a:buChar char=""/>
            </a:pPr>
            <a:r>
              <a:rPr lang="en-IN" dirty="0" smtClean="0"/>
              <a:t>Oxygen </a:t>
            </a:r>
            <a:r>
              <a:rPr lang="en-IN" dirty="0"/>
              <a:t>regulator shall be equipped with a safety relief valve or shall be so designed that broken parts will not fly in the event of a diaphragm rupture.</a:t>
            </a:r>
          </a:p>
          <a:p>
            <a:pPr marL="742950" lvl="1" indent="-285750">
              <a:buSzPct val="105000"/>
              <a:buFont typeface="Wingdings 3" panose="05040102010807070707" pitchFamily="18" charset="2"/>
              <a:buChar char=""/>
            </a:pPr>
            <a:r>
              <a:rPr lang="en-IN" dirty="0" smtClean="0"/>
              <a:t>Flash </a:t>
            </a:r>
            <a:r>
              <a:rPr lang="en-IN" dirty="0"/>
              <a:t>back arrestors and hose check valves shall be fitted to both oxygen and fuel gas regulators.</a:t>
            </a:r>
          </a:p>
          <a:p>
            <a:pPr marL="742950" lvl="1" indent="-285750">
              <a:buSzPct val="105000"/>
              <a:buFont typeface="Wingdings 3" panose="05040102010807070707" pitchFamily="18" charset="2"/>
              <a:buChar char=""/>
            </a:pPr>
            <a:r>
              <a:rPr lang="en-IN" dirty="0" smtClean="0"/>
              <a:t>Refer </a:t>
            </a:r>
            <a:r>
              <a:rPr lang="en-IN" dirty="0"/>
              <a:t>document :Safe Work Practices on Welding &amp; Cutting for sketch. </a:t>
            </a:r>
          </a:p>
          <a:p>
            <a:pPr marL="742950" lvl="1" indent="-285750">
              <a:buSzPct val="105000"/>
              <a:buFont typeface="Wingdings 3" panose="05040102010807070707" pitchFamily="18" charset="2"/>
              <a:buChar char=""/>
            </a:pPr>
            <a:r>
              <a:rPr lang="en-IN" dirty="0" smtClean="0"/>
              <a:t>Regulators </a:t>
            </a:r>
            <a:r>
              <a:rPr lang="en-IN" dirty="0"/>
              <a:t>designed for oxygen shall not be used for fuel gases or vice versa. </a:t>
            </a:r>
          </a:p>
          <a:p>
            <a:pPr marL="742950" lvl="1" indent="-285750">
              <a:buSzPct val="105000"/>
              <a:buFont typeface="Wingdings 3" panose="05040102010807070707" pitchFamily="18" charset="2"/>
              <a:buChar char=""/>
            </a:pPr>
            <a:r>
              <a:rPr lang="en-IN" dirty="0" smtClean="0"/>
              <a:t>To </a:t>
            </a:r>
            <a:r>
              <a:rPr lang="en-IN" dirty="0"/>
              <a:t>protect against this hazard the regulators are painted in different colour and are provided with different threads. Right hand threads are provided for regulators to be used with oxygen and non-combustible gases, while left-hand threads are provided for acetylene and combustible gases.</a:t>
            </a:r>
          </a:p>
          <a:p>
            <a:pPr marL="742950" lvl="1" indent="-285750">
              <a:buSzPct val="105000"/>
              <a:buFont typeface="Wingdings 3" panose="05040102010807070707" pitchFamily="18" charset="2"/>
              <a:buChar char=""/>
            </a:pPr>
            <a:r>
              <a:rPr lang="en-IN" dirty="0" smtClean="0"/>
              <a:t>Leaky </a:t>
            </a:r>
            <a:r>
              <a:rPr lang="en-IN" dirty="0"/>
              <a:t>or "creeping" regulators are a source of hazard and shall not be used without being repaired. </a:t>
            </a:r>
          </a:p>
          <a:p>
            <a:pPr marL="742950" lvl="1" indent="-285750">
              <a:buSzPct val="105000"/>
              <a:buFont typeface="Wingdings 3" panose="05040102010807070707" pitchFamily="18" charset="2"/>
              <a:buChar char=""/>
            </a:pPr>
            <a:r>
              <a:rPr lang="en-IN" dirty="0" smtClean="0"/>
              <a:t>A </a:t>
            </a:r>
            <a:r>
              <a:rPr lang="en-IN" dirty="0"/>
              <a:t>leak or creep is indicated by a steady build-up of pressure on low pressure gauge when consumption is not taking place.</a:t>
            </a:r>
          </a:p>
          <a:p>
            <a:pPr marL="742950" lvl="1" indent="-285750">
              <a:buSzPct val="105000"/>
              <a:buFont typeface="Wingdings 3" panose="05040102010807070707" pitchFamily="18" charset="2"/>
              <a:buChar char=""/>
            </a:pPr>
            <a:r>
              <a:rPr lang="en-IN" dirty="0" smtClean="0"/>
              <a:t>Repair </a:t>
            </a:r>
            <a:r>
              <a:rPr lang="en-IN" dirty="0"/>
              <a:t>to the regulator shall be done by authorized service personnel only. </a:t>
            </a:r>
          </a:p>
          <a:p>
            <a:pPr marL="742950" lvl="1" indent="-285750">
              <a:buSzPct val="105000"/>
              <a:buFont typeface="Wingdings 3" panose="05040102010807070707" pitchFamily="18" charset="2"/>
              <a:buChar char=""/>
            </a:pPr>
            <a:r>
              <a:rPr lang="en-IN" dirty="0"/>
              <a:t>When regulators are connected and not in use, the pressure adjusting device should be released. </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REGULATORS</a:t>
            </a:r>
            <a:endParaRPr lang="en-IN" altLang="en-US" sz="3200" noProof="1"/>
          </a:p>
        </p:txBody>
      </p:sp>
    </p:spTree>
    <p:extLst>
      <p:ext uri="{BB962C8B-B14F-4D97-AF65-F5344CB8AC3E}">
        <p14:creationId xmlns:p14="http://schemas.microsoft.com/office/powerpoint/2010/main" val="31471809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Separate </a:t>
            </a:r>
            <a:r>
              <a:rPr lang="en-IN" dirty="0"/>
              <a:t>hoses shall be used for fuel gases and oxygen with different colour and shall not be interchangeable.</a:t>
            </a:r>
          </a:p>
          <a:p>
            <a:pPr marL="285750" indent="-285750">
              <a:buSzPct val="105000"/>
              <a:buFont typeface="Wingdings 3" pitchFamily="18" charset="2"/>
              <a:buChar char="p"/>
            </a:pPr>
            <a:r>
              <a:rPr lang="en-IN" dirty="0" smtClean="0"/>
              <a:t>Use </a:t>
            </a:r>
            <a:r>
              <a:rPr lang="en-IN" dirty="0"/>
              <a:t>of unnecessary long hose shall be avoided. Where long hoses are used, care should be taken that they do not become kinked or tangled.</a:t>
            </a:r>
          </a:p>
          <a:p>
            <a:pPr marL="285750" indent="-285750">
              <a:buSzPct val="105000"/>
              <a:buFont typeface="Wingdings 3" pitchFamily="18" charset="2"/>
              <a:buChar char="p"/>
            </a:pPr>
            <a:r>
              <a:rPr lang="en-IN" dirty="0" smtClean="0"/>
              <a:t>Leaking </a:t>
            </a:r>
            <a:r>
              <a:rPr lang="en-IN" dirty="0"/>
              <a:t>hoses normally shall not be repaired. </a:t>
            </a:r>
          </a:p>
          <a:p>
            <a:pPr marL="285750" indent="-285750">
              <a:buSzPct val="105000"/>
              <a:buFont typeface="Wingdings 3" pitchFamily="18" charset="2"/>
              <a:buChar char="p"/>
            </a:pPr>
            <a:r>
              <a:rPr lang="en-IN" dirty="0" smtClean="0"/>
              <a:t>However </a:t>
            </a:r>
            <a:r>
              <a:rPr lang="en-IN" dirty="0"/>
              <a:t>for emergency situations on temporary basis leaking hoses shall be repaired by cutting the hose and inserting a splice. </a:t>
            </a:r>
          </a:p>
          <a:p>
            <a:pPr marL="285750" indent="-285750">
              <a:buSzPct val="105000"/>
              <a:buFont typeface="Wingdings 3" pitchFamily="18" charset="2"/>
              <a:buChar char="p"/>
            </a:pPr>
            <a:r>
              <a:rPr lang="en-IN" dirty="0" smtClean="0"/>
              <a:t>They </a:t>
            </a:r>
            <a:r>
              <a:rPr lang="en-IN" dirty="0"/>
              <a:t>shall not be repaired using tapes.</a:t>
            </a:r>
          </a:p>
          <a:p>
            <a:pPr marL="285750" indent="-285750">
              <a:buSzPct val="105000"/>
              <a:buFont typeface="Wingdings 3" pitchFamily="18" charset="2"/>
              <a:buChar char="p"/>
            </a:pPr>
            <a:r>
              <a:rPr lang="en-IN" dirty="0" smtClean="0"/>
              <a:t>Hose </a:t>
            </a:r>
            <a:r>
              <a:rPr lang="en-IN" dirty="0"/>
              <a:t>shall be protected from hot/sharp objects, grease and oil. </a:t>
            </a:r>
          </a:p>
          <a:p>
            <a:pPr marL="285750" indent="-285750">
              <a:buSzPct val="105000"/>
              <a:buFont typeface="Wingdings 3" pitchFamily="18" charset="2"/>
              <a:buChar char="p"/>
            </a:pPr>
            <a:r>
              <a:rPr lang="en-IN" dirty="0" smtClean="0"/>
              <a:t>They </a:t>
            </a:r>
            <a:r>
              <a:rPr lang="en-IN" dirty="0"/>
              <a:t>shall be stored in a cool place.</a:t>
            </a:r>
          </a:p>
          <a:p>
            <a:pPr marL="285750" indent="-285750">
              <a:buSzPct val="105000"/>
              <a:buFont typeface="Wingdings 3" pitchFamily="18" charset="2"/>
              <a:buChar char="p"/>
            </a:pPr>
            <a:r>
              <a:rPr lang="en-IN" dirty="0" smtClean="0"/>
              <a:t>When </a:t>
            </a:r>
            <a:r>
              <a:rPr lang="en-IN" dirty="0"/>
              <a:t>oxygen and acetylene hoses are taped together for convenience, not more than 4 inch of each 12-inch length should be taped.</a:t>
            </a:r>
          </a:p>
          <a:p>
            <a:pPr marL="285750" indent="-285750">
              <a:buSzPct val="105000"/>
              <a:buFont typeface="Wingdings 3" pitchFamily="18" charset="2"/>
              <a:buChar char="p"/>
            </a:pPr>
            <a:r>
              <a:rPr lang="en-IN" dirty="0" smtClean="0"/>
              <a:t>Right </a:t>
            </a:r>
            <a:r>
              <a:rPr lang="en-IN" dirty="0"/>
              <a:t>hand threaded fittings should be used for oxygen. </a:t>
            </a:r>
          </a:p>
          <a:p>
            <a:pPr marL="285750" indent="-285750">
              <a:buSzPct val="105000"/>
              <a:buFont typeface="Wingdings 3" pitchFamily="18" charset="2"/>
              <a:buChar char="p"/>
            </a:pPr>
            <a:r>
              <a:rPr lang="en-IN" dirty="0" smtClean="0"/>
              <a:t>Left </a:t>
            </a:r>
            <a:r>
              <a:rPr lang="en-IN" dirty="0"/>
              <a:t>hand threaded fittings should be used for fuel gases.</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HOSES AND CONNECTIONS</a:t>
            </a:r>
            <a:endParaRPr lang="en-IN" altLang="en-US" sz="3200" noProof="1"/>
          </a:p>
        </p:txBody>
      </p:sp>
    </p:spTree>
    <p:extLst>
      <p:ext uri="{BB962C8B-B14F-4D97-AF65-F5344CB8AC3E}">
        <p14:creationId xmlns:p14="http://schemas.microsoft.com/office/powerpoint/2010/main" val="210401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Connections </a:t>
            </a:r>
            <a:r>
              <a:rPr lang="en-IN" dirty="0"/>
              <a:t>for joining the hose nipple to the torches and regulators shall be either the ferrule or clamp type. </a:t>
            </a:r>
          </a:p>
          <a:p>
            <a:pPr marL="285750" indent="-285750">
              <a:buSzPct val="105000"/>
              <a:buFont typeface="Wingdings 3" pitchFamily="18" charset="2"/>
              <a:buChar char="p"/>
            </a:pPr>
            <a:r>
              <a:rPr lang="en-IN" dirty="0" smtClean="0"/>
              <a:t>Gaskets </a:t>
            </a:r>
            <a:r>
              <a:rPr lang="en-IN" dirty="0"/>
              <a:t>shall not be used. Lengths of hoses with the ends firmly attached to nipples having screwed unions suitable for connecting to standard regulator outlets and torch inlets should be preferred. </a:t>
            </a:r>
          </a:p>
          <a:p>
            <a:pPr marL="285750" indent="-285750">
              <a:buSzPct val="105000"/>
              <a:buFont typeface="Wingdings 3" pitchFamily="18" charset="2"/>
              <a:buChar char="p"/>
            </a:pPr>
            <a:r>
              <a:rPr lang="en-IN" dirty="0" smtClean="0"/>
              <a:t>Hoses </a:t>
            </a:r>
            <a:r>
              <a:rPr lang="en-IN" dirty="0"/>
              <a:t>shall be inspected daily prior to use and checked for cuts, cracks, wear and tear and physical deterioration. Damaged hoses shall not be used.</a:t>
            </a:r>
          </a:p>
          <a:p>
            <a:pPr marL="285750" indent="-285750">
              <a:buSzPct val="105000"/>
              <a:buFont typeface="Wingdings 3" pitchFamily="18" charset="2"/>
              <a:buChar char="p"/>
            </a:pPr>
            <a:r>
              <a:rPr lang="en-IN" dirty="0" smtClean="0"/>
              <a:t>Hoses </a:t>
            </a:r>
            <a:r>
              <a:rPr lang="en-IN" dirty="0"/>
              <a:t>should be laid in an orderly manner to avoid damage and tripping hazards.</a:t>
            </a:r>
          </a:p>
          <a:p>
            <a:pPr marL="285750" indent="-285750">
              <a:buSzPct val="105000"/>
              <a:buFont typeface="Wingdings 3" pitchFamily="18" charset="2"/>
              <a:buChar char="p"/>
            </a:pPr>
            <a:r>
              <a:rPr lang="en-IN" dirty="0" smtClean="0"/>
              <a:t>Hoses </a:t>
            </a:r>
            <a:r>
              <a:rPr lang="en-IN" dirty="0"/>
              <a:t>should be removed from the regulator only after closing the cylinder valves and residual gas is released from the regulator.</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HOSES AND CONNECTIONS</a:t>
            </a:r>
            <a:endParaRPr lang="en-IN" altLang="en-US" sz="3200" noProof="1"/>
          </a:p>
        </p:txBody>
      </p:sp>
      <p:pic>
        <p:nvPicPr>
          <p:cNvPr id="5" name="Picture 2" descr="Image result for gas cutting hoses connectio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42264" y="4432300"/>
            <a:ext cx="3799806" cy="2189480"/>
          </a:xfrm>
          <a:prstGeom prst="rect">
            <a:avLst/>
          </a:prstGeom>
          <a:noFill/>
        </p:spPr>
      </p:pic>
    </p:spTree>
    <p:extLst>
      <p:ext uri="{BB962C8B-B14F-4D97-AF65-F5344CB8AC3E}">
        <p14:creationId xmlns:p14="http://schemas.microsoft.com/office/powerpoint/2010/main" val="2754703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Cylinders </a:t>
            </a:r>
            <a:r>
              <a:rPr lang="en-IN" dirty="0"/>
              <a:t>are </a:t>
            </a:r>
            <a:r>
              <a:rPr lang="en-IN" dirty="0" smtClean="0"/>
              <a:t>manifold </a:t>
            </a:r>
            <a:r>
              <a:rPr lang="en-IN" dirty="0"/>
              <a:t>to centralize the gas supply and to provide gas continuously, at a higher rate than possible from a single cylinder.</a:t>
            </a:r>
          </a:p>
          <a:p>
            <a:pPr marL="742950" lvl="1" indent="-285750">
              <a:buSzPct val="105000"/>
              <a:buFont typeface="Wingdings 3" pitchFamily="18" charset="2"/>
              <a:buChar char=""/>
            </a:pPr>
            <a:r>
              <a:rPr lang="en-IN" dirty="0"/>
              <a:t>Manifolds of suitable design for particular gas and service shall be selected.</a:t>
            </a:r>
          </a:p>
          <a:p>
            <a:pPr marL="742950" lvl="1" indent="-285750">
              <a:buSzPct val="105000"/>
              <a:buFont typeface="Wingdings 3" pitchFamily="18" charset="2"/>
              <a:buChar char=""/>
            </a:pPr>
            <a:r>
              <a:rPr lang="en-IN" dirty="0" smtClean="0"/>
              <a:t>Manifold </a:t>
            </a:r>
            <a:r>
              <a:rPr lang="en-IN" dirty="0"/>
              <a:t>shall be obtained from and installed under the supervision of a reliable manufacturer or Contractor familiar with safe practices in construction and use of manifolds. </a:t>
            </a:r>
          </a:p>
          <a:p>
            <a:pPr marL="742950" lvl="1" indent="-285750">
              <a:buSzPct val="105000"/>
              <a:buFont typeface="Wingdings 3" pitchFamily="18" charset="2"/>
              <a:buChar char=""/>
            </a:pPr>
            <a:r>
              <a:rPr lang="en-IN" dirty="0"/>
              <a:t>Inspection &amp; Corrosion shall approve the design drawing and fabrication of the manifold system respectively.</a:t>
            </a:r>
          </a:p>
          <a:p>
            <a:pPr marL="742950" lvl="1" indent="-285750">
              <a:buSzPct val="105000"/>
              <a:buFont typeface="Wingdings 3" pitchFamily="18" charset="2"/>
              <a:buChar char=""/>
            </a:pPr>
            <a:r>
              <a:rPr lang="en-IN" dirty="0" smtClean="0"/>
              <a:t>Manifolds </a:t>
            </a:r>
            <a:r>
              <a:rPr lang="en-IN" dirty="0"/>
              <a:t>shall be inspected and pressure tested at an interval of 5 </a:t>
            </a:r>
            <a:r>
              <a:rPr lang="en-IN" dirty="0" err="1"/>
              <a:t>yrs</a:t>
            </a:r>
            <a:r>
              <a:rPr lang="en-IN" dirty="0"/>
              <a:t> as per Inspection procedure and due date of next inspection shall be marked.</a:t>
            </a:r>
          </a:p>
          <a:p>
            <a:pPr marL="742950" lvl="1" indent="-285750">
              <a:buSzPct val="105000"/>
              <a:buFont typeface="Wingdings 3" pitchFamily="18" charset="2"/>
              <a:buChar char=""/>
            </a:pPr>
            <a:r>
              <a:rPr lang="en-IN" dirty="0" smtClean="0"/>
              <a:t>Maintenance </a:t>
            </a:r>
            <a:r>
              <a:rPr lang="en-IN" dirty="0"/>
              <a:t>Planning will arrange for the inspection.</a:t>
            </a:r>
          </a:p>
          <a:p>
            <a:pPr marL="742950" lvl="1" indent="-285750">
              <a:buSzPct val="105000"/>
              <a:buFont typeface="Wingdings 3" pitchFamily="18" charset="2"/>
              <a:buChar char=""/>
            </a:pPr>
            <a:r>
              <a:rPr lang="en-IN" dirty="0" smtClean="0"/>
              <a:t>One </a:t>
            </a:r>
            <a:r>
              <a:rPr lang="en-IN" dirty="0"/>
              <a:t>or more permanently mounted regulators shall be provided to reduce and regulate the pressure of the gas flowing from the manifold.</a:t>
            </a:r>
          </a:p>
          <a:p>
            <a:pPr marL="742950" lvl="1" indent="-285750">
              <a:buSzPct val="105000"/>
              <a:buFont typeface="Wingdings 3" pitchFamily="18" charset="2"/>
              <a:buChar char=""/>
            </a:pPr>
            <a:r>
              <a:rPr lang="en-IN" dirty="0" smtClean="0"/>
              <a:t>Oxygen </a:t>
            </a:r>
            <a:r>
              <a:rPr lang="en-IN" dirty="0"/>
              <a:t>manifolds shall be located away from flammable material.</a:t>
            </a:r>
          </a:p>
          <a:p>
            <a:pPr marL="742950" lvl="1" indent="-285750">
              <a:buSzPct val="105000"/>
              <a:buFont typeface="Wingdings 3" pitchFamily="18" charset="2"/>
              <a:buChar char=""/>
            </a:pPr>
            <a:r>
              <a:rPr lang="en-IN" dirty="0" smtClean="0"/>
              <a:t>Oxygen </a:t>
            </a:r>
            <a:r>
              <a:rPr lang="en-IN" dirty="0"/>
              <a:t>manifold shall not be located in close proximity to cylinders of flammable gases.</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MANIFOLDS</a:t>
            </a:r>
            <a:endParaRPr lang="en-IN" altLang="en-US" sz="3200" noProof="1"/>
          </a:p>
        </p:txBody>
      </p:sp>
    </p:spTree>
    <p:extLst>
      <p:ext uri="{BB962C8B-B14F-4D97-AF65-F5344CB8AC3E}">
        <p14:creationId xmlns:p14="http://schemas.microsoft.com/office/powerpoint/2010/main" val="1457896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17500" y="609600"/>
            <a:ext cx="8517890" cy="698500"/>
          </a:xfrm>
        </p:spPr>
        <p:txBody>
          <a:bodyPr>
            <a:normAutofit/>
          </a:bodyPr>
          <a:lstStyle/>
          <a:p>
            <a:pPr eaLnBrk="1" hangingPunct="1"/>
            <a:r>
              <a:rPr lang="en-IN" altLang="en-US" sz="3200" noProof="1" smtClean="0">
                <a:latin typeface="+mn-lt"/>
              </a:rPr>
              <a:t>AGENDA</a:t>
            </a:r>
          </a:p>
        </p:txBody>
      </p:sp>
      <p:sp>
        <p:nvSpPr>
          <p:cNvPr id="12294" name="Rectangle 59"/>
          <p:cNvSpPr>
            <a:spLocks noChangeArrowheads="1"/>
          </p:cNvSpPr>
          <p:nvPr/>
        </p:nvSpPr>
        <p:spPr bwMode="gray">
          <a:xfrm>
            <a:off x="323849" y="2184400"/>
            <a:ext cx="482601" cy="484188"/>
          </a:xfrm>
          <a:prstGeom prst="rect">
            <a:avLst/>
          </a:prstGeom>
          <a:solidFill>
            <a:srgbClr val="BF61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a:t>9</a:t>
            </a:r>
            <a:endParaRPr lang="en-IN" altLang="en-US" sz="2800" b="1" noProof="1"/>
          </a:p>
        </p:txBody>
      </p:sp>
      <p:sp>
        <p:nvSpPr>
          <p:cNvPr id="12295" name="Rectangle 60"/>
          <p:cNvSpPr>
            <a:spLocks noChangeArrowheads="1"/>
          </p:cNvSpPr>
          <p:nvPr/>
        </p:nvSpPr>
        <p:spPr bwMode="gray">
          <a:xfrm>
            <a:off x="966153" y="2184400"/>
            <a:ext cx="785399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sz="2000" noProof="1"/>
              <a:t>Hoses and connections</a:t>
            </a:r>
          </a:p>
        </p:txBody>
      </p:sp>
      <p:sp>
        <p:nvSpPr>
          <p:cNvPr id="12296" name="Rectangle 61"/>
          <p:cNvSpPr>
            <a:spLocks noChangeArrowheads="1"/>
          </p:cNvSpPr>
          <p:nvPr/>
        </p:nvSpPr>
        <p:spPr bwMode="gray">
          <a:xfrm>
            <a:off x="323849" y="2809875"/>
            <a:ext cx="482601" cy="484188"/>
          </a:xfrm>
          <a:prstGeom prst="rect">
            <a:avLst/>
          </a:prstGeom>
          <a:solidFill>
            <a:srgbClr val="BF61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smtClean="0"/>
              <a:t>10</a:t>
            </a:r>
            <a:endParaRPr lang="en-IN" altLang="en-US" sz="2800" b="1" noProof="1"/>
          </a:p>
        </p:txBody>
      </p:sp>
      <p:sp>
        <p:nvSpPr>
          <p:cNvPr id="12297" name="Rectangle 62"/>
          <p:cNvSpPr>
            <a:spLocks noChangeArrowheads="1"/>
          </p:cNvSpPr>
          <p:nvPr/>
        </p:nvSpPr>
        <p:spPr bwMode="gray">
          <a:xfrm>
            <a:off x="966153" y="2809875"/>
            <a:ext cx="785399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sz="2000" noProof="1"/>
              <a:t>Manifolds </a:t>
            </a:r>
          </a:p>
        </p:txBody>
      </p:sp>
      <p:sp>
        <p:nvSpPr>
          <p:cNvPr id="12298" name="Rectangle 63"/>
          <p:cNvSpPr>
            <a:spLocks noChangeArrowheads="1"/>
          </p:cNvSpPr>
          <p:nvPr/>
        </p:nvSpPr>
        <p:spPr bwMode="gray">
          <a:xfrm>
            <a:off x="323849" y="3436938"/>
            <a:ext cx="482601" cy="484187"/>
          </a:xfrm>
          <a:prstGeom prst="rect">
            <a:avLst/>
          </a:prstGeom>
          <a:solidFill>
            <a:srgbClr val="BF61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smtClean="0"/>
              <a:t>11</a:t>
            </a:r>
            <a:endParaRPr lang="en-IN" altLang="en-US" sz="2800" b="1" noProof="1"/>
          </a:p>
        </p:txBody>
      </p:sp>
      <p:sp>
        <p:nvSpPr>
          <p:cNvPr id="12299" name="Rectangle 64"/>
          <p:cNvSpPr>
            <a:spLocks noChangeArrowheads="1"/>
          </p:cNvSpPr>
          <p:nvPr/>
        </p:nvSpPr>
        <p:spPr bwMode="gray">
          <a:xfrm>
            <a:off x="966153" y="3436938"/>
            <a:ext cx="7853997" cy="484187"/>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sz="2000" noProof="1"/>
              <a:t>Personal protactive equipments </a:t>
            </a:r>
          </a:p>
        </p:txBody>
      </p:sp>
      <p:sp>
        <p:nvSpPr>
          <p:cNvPr id="12300" name="Rectangle 65"/>
          <p:cNvSpPr>
            <a:spLocks noChangeArrowheads="1"/>
          </p:cNvSpPr>
          <p:nvPr/>
        </p:nvSpPr>
        <p:spPr bwMode="gray">
          <a:xfrm>
            <a:off x="317500" y="4064000"/>
            <a:ext cx="488950" cy="484188"/>
          </a:xfrm>
          <a:prstGeom prst="rect">
            <a:avLst/>
          </a:prstGeom>
          <a:solidFill>
            <a:srgbClr val="BF61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smtClean="0"/>
              <a:t>12</a:t>
            </a:r>
            <a:endParaRPr lang="en-IN" altLang="en-US" sz="2800" b="1" noProof="1"/>
          </a:p>
        </p:txBody>
      </p:sp>
      <p:sp>
        <p:nvSpPr>
          <p:cNvPr id="12301" name="Rectangle 66"/>
          <p:cNvSpPr>
            <a:spLocks noChangeArrowheads="1"/>
          </p:cNvSpPr>
          <p:nvPr/>
        </p:nvSpPr>
        <p:spPr bwMode="gray">
          <a:xfrm>
            <a:off x="966153" y="4064000"/>
            <a:ext cx="785399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sz="2000" noProof="1"/>
              <a:t>Handling emergencies </a:t>
            </a:r>
          </a:p>
        </p:txBody>
      </p:sp>
      <p:sp>
        <p:nvSpPr>
          <p:cNvPr id="12302" name="Rectangle 67"/>
          <p:cNvSpPr>
            <a:spLocks noChangeArrowheads="1"/>
          </p:cNvSpPr>
          <p:nvPr/>
        </p:nvSpPr>
        <p:spPr bwMode="gray">
          <a:xfrm>
            <a:off x="317500" y="4694238"/>
            <a:ext cx="488950" cy="484187"/>
          </a:xfrm>
          <a:prstGeom prst="rect">
            <a:avLst/>
          </a:prstGeom>
          <a:solidFill>
            <a:srgbClr val="BF61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smtClean="0"/>
              <a:t>13</a:t>
            </a:r>
            <a:endParaRPr lang="en-IN" altLang="en-US" sz="2800" b="1" noProof="1"/>
          </a:p>
        </p:txBody>
      </p:sp>
      <p:sp>
        <p:nvSpPr>
          <p:cNvPr id="12303" name="Rectangle 68"/>
          <p:cNvSpPr>
            <a:spLocks noChangeArrowheads="1"/>
          </p:cNvSpPr>
          <p:nvPr/>
        </p:nvSpPr>
        <p:spPr bwMode="gray">
          <a:xfrm>
            <a:off x="966153" y="4694238"/>
            <a:ext cx="7853997" cy="484187"/>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sz="2000" noProof="1"/>
              <a:t>Filling ba  (breathing  appraratus) cylinders</a:t>
            </a:r>
          </a:p>
        </p:txBody>
      </p:sp>
      <p:sp>
        <p:nvSpPr>
          <p:cNvPr id="12304" name="Rectangle 69"/>
          <p:cNvSpPr>
            <a:spLocks noChangeArrowheads="1"/>
          </p:cNvSpPr>
          <p:nvPr/>
        </p:nvSpPr>
        <p:spPr bwMode="gray">
          <a:xfrm>
            <a:off x="317500" y="5318125"/>
            <a:ext cx="488950" cy="484188"/>
          </a:xfrm>
          <a:prstGeom prst="rect">
            <a:avLst/>
          </a:prstGeom>
          <a:solidFill>
            <a:srgbClr val="BF61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smtClean="0"/>
              <a:t>14</a:t>
            </a:r>
            <a:endParaRPr lang="en-IN" altLang="en-US" sz="2800" b="1" noProof="1"/>
          </a:p>
        </p:txBody>
      </p:sp>
      <p:sp>
        <p:nvSpPr>
          <p:cNvPr id="12305" name="Rectangle 70"/>
          <p:cNvSpPr>
            <a:spLocks noChangeArrowheads="1"/>
          </p:cNvSpPr>
          <p:nvPr/>
        </p:nvSpPr>
        <p:spPr bwMode="gray">
          <a:xfrm>
            <a:off x="966153" y="5318125"/>
            <a:ext cx="785399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sz="2000" noProof="1"/>
              <a:t>Management systems </a:t>
            </a:r>
          </a:p>
        </p:txBody>
      </p:sp>
      <p:sp>
        <p:nvSpPr>
          <p:cNvPr id="25" name="Rectangle 60"/>
          <p:cNvSpPr>
            <a:spLocks noChangeArrowheads="1"/>
          </p:cNvSpPr>
          <p:nvPr/>
        </p:nvSpPr>
        <p:spPr bwMode="gray">
          <a:xfrm>
            <a:off x="966153" y="1559560"/>
            <a:ext cx="7869237" cy="4841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altLang="en-US" sz="2000" noProof="1"/>
              <a:t>Regulators</a:t>
            </a:r>
          </a:p>
        </p:txBody>
      </p:sp>
      <p:sp>
        <p:nvSpPr>
          <p:cNvPr id="26" name="Rectangle 59"/>
          <p:cNvSpPr>
            <a:spLocks noChangeArrowheads="1"/>
          </p:cNvSpPr>
          <p:nvPr/>
        </p:nvSpPr>
        <p:spPr bwMode="gray">
          <a:xfrm>
            <a:off x="323849" y="1559560"/>
            <a:ext cx="482601" cy="484188"/>
          </a:xfrm>
          <a:prstGeom prst="rect">
            <a:avLst/>
          </a:prstGeom>
          <a:solidFill>
            <a:srgbClr val="BF61FF"/>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a:t>8</a:t>
            </a:r>
            <a:endParaRPr lang="en-IN" altLang="en-US" sz="2800" b="1" noProof="1"/>
          </a:p>
        </p:txBody>
      </p:sp>
    </p:spTree>
    <p:extLst>
      <p:ext uri="{BB962C8B-B14F-4D97-AF65-F5344CB8AC3E}">
        <p14:creationId xmlns:p14="http://schemas.microsoft.com/office/powerpoint/2010/main" val="332908343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a:t>Piping</a:t>
            </a:r>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t> The following rules shall be followed in regard to piping:</a:t>
            </a:r>
          </a:p>
          <a:p>
            <a:pPr marL="742950" lvl="1" indent="-285750">
              <a:buSzPct val="105000"/>
              <a:buFont typeface="Wingdings 3" pitchFamily="18" charset="2"/>
              <a:buChar char=""/>
            </a:pPr>
            <a:r>
              <a:rPr lang="en-IN" dirty="0" smtClean="0"/>
              <a:t>Copper </a:t>
            </a:r>
            <a:r>
              <a:rPr lang="en-IN" dirty="0"/>
              <a:t>piping shall not be used for acetylene and ammonia.</a:t>
            </a:r>
          </a:p>
          <a:p>
            <a:pPr marL="742950" lvl="1" indent="-285750">
              <a:buSzPct val="105000"/>
              <a:buFont typeface="Wingdings 3" pitchFamily="18" charset="2"/>
              <a:buChar char=""/>
            </a:pPr>
            <a:r>
              <a:rPr lang="en-IN" dirty="0" smtClean="0"/>
              <a:t>Plastic </a:t>
            </a:r>
            <a:r>
              <a:rPr lang="en-IN" dirty="0"/>
              <a:t>piping shall not be used for any portion of a high-pressure system.</a:t>
            </a:r>
          </a:p>
          <a:p>
            <a:pPr marL="742950" lvl="1" indent="-285750">
              <a:buSzPct val="105000"/>
              <a:buFont typeface="Wingdings 3" pitchFamily="18" charset="2"/>
              <a:buChar char=""/>
            </a:pPr>
            <a:r>
              <a:rPr lang="en-IN" dirty="0" smtClean="0"/>
              <a:t>Cast </a:t>
            </a:r>
            <a:r>
              <a:rPr lang="en-IN" dirty="0"/>
              <a:t>iron piping shall not be used for chlorine. </a:t>
            </a:r>
          </a:p>
          <a:p>
            <a:pPr marL="742950" lvl="1" indent="-285750">
              <a:buSzPct val="105000"/>
              <a:buFont typeface="Wingdings 3" pitchFamily="18" charset="2"/>
              <a:buChar char=""/>
            </a:pPr>
            <a:r>
              <a:rPr lang="en-IN" dirty="0" smtClean="0"/>
              <a:t>Distribution </a:t>
            </a:r>
            <a:r>
              <a:rPr lang="en-IN" dirty="0"/>
              <a:t>lines shall not be concealed where a high concentration of a leaking hazardous gas can build up and cause an accident.</a:t>
            </a:r>
          </a:p>
          <a:p>
            <a:pPr marL="742950" lvl="1" indent="-285750">
              <a:buSzPct val="105000"/>
              <a:buFont typeface="Wingdings 3" pitchFamily="18" charset="2"/>
              <a:buChar char=""/>
            </a:pPr>
            <a:r>
              <a:rPr lang="en-IN" dirty="0" smtClean="0"/>
              <a:t>Distribution </a:t>
            </a:r>
            <a:r>
              <a:rPr lang="en-IN" dirty="0"/>
              <a:t>lines and their outlets should be clearly labelled as to the type of gas contained.</a:t>
            </a:r>
          </a:p>
          <a:p>
            <a:pPr marL="742950" lvl="1" indent="-285750">
              <a:buSzPct val="105000"/>
              <a:buFont typeface="Wingdings 3" pitchFamily="18" charset="2"/>
              <a:buChar char=""/>
            </a:pPr>
            <a:r>
              <a:rPr lang="en-IN" dirty="0" smtClean="0"/>
              <a:t>Piping </a:t>
            </a:r>
            <a:r>
              <a:rPr lang="en-IN" dirty="0"/>
              <a:t>systems should be inspected for leaks on a regular basis.</a:t>
            </a:r>
          </a:p>
          <a:p>
            <a:pPr marL="742950" lvl="1" indent="-285750">
              <a:buSzPct val="105000"/>
              <a:buFont typeface="Wingdings 3" pitchFamily="18" charset="2"/>
              <a:buChar char=""/>
            </a:pPr>
            <a:r>
              <a:rPr lang="en-IN" dirty="0"/>
              <a:t>Special attention should be given to fittings as well as possible cracks that may have developed.</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MANIFOLDS</a:t>
            </a:r>
            <a:endParaRPr lang="en-IN" altLang="en-US" sz="3200" noProof="1"/>
          </a:p>
        </p:txBody>
      </p:sp>
    </p:spTree>
    <p:extLst>
      <p:ext uri="{BB962C8B-B14F-4D97-AF65-F5344CB8AC3E}">
        <p14:creationId xmlns:p14="http://schemas.microsoft.com/office/powerpoint/2010/main" val="3989302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If </a:t>
            </a:r>
            <a:r>
              <a:rPr lang="en-IN" dirty="0"/>
              <a:t>other methods, such as engineering controls, are not available or effective in controlling exposure to compressed gases, wear suitable personal protective equipment (PPE). </a:t>
            </a:r>
          </a:p>
          <a:p>
            <a:pPr marL="285750" indent="-285750">
              <a:buSzPct val="105000"/>
              <a:buFont typeface="Wingdings 3" pitchFamily="18" charset="2"/>
              <a:buChar char="p"/>
            </a:pPr>
            <a:r>
              <a:rPr lang="en-IN" dirty="0" smtClean="0"/>
              <a:t>Choosing </a:t>
            </a:r>
            <a:r>
              <a:rPr lang="en-IN" dirty="0"/>
              <a:t>the right PPE for a particular job is essential. Material Safety Data Sheets  MSDSs) should provide general guidance.</a:t>
            </a:r>
          </a:p>
          <a:p>
            <a:pPr marL="285750" indent="-285750">
              <a:buSzPct val="105000"/>
              <a:buFont typeface="Wingdings 3" pitchFamily="18" charset="2"/>
              <a:buChar char="p"/>
            </a:pPr>
            <a:r>
              <a:rPr lang="en-IN" b="1" dirty="0" smtClean="0"/>
              <a:t>Avoid </a:t>
            </a:r>
            <a:r>
              <a:rPr lang="en-IN" b="1" dirty="0"/>
              <a:t>Skin Contact</a:t>
            </a:r>
          </a:p>
          <a:p>
            <a:pPr marL="742950" lvl="1" indent="-285750">
              <a:buSzPct val="105000"/>
              <a:buFont typeface="Wingdings 3" pitchFamily="18" charset="2"/>
              <a:buChar char=""/>
            </a:pPr>
            <a:r>
              <a:rPr lang="en-IN" dirty="0"/>
              <a:t>When using gases that are harmful by skin contact, wear protective gloves, aprons or other clothing depending on the risk of skin contact. </a:t>
            </a:r>
          </a:p>
          <a:p>
            <a:pPr marL="742950" lvl="1" indent="-285750">
              <a:buSzPct val="105000"/>
              <a:buFont typeface="Wingdings 3" pitchFamily="18" charset="2"/>
              <a:buChar char=""/>
            </a:pPr>
            <a:r>
              <a:rPr lang="en-IN" dirty="0" smtClean="0"/>
              <a:t>Choose </a:t>
            </a:r>
            <a:r>
              <a:rPr lang="en-IN" dirty="0"/>
              <a:t>clothing made of materials that resist penetration or damage by the chemical. </a:t>
            </a:r>
          </a:p>
          <a:p>
            <a:pPr marL="742950" lvl="1" indent="-285750">
              <a:buSzPct val="105000"/>
              <a:buFont typeface="Wingdings 3" pitchFamily="18" charset="2"/>
              <a:buChar char=""/>
            </a:pPr>
            <a:r>
              <a:rPr lang="en-IN" dirty="0" smtClean="0"/>
              <a:t>Refer </a:t>
            </a:r>
            <a:r>
              <a:rPr lang="en-IN" dirty="0"/>
              <a:t>MSDS for recommended materials.</a:t>
            </a:r>
            <a:endParaRPr lang="en-US" dirty="0"/>
          </a:p>
          <a:p>
            <a:pPr marL="285750" indent="-285750">
              <a:buSzPct val="105000"/>
              <a:buFont typeface="Wingdings 3" panose="05040102010807070707" pitchFamily="18" charset="2"/>
              <a:buChar char="p"/>
            </a:pPr>
            <a:r>
              <a:rPr lang="en-IN" b="1" dirty="0" smtClean="0"/>
              <a:t>Protect </a:t>
            </a:r>
            <a:r>
              <a:rPr lang="en-IN" b="1" dirty="0"/>
              <a:t>Your Eyes and Face</a:t>
            </a:r>
          </a:p>
          <a:p>
            <a:pPr marL="742950" lvl="1" indent="-285750">
              <a:buSzPct val="105000"/>
              <a:buFont typeface="Wingdings 3" pitchFamily="18" charset="2"/>
              <a:buChar char=""/>
            </a:pPr>
            <a:r>
              <a:rPr lang="en-IN" dirty="0"/>
              <a:t>Always wear eye protection when working with compressed gases. </a:t>
            </a:r>
          </a:p>
          <a:p>
            <a:pPr marL="742950" lvl="1" indent="-285750">
              <a:buSzPct val="105000"/>
              <a:buFont typeface="Wingdings 3" pitchFamily="18" charset="2"/>
              <a:buChar char=""/>
            </a:pPr>
            <a:r>
              <a:rPr lang="en-IN" dirty="0" smtClean="0"/>
              <a:t>Use </a:t>
            </a:r>
            <a:r>
              <a:rPr lang="en-IN" dirty="0"/>
              <a:t>safety goggles. </a:t>
            </a:r>
          </a:p>
          <a:p>
            <a:pPr marL="742950" lvl="1" indent="-285750">
              <a:buSzPct val="105000"/>
              <a:buFont typeface="Wingdings 3" pitchFamily="18" charset="2"/>
              <a:buChar char=""/>
            </a:pPr>
            <a:r>
              <a:rPr lang="en-IN" dirty="0" smtClean="0"/>
              <a:t>MSDS </a:t>
            </a:r>
            <a:r>
              <a:rPr lang="en-IN" dirty="0"/>
              <a:t>will specify additional eye/face protection if required.</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PERSONAL PROTECTIVE EQUIPMENT</a:t>
            </a:r>
            <a:endParaRPr lang="en-IN" altLang="en-US" sz="3200" noProof="1"/>
          </a:p>
        </p:txBody>
      </p:sp>
    </p:spTree>
    <p:extLst>
      <p:ext uri="{BB962C8B-B14F-4D97-AF65-F5344CB8AC3E}">
        <p14:creationId xmlns:p14="http://schemas.microsoft.com/office/powerpoint/2010/main" val="1079926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Avoid Breathing Harmful Gases</a:t>
            </a:r>
          </a:p>
          <a:p>
            <a:pPr marL="742950" lvl="1" indent="-285750">
              <a:buSzPct val="105000"/>
              <a:buFont typeface="Wingdings 3" pitchFamily="18" charset="2"/>
              <a:buChar char=""/>
            </a:pPr>
            <a:r>
              <a:rPr lang="en-IN" dirty="0" smtClean="0"/>
              <a:t>If </a:t>
            </a:r>
            <a:r>
              <a:rPr lang="en-IN" dirty="0"/>
              <a:t>respirators must be used for breathing protection, these should be as per respiratory protection program.</a:t>
            </a:r>
          </a:p>
          <a:p>
            <a:pPr marL="742950" lvl="1" indent="-285750">
              <a:buSzPct val="105000"/>
              <a:buFont typeface="Wingdings 3" pitchFamily="18" charset="2"/>
              <a:buChar char=""/>
            </a:pPr>
            <a:r>
              <a:rPr lang="en-IN" dirty="0" smtClean="0"/>
              <a:t>Sorbents </a:t>
            </a:r>
            <a:r>
              <a:rPr lang="en-IN" dirty="0"/>
              <a:t>in air-purifying respirator cartridges and canisters must be compatible with the chemical they are supposed to protect against. </a:t>
            </a:r>
          </a:p>
          <a:p>
            <a:pPr marL="742950" lvl="1" indent="-285750">
              <a:buSzPct val="105000"/>
              <a:buFont typeface="Wingdings 3" pitchFamily="18" charset="2"/>
              <a:buChar char=""/>
            </a:pPr>
            <a:r>
              <a:rPr lang="en-IN" dirty="0" smtClean="0"/>
              <a:t>For </a:t>
            </a:r>
            <a:r>
              <a:rPr lang="en-IN" dirty="0"/>
              <a:t>example, oxidizable sorbents, such as activated charcoal, may not be acceptable if high concentrations of oxidizing gases are present. </a:t>
            </a:r>
          </a:p>
          <a:p>
            <a:pPr marL="742950" lvl="1" indent="-285750">
              <a:buSzPct val="105000"/>
              <a:buFont typeface="Wingdings 3" pitchFamily="18" charset="2"/>
              <a:buChar char=""/>
            </a:pPr>
            <a:r>
              <a:rPr lang="en-IN" dirty="0" smtClean="0"/>
              <a:t>A </a:t>
            </a:r>
            <a:r>
              <a:rPr lang="en-IN" dirty="0"/>
              <a:t>hazardous reaction might occur. Keep in mind that air-purifying respirators do not protect against oxygen-deficient environments. </a:t>
            </a:r>
          </a:p>
          <a:p>
            <a:pPr marL="742950" lvl="1" indent="-285750">
              <a:buSzPct val="105000"/>
              <a:buFont typeface="Wingdings 3" pitchFamily="18" charset="2"/>
              <a:buChar char=""/>
            </a:pPr>
            <a:r>
              <a:rPr lang="en-IN" dirty="0" smtClean="0"/>
              <a:t>Know </a:t>
            </a:r>
            <a:r>
              <a:rPr lang="en-IN" dirty="0"/>
              <a:t>and be familiar with the right PPE for use in emergencies as well as during normal operations</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t>PERSONAL PROTECTIVE EQUIPMENT</a:t>
            </a:r>
            <a:endParaRPr lang="en-IN" altLang="en-US" sz="3200" noProof="1"/>
          </a:p>
        </p:txBody>
      </p:sp>
    </p:spTree>
    <p:extLst>
      <p:ext uri="{BB962C8B-B14F-4D97-AF65-F5344CB8AC3E}">
        <p14:creationId xmlns:p14="http://schemas.microsoft.com/office/powerpoint/2010/main" val="1880797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Minor </a:t>
            </a:r>
            <a:r>
              <a:rPr lang="en-IN" dirty="0"/>
              <a:t>leak shall be arrested by tightening the packing nut or closing </a:t>
            </a:r>
            <a:r>
              <a:rPr lang="en-IN" dirty="0" smtClean="0"/>
              <a:t>the cylinder </a:t>
            </a:r>
            <a:r>
              <a:rPr lang="en-IN" dirty="0"/>
              <a:t>valve.</a:t>
            </a:r>
          </a:p>
          <a:p>
            <a:pPr marL="742950" lvl="1" indent="-285750">
              <a:buSzPct val="105000"/>
              <a:buFont typeface="Wingdings 3" pitchFamily="18" charset="2"/>
              <a:buChar char=""/>
            </a:pPr>
            <a:r>
              <a:rPr lang="en-IN" dirty="0" smtClean="0"/>
              <a:t>If </a:t>
            </a:r>
            <a:r>
              <a:rPr lang="en-IN" dirty="0"/>
              <a:t>the above does not stop the leak or the leak occurred from fuse plug or other safety device, cylinder shall be moved outdoors to a well ventilated area away from any source of ignition. </a:t>
            </a:r>
          </a:p>
          <a:p>
            <a:pPr marL="742950" lvl="1" indent="-285750">
              <a:buSzPct val="105000"/>
              <a:buFont typeface="Wingdings 3" pitchFamily="18" charset="2"/>
              <a:buChar char=""/>
            </a:pPr>
            <a:r>
              <a:rPr lang="en-IN" dirty="0" smtClean="0"/>
              <a:t>The </a:t>
            </a:r>
            <a:r>
              <a:rPr lang="en-IN" dirty="0"/>
              <a:t>contents of the cylinder should be allowed to disperse into the atmosphere under carefully controlled and supervised conditions.</a:t>
            </a:r>
          </a:p>
          <a:p>
            <a:pPr marL="742950" lvl="1" indent="-285750">
              <a:buSzPct val="105000"/>
              <a:buFont typeface="Wingdings 3" pitchFamily="18" charset="2"/>
              <a:buChar char=""/>
            </a:pPr>
            <a:r>
              <a:rPr lang="en-IN" dirty="0" smtClean="0"/>
              <a:t>If </a:t>
            </a:r>
            <a:r>
              <a:rPr lang="en-IN" dirty="0"/>
              <a:t>it cannot be moved, location shall be evacuated and area barricaded.</a:t>
            </a:r>
          </a:p>
          <a:p>
            <a:pPr marL="742950" lvl="1" indent="-285750">
              <a:buSzPct val="105000"/>
              <a:buFont typeface="Wingdings 3" pitchFamily="18" charset="2"/>
              <a:buChar char=""/>
            </a:pPr>
            <a:r>
              <a:rPr lang="en-IN" dirty="0" smtClean="0"/>
              <a:t>Minor </a:t>
            </a:r>
            <a:r>
              <a:rPr lang="en-IN" dirty="0"/>
              <a:t>fire shall be extinguished if possible, by closing the cylinder valve or use of water, wet cloth, or fire extinguisher. </a:t>
            </a:r>
          </a:p>
          <a:p>
            <a:pPr marL="742950" lvl="1" indent="-285750">
              <a:buSzPct val="105000"/>
              <a:buFont typeface="Wingdings 3" pitchFamily="18" charset="2"/>
              <a:buChar char=""/>
            </a:pPr>
            <a:r>
              <a:rPr lang="en-IN" dirty="0" smtClean="0"/>
              <a:t>Leak </a:t>
            </a:r>
            <a:r>
              <a:rPr lang="en-IN" dirty="0"/>
              <a:t>shall be attended thereafter.</a:t>
            </a:r>
          </a:p>
          <a:p>
            <a:pPr marL="742950" lvl="1" indent="-285750">
              <a:buSzPct val="105000"/>
              <a:buFont typeface="Wingdings 3" pitchFamily="18" charset="2"/>
              <a:buChar char=""/>
            </a:pPr>
            <a:r>
              <a:rPr lang="en-IN" dirty="0" smtClean="0"/>
              <a:t>If </a:t>
            </a:r>
            <a:r>
              <a:rPr lang="en-IN" dirty="0"/>
              <a:t>the fire results from an unstoppable leak, cylinder shall be kept wet by water fog and allowed to burn in controlled manner.</a:t>
            </a:r>
          </a:p>
          <a:p>
            <a:pPr marL="742950" lvl="1" indent="-285750">
              <a:buSzPct val="105000"/>
              <a:buFont typeface="Wingdings 3" pitchFamily="18" charset="2"/>
              <a:buChar char=""/>
            </a:pPr>
            <a:r>
              <a:rPr lang="en-IN" dirty="0" smtClean="0"/>
              <a:t>If </a:t>
            </a:r>
            <a:r>
              <a:rPr lang="en-IN" dirty="0"/>
              <a:t>the cylinder is engulfed in external fire, it shall be kept wet and removed if possible.</a:t>
            </a:r>
          </a:p>
          <a:p>
            <a:pPr marL="742950" lvl="1" indent="-285750">
              <a:buSzPct val="105000"/>
              <a:buFont typeface="Wingdings 3" pitchFamily="18" charset="2"/>
              <a:buChar char=""/>
            </a:pPr>
            <a:r>
              <a:rPr lang="en-IN" dirty="0" smtClean="0"/>
              <a:t>Use </a:t>
            </a:r>
            <a:r>
              <a:rPr lang="en-IN" dirty="0"/>
              <a:t>of water is not advised in all cases. </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latin typeface="+mn-lt"/>
              </a:rPr>
              <a:t>HANDLING EMERGENCIES</a:t>
            </a:r>
            <a:endParaRPr lang="en-IN" altLang="en-US" sz="3200" noProof="1">
              <a:latin typeface="+mn-lt"/>
            </a:endParaRPr>
          </a:p>
        </p:txBody>
      </p:sp>
    </p:spTree>
    <p:extLst>
      <p:ext uri="{BB962C8B-B14F-4D97-AF65-F5344CB8AC3E}">
        <p14:creationId xmlns:p14="http://schemas.microsoft.com/office/powerpoint/2010/main" val="23175898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a:t>
            </a:r>
            <a:r>
              <a:rPr lang="en-IN" dirty="0"/>
              <a:t>Act fast in emergencies such as chemical fires or gas cylinder leaks:</a:t>
            </a:r>
          </a:p>
          <a:p>
            <a:pPr marL="742950" lvl="1" indent="-285750">
              <a:buSzPct val="105000"/>
              <a:buFont typeface="Wingdings 3" pitchFamily="18" charset="2"/>
              <a:buChar char=""/>
            </a:pPr>
            <a:r>
              <a:rPr lang="en-IN" dirty="0" smtClean="0"/>
              <a:t>Evacuate </a:t>
            </a:r>
            <a:r>
              <a:rPr lang="en-IN" dirty="0"/>
              <a:t>the area at once if you are not trained to handle the problem or if it is clearly beyond your control.</a:t>
            </a:r>
          </a:p>
          <a:p>
            <a:pPr marL="742950" lvl="1" indent="-285750">
              <a:buSzPct val="105000"/>
              <a:buFont typeface="Wingdings 3" pitchFamily="18" charset="2"/>
              <a:buChar char=""/>
            </a:pPr>
            <a:r>
              <a:rPr lang="en-IN" dirty="0" smtClean="0"/>
              <a:t>Alert </a:t>
            </a:r>
            <a:r>
              <a:rPr lang="en-IN" dirty="0"/>
              <a:t>other people in the area to the emergency.</a:t>
            </a:r>
          </a:p>
          <a:p>
            <a:pPr marL="742950" lvl="1" indent="-285750">
              <a:buSzPct val="105000"/>
              <a:buFont typeface="Wingdings 3" pitchFamily="18" charset="2"/>
              <a:buChar char=""/>
            </a:pPr>
            <a:r>
              <a:rPr lang="en-IN" dirty="0" smtClean="0"/>
              <a:t>Call </a:t>
            </a:r>
            <a:r>
              <a:rPr lang="en-IN" dirty="0"/>
              <a:t>ECCC immediately.</a:t>
            </a:r>
          </a:p>
          <a:p>
            <a:pPr marL="742950" lvl="1" indent="-285750">
              <a:buSzPct val="105000"/>
              <a:buFont typeface="Wingdings 3" pitchFamily="18" charset="2"/>
              <a:buChar char=""/>
            </a:pPr>
            <a:r>
              <a:rPr lang="en-IN" dirty="0" smtClean="0"/>
              <a:t>Obtain </a:t>
            </a:r>
            <a:r>
              <a:rPr lang="en-IN" dirty="0"/>
              <a:t>first aid and remove all contaminated clothes if you have been exposed to harmful chemicals.</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latin typeface="+mn-lt"/>
              </a:rPr>
              <a:t>HANDLING EMERGENCIES</a:t>
            </a:r>
            <a:endParaRPr lang="en-IN" altLang="en-US" sz="3200" noProof="1">
              <a:latin typeface="+mn-lt"/>
            </a:endParaRPr>
          </a:p>
        </p:txBody>
      </p:sp>
    </p:spTree>
    <p:extLst>
      <p:ext uri="{BB962C8B-B14F-4D97-AF65-F5344CB8AC3E}">
        <p14:creationId xmlns:p14="http://schemas.microsoft.com/office/powerpoint/2010/main" val="21242162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Act fast in emergencies such as chemical fires or gas cylinder leaks:</a:t>
            </a:r>
          </a:p>
          <a:p>
            <a:pPr marL="742950" lvl="1" indent="-285750">
              <a:buSzPct val="105000"/>
              <a:buFont typeface="Wingdings 3" pitchFamily="18" charset="2"/>
              <a:buChar char=""/>
            </a:pPr>
            <a:r>
              <a:rPr lang="en-IN" dirty="0" smtClean="0"/>
              <a:t>Evacuate </a:t>
            </a:r>
            <a:r>
              <a:rPr lang="en-IN" dirty="0"/>
              <a:t>the area at once if you are not trained to handle the problem or if it is clearly beyond your control.</a:t>
            </a:r>
          </a:p>
          <a:p>
            <a:pPr marL="742950" lvl="1" indent="-285750">
              <a:buSzPct val="105000"/>
              <a:buFont typeface="Wingdings 3" pitchFamily="18" charset="2"/>
              <a:buChar char=""/>
            </a:pPr>
            <a:r>
              <a:rPr lang="en-IN" dirty="0" smtClean="0"/>
              <a:t>Alert </a:t>
            </a:r>
            <a:r>
              <a:rPr lang="en-IN" dirty="0"/>
              <a:t>other people in the area to the emergency.</a:t>
            </a:r>
          </a:p>
          <a:p>
            <a:pPr marL="742950" lvl="1" indent="-285750">
              <a:buSzPct val="105000"/>
              <a:buFont typeface="Wingdings 3" pitchFamily="18" charset="2"/>
              <a:buChar char=""/>
            </a:pPr>
            <a:r>
              <a:rPr lang="en-IN" dirty="0" smtClean="0"/>
              <a:t>Obtain </a:t>
            </a:r>
            <a:r>
              <a:rPr lang="en-IN" dirty="0"/>
              <a:t>first aid and remove all contaminated clothes if you have been exposed to harmful chemicals.</a:t>
            </a:r>
          </a:p>
          <a:p>
            <a:pPr marL="0" lvl="1">
              <a:buSzPct val="105000"/>
              <a:buFont typeface="Wingdings 3" pitchFamily="18" charset="2"/>
              <a:buChar char="p"/>
            </a:pPr>
            <a:r>
              <a:rPr lang="en-IN" b="1" dirty="0"/>
              <a:t> </a:t>
            </a:r>
            <a:r>
              <a:rPr lang="en-IN" b="1" dirty="0" smtClean="0"/>
              <a:t>Filling </a:t>
            </a:r>
            <a:r>
              <a:rPr lang="en-IN" b="1" dirty="0" err="1" smtClean="0"/>
              <a:t>ba</a:t>
            </a:r>
            <a:r>
              <a:rPr lang="en-IN" b="1" dirty="0" smtClean="0"/>
              <a:t> air cylinders</a:t>
            </a:r>
          </a:p>
          <a:p>
            <a:pPr marL="742950" lvl="1" indent="-285750">
              <a:buSzPct val="105000"/>
              <a:buFont typeface="Wingdings 3" panose="05040102010807070707" pitchFamily="18" charset="2"/>
              <a:buChar char=""/>
            </a:pPr>
            <a:r>
              <a:rPr lang="en-IN" dirty="0" smtClean="0"/>
              <a:t>Air </a:t>
            </a:r>
            <a:r>
              <a:rPr lang="en-IN" dirty="0"/>
              <a:t>cylinders used as part of Breathing apparatus are being filled at Fire stations. </a:t>
            </a:r>
          </a:p>
          <a:p>
            <a:pPr marL="742950" lvl="1" indent="-285750">
              <a:buSzPct val="105000"/>
              <a:buFont typeface="Wingdings 3" panose="05040102010807070707" pitchFamily="18" charset="2"/>
              <a:buChar char=""/>
            </a:pPr>
            <a:r>
              <a:rPr lang="en-IN" dirty="0" smtClean="0"/>
              <a:t>The </a:t>
            </a:r>
            <a:r>
              <a:rPr lang="en-IN" dirty="0"/>
              <a:t>safety precautions for filling cylinders will vary with each brand of air compressor.</a:t>
            </a:r>
          </a:p>
          <a:p>
            <a:pPr marL="742950" lvl="1" indent="-285750">
              <a:buSzPct val="105000"/>
              <a:buFont typeface="Wingdings 3" panose="05040102010807070707" pitchFamily="18" charset="2"/>
              <a:buChar char=""/>
            </a:pPr>
            <a:r>
              <a:rPr lang="en-IN" dirty="0" smtClean="0"/>
              <a:t>Different </a:t>
            </a:r>
            <a:r>
              <a:rPr lang="en-IN" dirty="0"/>
              <a:t>make of compressors are used at the refineries.</a:t>
            </a:r>
          </a:p>
          <a:p>
            <a:pPr marL="742950" lvl="1" indent="-285750">
              <a:buSzPct val="105000"/>
              <a:buFont typeface="Wingdings 3" panose="05040102010807070707" pitchFamily="18" charset="2"/>
              <a:buChar char=""/>
            </a:pPr>
            <a:r>
              <a:rPr lang="en-IN" dirty="0" smtClean="0"/>
              <a:t>The </a:t>
            </a:r>
            <a:r>
              <a:rPr lang="en-IN" dirty="0"/>
              <a:t>precautions may vary depending on the specific make and the Operating manual of the compressor shall be referred for the same. </a:t>
            </a:r>
          </a:p>
          <a:p>
            <a:pPr marL="742950" lvl="1" indent="-285750">
              <a:buSzPct val="105000"/>
              <a:buFont typeface="Wingdings 3" panose="05040102010807070707" pitchFamily="18" charset="2"/>
              <a:buChar char=""/>
            </a:pPr>
            <a:r>
              <a:rPr lang="en-IN" dirty="0" smtClean="0"/>
              <a:t>The </a:t>
            </a:r>
            <a:r>
              <a:rPr lang="en-IN" dirty="0"/>
              <a:t>precautions mentioned below are general in nature. Follow all cautions, warnings, and procedures contained in the Compressor operation Instructions.</a:t>
            </a:r>
            <a:endParaRPr lang="en-IN" b="1" dirty="0"/>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latin typeface="+mn-lt"/>
              </a:rPr>
              <a:t>HANDLING EMERGENCIES</a:t>
            </a:r>
            <a:endParaRPr lang="en-IN" altLang="en-US" sz="3200" noProof="1">
              <a:latin typeface="+mn-lt"/>
            </a:endParaRPr>
          </a:p>
        </p:txBody>
      </p:sp>
    </p:spTree>
    <p:extLst>
      <p:ext uri="{BB962C8B-B14F-4D97-AF65-F5344CB8AC3E}">
        <p14:creationId xmlns:p14="http://schemas.microsoft.com/office/powerpoint/2010/main" val="1885620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buSzPct val="105000"/>
              <a:buFont typeface="Wingdings 3" pitchFamily="18" charset="2"/>
              <a:buChar char=""/>
            </a:pPr>
            <a:r>
              <a:rPr lang="en-IN" dirty="0" smtClean="0"/>
              <a:t>Only </a:t>
            </a:r>
            <a:r>
              <a:rPr lang="en-IN" dirty="0"/>
              <a:t>trained personnel may store, fill, maintain, handle, use or dispose of cylinders. </a:t>
            </a:r>
          </a:p>
          <a:p>
            <a:pPr marL="742950" lvl="1" indent="-285750">
              <a:buSzPct val="105000"/>
              <a:buFont typeface="Wingdings 3" pitchFamily="18" charset="2"/>
              <a:buChar char=""/>
            </a:pPr>
            <a:r>
              <a:rPr lang="en-IN" dirty="0" smtClean="0"/>
              <a:t>Use </a:t>
            </a:r>
            <a:r>
              <a:rPr lang="en-IN" dirty="0"/>
              <a:t>personal protective equipment, such as safety glasses, gloves, safety shoes and hard hat, when filling and handling cylinders.</a:t>
            </a:r>
          </a:p>
          <a:p>
            <a:pPr marL="742950" lvl="1" indent="-285750">
              <a:buSzPct val="105000"/>
              <a:buFont typeface="Wingdings 3" pitchFamily="18" charset="2"/>
              <a:buChar char=""/>
            </a:pPr>
            <a:r>
              <a:rPr lang="en-IN" dirty="0" smtClean="0"/>
              <a:t>Make </a:t>
            </a:r>
            <a:r>
              <a:rPr lang="en-IN" dirty="0"/>
              <a:t>certain the cylinder retest date has not expired.</a:t>
            </a:r>
          </a:p>
          <a:p>
            <a:pPr marL="742950" lvl="1" indent="-285750">
              <a:buSzPct val="105000"/>
              <a:buFont typeface="Wingdings 3" pitchFamily="18" charset="2"/>
              <a:buChar char=""/>
            </a:pPr>
            <a:r>
              <a:rPr lang="en-IN" dirty="0" smtClean="0"/>
              <a:t>Sometimes </a:t>
            </a:r>
            <a:r>
              <a:rPr lang="en-IN" dirty="0"/>
              <a:t>the manufacturers recommend that the cylinder be filled or "topped off" inside a suitable enclosure or in a way that prevents injury and property damage; the same shall be followed.</a:t>
            </a:r>
          </a:p>
          <a:p>
            <a:pPr marL="742950" lvl="1" indent="-285750">
              <a:buSzPct val="105000"/>
              <a:buFont typeface="Wingdings 3" pitchFamily="18" charset="2"/>
              <a:buChar char=""/>
            </a:pPr>
            <a:r>
              <a:rPr lang="en-IN" dirty="0" smtClean="0"/>
              <a:t>Cylinders </a:t>
            </a:r>
            <a:r>
              <a:rPr lang="en-IN" dirty="0"/>
              <a:t>should be handled carefully when charged and stored properly.</a:t>
            </a:r>
          </a:p>
          <a:p>
            <a:pPr marL="742950" lvl="1" indent="-285750">
              <a:buSzPct val="105000"/>
              <a:buFont typeface="Wingdings 3" pitchFamily="18" charset="2"/>
              <a:buChar char=""/>
            </a:pPr>
            <a:r>
              <a:rPr lang="en-IN" dirty="0" smtClean="0"/>
              <a:t>The </a:t>
            </a:r>
            <a:r>
              <a:rPr lang="en-IN" dirty="0"/>
              <a:t>potential for mass energy release exists if the valve is dislodged or cylinder is punctured.</a:t>
            </a:r>
          </a:p>
          <a:p>
            <a:pPr marL="742950" lvl="1" indent="-285750">
              <a:buSzPct val="105000"/>
              <a:buFont typeface="Wingdings 3" pitchFamily="18" charset="2"/>
              <a:buChar char=""/>
            </a:pPr>
            <a:r>
              <a:rPr lang="en-IN" dirty="0" smtClean="0"/>
              <a:t>Inspect </a:t>
            </a:r>
            <a:r>
              <a:rPr lang="en-IN" dirty="0"/>
              <a:t>the exterior of the cylinder for dents, gouges or rusted areas, and evidence of exposure to high temperature such as darkened or blistered paint, charred decals, melted or distorted gauge lens, etc. Do not fill damaged cylinders.</a:t>
            </a:r>
          </a:p>
          <a:p>
            <a:pPr marL="742950" lvl="1" indent="-285750">
              <a:buSzPct val="105000"/>
              <a:buFont typeface="Wingdings 3" pitchFamily="18" charset="2"/>
              <a:buChar char=""/>
            </a:pPr>
            <a:r>
              <a:rPr lang="en-IN" dirty="0" smtClean="0"/>
              <a:t>Inspect </a:t>
            </a:r>
            <a:r>
              <a:rPr lang="en-IN" dirty="0"/>
              <a:t>valve for damage and ease of operation.</a:t>
            </a:r>
            <a:endParaRPr lang="en-IN" b="1" dirty="0"/>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latin typeface="+mn-lt"/>
              </a:rPr>
              <a:t>HANDLING EMERGENCIES</a:t>
            </a:r>
            <a:endParaRPr lang="en-IN" altLang="en-US" sz="3200" noProof="1">
              <a:latin typeface="+mn-lt"/>
            </a:endParaRPr>
          </a:p>
        </p:txBody>
      </p:sp>
    </p:spTree>
    <p:extLst>
      <p:ext uri="{BB962C8B-B14F-4D97-AF65-F5344CB8AC3E}">
        <p14:creationId xmlns:p14="http://schemas.microsoft.com/office/powerpoint/2010/main" val="26003694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742950" lvl="1" indent="-285750">
              <a:buSzPct val="105000"/>
              <a:buFont typeface="Wingdings 3" pitchFamily="18" charset="2"/>
              <a:buChar char=""/>
            </a:pPr>
            <a:r>
              <a:rPr lang="en-IN" dirty="0" smtClean="0"/>
              <a:t>Certain compressor manufacturers recommend that the cylinder may be partially immersed (DO NOT submerge the cylinder valve) in a water bath to minimize the temperature rise that occurs as the cylinder is filled.</a:t>
            </a:r>
          </a:p>
          <a:p>
            <a:pPr marL="742950" lvl="1" indent="-285750">
              <a:buSzPct val="105000"/>
              <a:buFont typeface="Wingdings 3" pitchFamily="18" charset="2"/>
              <a:buChar char=""/>
            </a:pPr>
            <a:r>
              <a:rPr lang="en-IN" dirty="0" smtClean="0"/>
              <a:t>The </a:t>
            </a:r>
            <a:r>
              <a:rPr lang="en-IN" dirty="0"/>
              <a:t>filler hose (for certain make) should be equipped with a restraining cable to prevent uncontrolled “whipping” in case of hose failure.</a:t>
            </a:r>
          </a:p>
          <a:p>
            <a:pPr marL="742950" lvl="1" indent="-285750">
              <a:buSzPct val="105000"/>
              <a:buFont typeface="Wingdings 3" pitchFamily="18" charset="2"/>
              <a:buChar char=""/>
            </a:pPr>
            <a:r>
              <a:rPr lang="en-IN" dirty="0" smtClean="0"/>
              <a:t>Fill </a:t>
            </a:r>
            <a:r>
              <a:rPr lang="en-IN" dirty="0"/>
              <a:t>the cylinder slowly. Monitor pressure during filling carefully.</a:t>
            </a:r>
          </a:p>
          <a:p>
            <a:pPr marL="742950" lvl="1" indent="-285750">
              <a:buSzPct val="105000"/>
              <a:buFont typeface="Wingdings 3" pitchFamily="18" charset="2"/>
              <a:buChar char=""/>
            </a:pPr>
            <a:r>
              <a:rPr lang="en-IN" dirty="0" smtClean="0"/>
              <a:t>DO </a:t>
            </a:r>
            <a:r>
              <a:rPr lang="en-IN" dirty="0"/>
              <a:t>NOT exceed maximum service pressure which is stamped on shoulder or collar of the cylinder.</a:t>
            </a:r>
          </a:p>
          <a:p>
            <a:pPr marL="742950" lvl="1" indent="-285750">
              <a:buSzPct val="105000"/>
              <a:buFont typeface="Wingdings 3" pitchFamily="18" charset="2"/>
              <a:buChar char=""/>
            </a:pPr>
            <a:r>
              <a:rPr lang="en-IN" dirty="0" smtClean="0"/>
              <a:t>When </a:t>
            </a:r>
            <a:r>
              <a:rPr lang="en-IN" dirty="0"/>
              <a:t>compressor is in “ON” position, it will cycle on and off as needed.</a:t>
            </a:r>
          </a:p>
          <a:p>
            <a:pPr marL="742950" lvl="1" indent="-285750">
              <a:buSzPct val="105000"/>
              <a:buFont typeface="Wingdings 3" pitchFamily="18" charset="2"/>
              <a:buChar char=""/>
            </a:pPr>
            <a:r>
              <a:rPr lang="en-IN" dirty="0" smtClean="0"/>
              <a:t>Do </a:t>
            </a:r>
            <a:r>
              <a:rPr lang="en-IN" dirty="0"/>
              <a:t>not open front cage of filling station unless main compressor switch </a:t>
            </a:r>
            <a:r>
              <a:rPr lang="en-IN" dirty="0" smtClean="0"/>
              <a:t>is in </a:t>
            </a:r>
            <a:r>
              <a:rPr lang="en-IN" dirty="0"/>
              <a:t>“OFF” position.</a:t>
            </a:r>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latin typeface="+mn-lt"/>
              </a:rPr>
              <a:t>HANDLING EMERGENCIES</a:t>
            </a:r>
            <a:endParaRPr lang="en-IN" altLang="en-US" sz="3200" noProof="1">
              <a:latin typeface="+mn-lt"/>
            </a:endParaRPr>
          </a:p>
        </p:txBody>
      </p:sp>
    </p:spTree>
    <p:extLst>
      <p:ext uri="{BB962C8B-B14F-4D97-AF65-F5344CB8AC3E}">
        <p14:creationId xmlns:p14="http://schemas.microsoft.com/office/powerpoint/2010/main" val="8980901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endParaRPr lang="en-IN" sz="2000" b="1" dirty="0"/>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a:t> Support Resources</a:t>
            </a:r>
          </a:p>
          <a:p>
            <a:pPr marL="742950" lvl="1" indent="-285750">
              <a:buSzPct val="105000"/>
              <a:buFont typeface="Wingdings 3" panose="05040102010807070707" pitchFamily="18" charset="2"/>
              <a:buChar char=""/>
            </a:pPr>
            <a:r>
              <a:rPr lang="en-IN" dirty="0"/>
              <a:t> SH&amp;E </a:t>
            </a:r>
            <a:r>
              <a:rPr lang="en-IN" dirty="0" smtClean="0"/>
              <a:t>Dept. </a:t>
            </a:r>
            <a:r>
              <a:rPr lang="en-IN" dirty="0"/>
              <a:t>shall assist in the implementation of this document.</a:t>
            </a:r>
          </a:p>
          <a:p>
            <a:pPr>
              <a:buSzPct val="105000"/>
              <a:buFont typeface="Wingdings 3" pitchFamily="18" charset="2"/>
              <a:buChar char="p"/>
            </a:pPr>
            <a:r>
              <a:rPr lang="en-IN" b="1" dirty="0"/>
              <a:t> Management Records</a:t>
            </a:r>
          </a:p>
          <a:p>
            <a:pPr marL="742950" lvl="1" indent="-285750">
              <a:buSzPct val="105000"/>
              <a:buFont typeface="Wingdings 3" panose="05040102010807070707" pitchFamily="18" charset="2"/>
              <a:buChar char=""/>
            </a:pPr>
            <a:r>
              <a:rPr lang="en-IN" dirty="0"/>
              <a:t> All records must be maintained in compliance with this document</a:t>
            </a:r>
          </a:p>
          <a:p>
            <a:pPr>
              <a:buSzPct val="105000"/>
              <a:buFont typeface="Wingdings 3" pitchFamily="18" charset="2"/>
              <a:buChar char="p"/>
            </a:pPr>
            <a:r>
              <a:rPr lang="en-IN" b="1" dirty="0"/>
              <a:t> Audit requirements</a:t>
            </a:r>
          </a:p>
          <a:p>
            <a:pPr marL="742950" lvl="1" indent="-285750">
              <a:buSzPct val="105000"/>
              <a:buFont typeface="Wingdings 3" panose="05040102010807070707" pitchFamily="18" charset="2"/>
              <a:buChar char=""/>
            </a:pPr>
            <a:r>
              <a:rPr lang="en-IN" dirty="0"/>
              <a:t>Application of this document must be audited as part of Safety Performance audits to assure compliance.</a:t>
            </a:r>
          </a:p>
          <a:p>
            <a:pPr>
              <a:buSzPct val="105000"/>
              <a:buFont typeface="Wingdings 3" pitchFamily="18" charset="2"/>
              <a:buChar char="p"/>
            </a:pPr>
            <a:r>
              <a:rPr lang="en-IN" b="1" dirty="0"/>
              <a:t> Document renewal process</a:t>
            </a:r>
          </a:p>
          <a:p>
            <a:pPr marL="742950" lvl="1" indent="-285750">
              <a:buSzPct val="105000"/>
              <a:buFont typeface="Wingdings 3" panose="05040102010807070707" pitchFamily="18" charset="2"/>
              <a:buChar char=""/>
            </a:pPr>
            <a:r>
              <a:rPr lang="en-IN" dirty="0"/>
              <a:t>This document must be reviewed and revised as necessary and, at a minimum, not later than 3 years from the date of the latest revision.	</a:t>
            </a:r>
          </a:p>
          <a:p>
            <a:pPr>
              <a:buSzPct val="105000"/>
              <a:buFont typeface="Wingdings 3" pitchFamily="18" charset="2"/>
              <a:buChar char="p"/>
            </a:pPr>
            <a:r>
              <a:rPr lang="en-IN" b="1" dirty="0"/>
              <a:t> Deviation process</a:t>
            </a:r>
          </a:p>
          <a:p>
            <a:pPr marL="742950" lvl="1" indent="-285750">
              <a:buSzPct val="105000"/>
              <a:buFont typeface="Wingdings 3" panose="05040102010807070707" pitchFamily="18" charset="2"/>
              <a:buChar char=""/>
            </a:pPr>
            <a:r>
              <a:rPr lang="en-IN" dirty="0" smtClean="0"/>
              <a:t>Deviations </a:t>
            </a:r>
            <a:r>
              <a:rPr lang="en-IN" dirty="0"/>
              <a:t>from this document must be approved by EAMD after consultation with SH&amp;E Department. Deviations must be documented, and documentation must include the relevant facts supporting the deviation decision.</a:t>
            </a:r>
            <a:endParaRPr lang="en-IN" b="1" dirty="0"/>
          </a:p>
        </p:txBody>
      </p:sp>
      <p:sp>
        <p:nvSpPr>
          <p:cNvPr id="7" name="Rectangle 2"/>
          <p:cNvSpPr txBox="1">
            <a:spLocks noChangeArrowheads="1"/>
          </p:cNvSpPr>
          <p:nvPr/>
        </p:nvSpPr>
        <p:spPr>
          <a:xfrm>
            <a:off x="0" y="609600"/>
            <a:ext cx="914400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latin typeface="+mn-lt"/>
              </a:rPr>
              <a:t>HANDLING EMERGENCIES</a:t>
            </a:r>
            <a:endParaRPr lang="en-IN" altLang="en-US" sz="3200" noProof="1">
              <a:latin typeface="+mn-lt"/>
            </a:endParaRPr>
          </a:p>
        </p:txBody>
      </p:sp>
    </p:spTree>
    <p:extLst>
      <p:ext uri="{BB962C8B-B14F-4D97-AF65-F5344CB8AC3E}">
        <p14:creationId xmlns:p14="http://schemas.microsoft.com/office/powerpoint/2010/main" val="23440462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5900" y="1017920"/>
            <a:ext cx="8585200" cy="2554545"/>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About </a:t>
            </a:r>
            <a:r>
              <a:rPr kumimoji="0" lang="en-US" sz="2000" b="1"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PMG Consultants</a:t>
            </a:r>
            <a:endParaRPr kumimoji="0" lang="en-US" sz="2000" b="1" i="0" u="none" strike="noStrike" cap="none" normalizeH="0" baseline="0" dirty="0" smtClean="0">
              <a:ln>
                <a:noFill/>
              </a:ln>
              <a:solidFill>
                <a:srgbClr val="00B050"/>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PMG Consultants is group of competent people with expertise in respective domains. Delivering commitments, exceeding expectations &amp; creating value for clients in every interaction is our non-negotiable objective. Using the most advanced design &amp; collaboration work systems, we aspire to become Inspirational business partners for our clients.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Get in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touch</a:t>
            </a:r>
            <a:endParaRPr kumimoji="0" lang="en-US" sz="2000" b="1" i="0" u="none" strike="noStrike" cap="none" normalizeH="0" baseline="0" dirty="0" smtClean="0">
              <a:ln>
                <a:noFill/>
              </a:ln>
              <a:solidFill>
                <a:srgbClr val="00B05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We would love to hear from you. Gauge our capabilities by speaking to us. You can visit us at our New Delhi Design Office, or meet our representative at your location.</a:t>
            </a:r>
            <a:endParaRPr kumimoji="0" 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endParaRPr>
          </a:p>
        </p:txBody>
      </p:sp>
      <p:sp>
        <p:nvSpPr>
          <p:cNvPr id="4" name="Rectangle 3"/>
          <p:cNvSpPr>
            <a:spLocks noChangeArrowheads="1"/>
          </p:cNvSpPr>
          <p:nvPr/>
        </p:nvSpPr>
        <p:spPr bwMode="auto">
          <a:xfrm>
            <a:off x="215900" y="3495522"/>
            <a:ext cx="8585200" cy="2165935"/>
          </a:xfrm>
          <a:prstGeom prst="rect">
            <a:avLst/>
          </a:prstGeom>
          <a:noFill/>
          <a:ln>
            <a:noFill/>
          </a:ln>
          <a:effectLst/>
        </p:spPr>
        <p:txBody>
          <a:bodyPr vert="horz" wrap="square" lIns="0" tIns="0" rIns="0" bIns="13330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Our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Office</a:t>
            </a:r>
            <a:endParaRPr lang="en-US" sz="2000" b="1" dirty="0">
              <a:solidFill>
                <a:srgbClr val="00B050"/>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Address:</a:t>
            </a:r>
            <a:endParaRPr kumimoji="0" lang="en-US" sz="1600" b="0" i="0" u="none" strike="noStrike" cap="none" normalizeH="0" baseline="0" dirty="0" smtClean="0">
              <a:ln>
                <a:noFill/>
              </a:ln>
              <a:effectLst/>
              <a:ea typeface="Calibri" panose="020F0502020204030204" pitchFamily="34" charset="0"/>
              <a:cs typeface="Times New Roman" panose="02020603050405020304" pitchFamily="18" charset="0"/>
            </a:endParaRPr>
          </a:p>
          <a:p>
            <a:r>
              <a:rPr lang="en-US" sz="1600" dirty="0"/>
              <a:t>162A/9, 3</a:t>
            </a:r>
            <a:r>
              <a:rPr lang="en-US" sz="1600" baseline="30000" dirty="0"/>
              <a:t>rd</a:t>
            </a:r>
            <a:r>
              <a:rPr lang="en-US" sz="1600" dirty="0"/>
              <a:t> Floor, </a:t>
            </a:r>
            <a:r>
              <a:rPr lang="en-US" sz="1600" dirty="0" err="1"/>
              <a:t>Kishangarh</a:t>
            </a:r>
            <a:r>
              <a:rPr lang="en-US" sz="1600" dirty="0"/>
              <a:t>, </a:t>
            </a:r>
            <a:endParaRPr lang="en-US" sz="1600" dirty="0" smtClean="0"/>
          </a:p>
          <a:p>
            <a:r>
              <a:rPr lang="en-US" sz="1600" dirty="0" err="1" smtClean="0"/>
              <a:t>Vasant</a:t>
            </a:r>
            <a:r>
              <a:rPr lang="en-US" sz="1600" dirty="0" smtClean="0"/>
              <a:t> </a:t>
            </a:r>
            <a:r>
              <a:rPr lang="en-US" sz="1600" dirty="0" err="1"/>
              <a:t>Kunj</a:t>
            </a:r>
            <a:r>
              <a:rPr lang="en-US" sz="1600" dirty="0"/>
              <a:t>, </a:t>
            </a:r>
            <a:r>
              <a:rPr lang="en-US" sz="1600" dirty="0" smtClean="0"/>
              <a:t>, New </a:t>
            </a:r>
            <a:r>
              <a:rPr lang="en-US" sz="1600" dirty="0"/>
              <a:t>Delhi, 110070</a:t>
            </a:r>
          </a:p>
          <a:p>
            <a:pPr marL="0" marR="0" lvl="0" indent="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Phone:</a:t>
            </a:r>
            <a:r>
              <a:rPr kumimoji="0" lang="en-US" sz="1600" b="0" i="0" u="none" strike="noStrike" cap="none" normalizeH="0" baseline="0" dirty="0" smtClean="0">
                <a:ln>
                  <a:noFill/>
                </a:ln>
                <a:effectLst/>
                <a:ea typeface="Times New Roman" panose="02020603050405020304" pitchFamily="18" charset="0"/>
                <a:cs typeface="Arial" panose="020B0604020202020204" pitchFamily="34" charset="0"/>
              </a:rPr>
              <a:t> +91-9871115995, +91-11-23361790</a:t>
            </a:r>
            <a:endParaRPr kumimoji="0" lang="en-US" sz="16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Email: </a:t>
            </a: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hlinkClick r:id="rId2"/>
              </a:rPr>
              <a:t>connect@pmg-consultants.com</a:t>
            </a:r>
            <a:endParaRPr kumimoji="0" lang="en-US" sz="1600" b="1" i="0" u="none" strike="noStrike" cap="none" normalizeH="0" baseline="0" dirty="0" smtClean="0">
              <a:ln>
                <a:noFill/>
              </a:ln>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a:hlinkClick r:id="rId3"/>
              </a:rPr>
              <a:t>a</a:t>
            </a:r>
            <a:r>
              <a:rPr lang="en-US" sz="1600" smtClean="0">
                <a:hlinkClick r:id="rId3"/>
              </a:rPr>
              <a:t>bhinav.pandey@pmg-consultants.com</a:t>
            </a:r>
            <a:endParaRPr lang="en-US" sz="16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endParaRPr>
          </a:p>
        </p:txBody>
      </p:sp>
      <p:pic>
        <p:nvPicPr>
          <p:cNvPr id="1030" name="Picture 6" descr="http://www.pmg-consultants.com/wp-content/uploads/2015/01/7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1012" y="3780199"/>
            <a:ext cx="5289679" cy="226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032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Compressed gases present a unique hazard. </a:t>
            </a:r>
          </a:p>
          <a:p>
            <a:pPr marL="285750" indent="-285750">
              <a:buSzPct val="105000"/>
              <a:buFont typeface="Wingdings 3" pitchFamily="18" charset="2"/>
              <a:buChar char="p"/>
            </a:pPr>
            <a:r>
              <a:rPr lang="en-IN" dirty="0" smtClean="0"/>
              <a:t>Depending on the particular gas, there is a potential for simultaneous exposure to both mechanical and chemical hazards.</a:t>
            </a:r>
          </a:p>
          <a:p>
            <a:pPr marL="285750" indent="-285750">
              <a:buSzPct val="105000"/>
              <a:buFont typeface="Wingdings 3" pitchFamily="18" charset="2"/>
              <a:buChar char="p"/>
            </a:pPr>
            <a:r>
              <a:rPr lang="en-IN" dirty="0" smtClean="0"/>
              <a:t>Gases may be Flammable or combustible, Explosive, Corrosive, Poisonous, Inert or a combination of all these hazards.</a:t>
            </a:r>
          </a:p>
          <a:p>
            <a:pPr marL="285750" indent="-285750">
              <a:buSzPct val="105000"/>
              <a:buFont typeface="Wingdings 3" pitchFamily="18" charset="2"/>
              <a:buChar char="p"/>
            </a:pPr>
            <a:r>
              <a:rPr lang="en-IN" dirty="0" smtClean="0"/>
              <a:t>Hazards of reactivity and toxicity of the gas, as well as asphyxiation, can be caused by high concentrations of even "harmless" gases such as nitrogen. </a:t>
            </a:r>
          </a:p>
          <a:p>
            <a:pPr marL="285750" indent="-285750">
              <a:buSzPct val="105000"/>
              <a:buFont typeface="Wingdings 3" pitchFamily="18" charset="2"/>
              <a:buChar char="p"/>
            </a:pPr>
            <a:r>
              <a:rPr lang="en-IN" dirty="0" smtClean="0"/>
              <a:t>Since the gases are contained in heavy, highly pressurized metal containers, the large amount of potential energy resulting from compression of the gas makes the cylinder a potential rocket or fragmentation bomb.</a:t>
            </a:r>
            <a:endParaRPr lang="en-IN" dirty="0"/>
          </a:p>
        </p:txBody>
      </p:sp>
      <p:sp>
        <p:nvSpPr>
          <p:cNvPr id="7" name="Rectangle 2"/>
          <p:cNvSpPr txBox="1">
            <a:spLocks noChangeArrowheads="1"/>
          </p:cNvSpPr>
          <p:nvPr/>
        </p:nvSpPr>
        <p:spPr>
          <a:xfrm>
            <a:off x="317500" y="609600"/>
            <a:ext cx="8517890" cy="698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smtClean="0"/>
              <a:t>INTRODUCTION</a:t>
            </a:r>
            <a:endParaRPr lang="en-IN" altLang="en-US" sz="3200" noProof="1"/>
          </a:p>
        </p:txBody>
      </p:sp>
    </p:spTree>
    <p:extLst>
      <p:ext uri="{BB962C8B-B14F-4D97-AF65-F5344CB8AC3E}">
        <p14:creationId xmlns:p14="http://schemas.microsoft.com/office/powerpoint/2010/main" val="771655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2160"/>
              </a:lnSpc>
              <a:buSzPct val="105000"/>
              <a:buFont typeface="Wingdings 3" panose="05040102010807070707" pitchFamily="18" charset="2"/>
              <a:buChar char="p"/>
            </a:pPr>
            <a:r>
              <a:rPr lang="en-IN" b="1" dirty="0" smtClean="0"/>
              <a:t>Compressed Gas: </a:t>
            </a:r>
            <a:r>
              <a:rPr lang="en-IN" dirty="0"/>
              <a:t>A material, or mixture of materials, that  is a gas at 20°C (68°F) or less at an absolute pressure of 101.325 </a:t>
            </a:r>
            <a:r>
              <a:rPr lang="en-IN" dirty="0" err="1"/>
              <a:t>kPa</a:t>
            </a:r>
            <a:r>
              <a:rPr lang="en-IN" dirty="0"/>
              <a:t> (14.696 </a:t>
            </a:r>
            <a:r>
              <a:rPr lang="en-IN" dirty="0" err="1"/>
              <a:t>psia</a:t>
            </a:r>
            <a:r>
              <a:rPr lang="en-IN" dirty="0"/>
              <a:t>) and (2) that has a boiling point of 20°C (68°F) or less at an absolute pressure of 101.325 </a:t>
            </a:r>
            <a:r>
              <a:rPr lang="en-IN" dirty="0" err="1"/>
              <a:t>kPa</a:t>
            </a:r>
            <a:r>
              <a:rPr lang="en-IN" dirty="0"/>
              <a:t> (14.7 </a:t>
            </a:r>
            <a:r>
              <a:rPr lang="en-IN" dirty="0" err="1"/>
              <a:t>psia</a:t>
            </a:r>
            <a:r>
              <a:rPr lang="en-IN" dirty="0"/>
              <a:t>) and that is liquefied, </a:t>
            </a:r>
            <a:r>
              <a:rPr lang="en-IN" dirty="0" err="1"/>
              <a:t>nonliquefied</a:t>
            </a:r>
            <a:r>
              <a:rPr lang="en-IN" dirty="0"/>
              <a:t>, or in solution, except those gases that have no other health or physical hazard properties are not considered to be compressed gases until the pressure in the packaging exceeds an absolute pressure of 280 </a:t>
            </a:r>
            <a:r>
              <a:rPr lang="en-IN" dirty="0" err="1"/>
              <a:t>kPa</a:t>
            </a:r>
            <a:r>
              <a:rPr lang="en-IN" dirty="0"/>
              <a:t> (40.6 </a:t>
            </a:r>
            <a:r>
              <a:rPr lang="en-IN" dirty="0" err="1"/>
              <a:t>psia</a:t>
            </a:r>
            <a:r>
              <a:rPr lang="en-IN" dirty="0"/>
              <a:t>) at 20°C (68°F).</a:t>
            </a:r>
          </a:p>
          <a:p>
            <a:pPr marL="285750" indent="-285750">
              <a:lnSpc>
                <a:spcPts val="2160"/>
              </a:lnSpc>
              <a:buSzPct val="105000"/>
              <a:buFont typeface="Wingdings 3" panose="05040102010807070707" pitchFamily="18" charset="2"/>
              <a:buChar char="p"/>
            </a:pPr>
            <a:endParaRPr lang="en-IN" dirty="0"/>
          </a:p>
          <a:p>
            <a:pPr marL="285750" indent="-285750">
              <a:lnSpc>
                <a:spcPts val="2160"/>
              </a:lnSpc>
              <a:buSzPct val="105000"/>
              <a:buFont typeface="Wingdings 3" panose="05040102010807070707" pitchFamily="18" charset="2"/>
              <a:buChar char="p"/>
            </a:pPr>
            <a:r>
              <a:rPr lang="en-IN" b="1" dirty="0" smtClean="0"/>
              <a:t>Corrosive Gas: </a:t>
            </a:r>
            <a:r>
              <a:rPr lang="en-IN" dirty="0"/>
              <a:t>A gas that causes visible destruction of or irreversible alterations in living tissue by chemical action at the site of contact.</a:t>
            </a:r>
          </a:p>
          <a:p>
            <a:pPr marL="285750" indent="-285750">
              <a:lnSpc>
                <a:spcPts val="2160"/>
              </a:lnSpc>
              <a:buSzPct val="105000"/>
              <a:buFont typeface="Wingdings 3" panose="05040102010807070707" pitchFamily="18" charset="2"/>
              <a:buChar char="p"/>
            </a:pPr>
            <a:endParaRPr lang="en-IN" dirty="0"/>
          </a:p>
          <a:p>
            <a:pPr marL="285750" indent="-285750">
              <a:lnSpc>
                <a:spcPts val="2160"/>
              </a:lnSpc>
              <a:buSzPct val="105000"/>
              <a:buFont typeface="Wingdings 3" panose="05040102010807070707" pitchFamily="18" charset="2"/>
              <a:buChar char="p"/>
            </a:pPr>
            <a:r>
              <a:rPr lang="en-IN" b="1" dirty="0" smtClean="0"/>
              <a:t>Flammable Gas: </a:t>
            </a:r>
            <a:r>
              <a:rPr lang="en-IN" dirty="0"/>
              <a:t>A material that is a gas at 20°C (68°F) or less at an absolute pressure of 101.325 </a:t>
            </a:r>
            <a:r>
              <a:rPr lang="en-IN" dirty="0" err="1"/>
              <a:t>kPa</a:t>
            </a:r>
            <a:r>
              <a:rPr lang="en-IN" dirty="0"/>
              <a:t> (14.7 </a:t>
            </a:r>
            <a:r>
              <a:rPr lang="en-IN" dirty="0" err="1"/>
              <a:t>psia</a:t>
            </a:r>
            <a:r>
              <a:rPr lang="en-IN" dirty="0"/>
              <a:t>), that is ignitable at an absolute pressure of 101.325 </a:t>
            </a:r>
            <a:r>
              <a:rPr lang="en-IN" dirty="0" err="1"/>
              <a:t>kPa</a:t>
            </a:r>
            <a:r>
              <a:rPr lang="en-IN" dirty="0"/>
              <a:t> (14.7 </a:t>
            </a:r>
            <a:r>
              <a:rPr lang="en-IN" dirty="0" err="1"/>
              <a:t>psia</a:t>
            </a:r>
            <a:r>
              <a:rPr lang="en-IN" dirty="0"/>
              <a:t>) when in a mixture of 13 percent or less by volume with air, or that has a flammable range at an absolute pressure of 101.325 </a:t>
            </a:r>
            <a:r>
              <a:rPr lang="en-IN" dirty="0" err="1"/>
              <a:t>kPa</a:t>
            </a:r>
            <a:r>
              <a:rPr lang="en-IN" dirty="0"/>
              <a:t> (14.7 </a:t>
            </a:r>
            <a:r>
              <a:rPr lang="en-IN" dirty="0" err="1"/>
              <a:t>psia</a:t>
            </a:r>
            <a:r>
              <a:rPr lang="en-IN" dirty="0"/>
              <a:t>) with air of at least 12 percent, regardless of the lower limit.</a:t>
            </a:r>
          </a:p>
        </p:txBody>
      </p:sp>
      <p:sp>
        <p:nvSpPr>
          <p:cNvPr id="7" name="Rectangle 2"/>
          <p:cNvSpPr txBox="1">
            <a:spLocks noChangeArrowheads="1"/>
          </p:cNvSpPr>
          <p:nvPr/>
        </p:nvSpPr>
        <p:spPr>
          <a:xfrm>
            <a:off x="317500" y="609600"/>
            <a:ext cx="8517890" cy="698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t>DEFINITIONS</a:t>
            </a:r>
          </a:p>
        </p:txBody>
      </p:sp>
    </p:spTree>
    <p:extLst>
      <p:ext uri="{BB962C8B-B14F-4D97-AF65-F5344CB8AC3E}">
        <p14:creationId xmlns:p14="http://schemas.microsoft.com/office/powerpoint/2010/main" val="1316914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b="1" dirty="0" smtClean="0"/>
              <a:t>Flammable Gas: </a:t>
            </a:r>
            <a:r>
              <a:rPr lang="en-IN" dirty="0"/>
              <a:t>A material that is a gas at 20°C (68°F) or less at an absolute pressure of 101.325 </a:t>
            </a:r>
            <a:r>
              <a:rPr lang="en-IN" dirty="0" err="1"/>
              <a:t>kPa</a:t>
            </a:r>
            <a:r>
              <a:rPr lang="en-IN" dirty="0"/>
              <a:t> (14.7 </a:t>
            </a:r>
            <a:r>
              <a:rPr lang="en-IN" dirty="0" err="1"/>
              <a:t>psia</a:t>
            </a:r>
            <a:r>
              <a:rPr lang="en-IN" dirty="0"/>
              <a:t>), that is ignitable at an absolute pressure of 101.325 </a:t>
            </a:r>
            <a:r>
              <a:rPr lang="en-IN" dirty="0" err="1"/>
              <a:t>kPa</a:t>
            </a:r>
            <a:r>
              <a:rPr lang="en-IN" dirty="0"/>
              <a:t> (14.7 </a:t>
            </a:r>
            <a:r>
              <a:rPr lang="en-IN" dirty="0" err="1"/>
              <a:t>psia</a:t>
            </a:r>
            <a:r>
              <a:rPr lang="en-IN" dirty="0"/>
              <a:t>) when in a mixture of 13 percent or less by volume with air, or that has a flammable range at an absolute pressure of 101.325 </a:t>
            </a:r>
            <a:r>
              <a:rPr lang="en-IN" dirty="0" err="1"/>
              <a:t>kPa</a:t>
            </a:r>
            <a:r>
              <a:rPr lang="en-IN" dirty="0"/>
              <a:t> (14.7 </a:t>
            </a:r>
            <a:r>
              <a:rPr lang="en-IN" dirty="0" err="1"/>
              <a:t>psia</a:t>
            </a:r>
            <a:r>
              <a:rPr lang="en-IN" dirty="0"/>
              <a:t>) with air of at least 12 percent, regardless of the lower limit.</a:t>
            </a:r>
          </a:p>
          <a:p>
            <a:pPr marL="285750" indent="-285750">
              <a:buSzPct val="105000"/>
              <a:buFont typeface="Wingdings 3" panose="05040102010807070707" pitchFamily="18" charset="2"/>
              <a:buChar char="p"/>
            </a:pPr>
            <a:endParaRPr lang="en-IN" dirty="0"/>
          </a:p>
          <a:p>
            <a:pPr marL="285750" indent="-285750">
              <a:buSzPct val="105000"/>
              <a:buFont typeface="Wingdings 3" panose="05040102010807070707" pitchFamily="18" charset="2"/>
              <a:buChar char="p"/>
            </a:pPr>
            <a:r>
              <a:rPr lang="en-IN" b="1" dirty="0" smtClean="0"/>
              <a:t>Flammable </a:t>
            </a:r>
            <a:r>
              <a:rPr lang="en-IN" b="1" dirty="0"/>
              <a:t>Liquefied </a:t>
            </a:r>
            <a:r>
              <a:rPr lang="en-IN" b="1" dirty="0" smtClean="0"/>
              <a:t>Gas: </a:t>
            </a:r>
            <a:r>
              <a:rPr lang="en-IN" dirty="0"/>
              <a:t>A liquefied compressed gas that, when under a charged pressure, is partially liquid at a temperature of 20°C (68°F) and is flammable.</a:t>
            </a:r>
          </a:p>
          <a:p>
            <a:pPr marL="285750" indent="-285750">
              <a:buSzPct val="105000"/>
              <a:buFont typeface="Wingdings 3" panose="05040102010807070707" pitchFamily="18" charset="2"/>
              <a:buChar char="p"/>
            </a:pPr>
            <a:endParaRPr lang="en-IN" dirty="0"/>
          </a:p>
          <a:p>
            <a:pPr marL="285750" indent="-285750">
              <a:buSzPct val="105000"/>
              <a:buFont typeface="Wingdings 3" panose="05040102010807070707" pitchFamily="18" charset="2"/>
              <a:buChar char="p"/>
            </a:pPr>
            <a:r>
              <a:rPr lang="en-IN" b="1" dirty="0" smtClean="0"/>
              <a:t>Inert Gas:</a:t>
            </a:r>
            <a:r>
              <a:rPr lang="en-IN" i="1" dirty="0" smtClean="0"/>
              <a:t> </a:t>
            </a:r>
            <a:r>
              <a:rPr lang="en-IN" dirty="0"/>
              <a:t>A non reactive, non-flammable, non corrosive gas such as argon, helium, krypton, neon, nitrogen, and xenon.</a:t>
            </a:r>
          </a:p>
          <a:p>
            <a:pPr marL="285750" indent="-285750">
              <a:buSzPct val="105000"/>
              <a:buFont typeface="Wingdings 3" panose="05040102010807070707" pitchFamily="18" charset="2"/>
              <a:buChar char="p"/>
            </a:pPr>
            <a:endParaRPr lang="en-US" dirty="0"/>
          </a:p>
          <a:p>
            <a:pPr marL="285750" indent="-285750">
              <a:buSzPct val="105000"/>
              <a:buFont typeface="Wingdings 3" panose="05040102010807070707" pitchFamily="18" charset="2"/>
              <a:buChar char="p"/>
            </a:pPr>
            <a:r>
              <a:rPr lang="en-IN" b="1" dirty="0" smtClean="0"/>
              <a:t>Irritant Gas:</a:t>
            </a:r>
            <a:r>
              <a:rPr lang="en-IN" b="1" i="1" dirty="0" smtClean="0"/>
              <a:t> </a:t>
            </a:r>
            <a:r>
              <a:rPr lang="en-IN" dirty="0"/>
              <a:t>A chemical that is not corrosive, but that causes a reversible inflammatory effect on living tissue by chemical action at the site of contact.</a:t>
            </a:r>
          </a:p>
          <a:p>
            <a:pPr marL="285750" indent="-285750">
              <a:buSzPct val="105000"/>
              <a:buFont typeface="Wingdings 3" panose="05040102010807070707" pitchFamily="18" charset="2"/>
              <a:buChar char="p"/>
            </a:pPr>
            <a:endParaRPr lang="en-IN" b="1" i="1" dirty="0"/>
          </a:p>
          <a:p>
            <a:pPr marL="285750" indent="-285750">
              <a:buSzPct val="105000"/>
              <a:buFont typeface="Wingdings 3" panose="05040102010807070707" pitchFamily="18" charset="2"/>
              <a:buChar char="p"/>
            </a:pPr>
            <a:r>
              <a:rPr lang="en-IN" b="1" dirty="0" smtClean="0"/>
              <a:t>Non-flammable Gas:</a:t>
            </a:r>
            <a:r>
              <a:rPr lang="en-IN" i="1" dirty="0" smtClean="0"/>
              <a:t> </a:t>
            </a:r>
            <a:r>
              <a:rPr lang="en-IN" dirty="0"/>
              <a:t>A gas that does not meet the definition of a flammable gas.</a:t>
            </a:r>
          </a:p>
        </p:txBody>
      </p:sp>
      <p:sp>
        <p:nvSpPr>
          <p:cNvPr id="7" name="Rectangle 2"/>
          <p:cNvSpPr txBox="1">
            <a:spLocks noChangeArrowheads="1"/>
          </p:cNvSpPr>
          <p:nvPr/>
        </p:nvSpPr>
        <p:spPr>
          <a:xfrm>
            <a:off x="317500" y="609600"/>
            <a:ext cx="8517890" cy="698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t>DEFINITIONS</a:t>
            </a:r>
          </a:p>
        </p:txBody>
      </p:sp>
    </p:spTree>
    <p:extLst>
      <p:ext uri="{BB962C8B-B14F-4D97-AF65-F5344CB8AC3E}">
        <p14:creationId xmlns:p14="http://schemas.microsoft.com/office/powerpoint/2010/main" val="3477115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b="1" dirty="0" smtClean="0"/>
              <a:t>Oxidizing Gas: </a:t>
            </a:r>
            <a:r>
              <a:rPr lang="en-IN" dirty="0"/>
              <a:t>A gas that can support and accelerate combustion of other materials.</a:t>
            </a:r>
          </a:p>
          <a:p>
            <a:pPr marL="285750" indent="-285750">
              <a:buSzPct val="105000"/>
              <a:buFont typeface="Wingdings 3" panose="05040102010807070707" pitchFamily="18" charset="2"/>
              <a:buChar char="p"/>
            </a:pPr>
            <a:endParaRPr lang="en-IN" dirty="0"/>
          </a:p>
          <a:p>
            <a:pPr marL="285750" indent="-285750">
              <a:buSzPct val="105000"/>
              <a:buFont typeface="Wingdings 3" panose="05040102010807070707" pitchFamily="18" charset="2"/>
              <a:buChar char="p"/>
            </a:pPr>
            <a:r>
              <a:rPr lang="en-IN" b="1" dirty="0" smtClean="0"/>
              <a:t>Pyrophoric Gas: </a:t>
            </a:r>
            <a:r>
              <a:rPr lang="en-IN" dirty="0"/>
              <a:t>A gas with an auto ignition temperature in air at or below 54.4°C (130°F).</a:t>
            </a:r>
          </a:p>
          <a:p>
            <a:pPr marL="285750" indent="-285750">
              <a:buSzPct val="105000"/>
              <a:buFont typeface="Wingdings 3" panose="05040102010807070707" pitchFamily="18" charset="2"/>
              <a:buChar char="p"/>
            </a:pPr>
            <a:endParaRPr lang="en-IN" dirty="0"/>
          </a:p>
          <a:p>
            <a:pPr marL="285750" indent="-285750">
              <a:buSzPct val="105000"/>
              <a:buFont typeface="Wingdings 3" panose="05040102010807070707" pitchFamily="18" charset="2"/>
              <a:buChar char="p"/>
            </a:pPr>
            <a:r>
              <a:rPr lang="en-IN" b="1" dirty="0" smtClean="0"/>
              <a:t>Toxic Gas:</a:t>
            </a:r>
            <a:r>
              <a:rPr lang="en-IN" b="1" i="1" dirty="0" smtClean="0"/>
              <a:t> </a:t>
            </a:r>
            <a:r>
              <a:rPr lang="en-IN" dirty="0"/>
              <a:t>A gas with a median lethal concentration (LC50) in air of more than 200 ppm, but not more than 2000 ppm by volume of gas or vapour, or more than 2 mg/L, but not more than 20 mg/L of mist, fume, or dust, when administered by continuous inhalation for 1 hour (or less if death occurs within 1 hour) to albino rats weighing between 200 g and 300 g (0.44 </a:t>
            </a:r>
            <a:r>
              <a:rPr lang="en-IN" dirty="0" err="1"/>
              <a:t>lb</a:t>
            </a:r>
            <a:r>
              <a:rPr lang="en-IN" dirty="0"/>
              <a:t> and 0.66 </a:t>
            </a:r>
            <a:r>
              <a:rPr lang="en-IN" dirty="0" err="1"/>
              <a:t>lb</a:t>
            </a:r>
            <a:r>
              <a:rPr lang="en-IN" dirty="0"/>
              <a:t>) each.</a:t>
            </a:r>
          </a:p>
          <a:p>
            <a:pPr marL="285750" indent="-285750">
              <a:buSzPct val="105000"/>
              <a:buFont typeface="Wingdings 3" panose="05040102010807070707" pitchFamily="18" charset="2"/>
              <a:buChar char="p"/>
            </a:pPr>
            <a:endParaRPr lang="en-IN" dirty="0"/>
          </a:p>
          <a:p>
            <a:pPr marL="285750" indent="-285750">
              <a:buSzPct val="105000"/>
              <a:buFont typeface="Wingdings 3" panose="05040102010807070707" pitchFamily="18" charset="2"/>
              <a:buChar char="p"/>
            </a:pPr>
            <a:r>
              <a:rPr lang="en-IN" b="1" dirty="0" smtClean="0"/>
              <a:t>Highly </a:t>
            </a:r>
            <a:r>
              <a:rPr lang="en-IN" b="1" dirty="0"/>
              <a:t>Toxic </a:t>
            </a:r>
            <a:r>
              <a:rPr lang="en-IN" b="1" dirty="0" smtClean="0"/>
              <a:t>Gas:</a:t>
            </a:r>
            <a:r>
              <a:rPr lang="en-IN" b="1" i="1" dirty="0" smtClean="0"/>
              <a:t> </a:t>
            </a:r>
            <a:r>
              <a:rPr lang="en-IN" dirty="0"/>
              <a:t>A chemical that has a median lethal concentration (LC50) in air of 200 ppm by volume or less of gas or vapour, or 2 mg/L or less of mist, fume, or dust, when administered by continuous inhalation for 1 hour (or less if death occurs within 1 hour) to albino rats weighing between 200 g and 300 g (0.44 </a:t>
            </a:r>
            <a:r>
              <a:rPr lang="en-IN" dirty="0" err="1"/>
              <a:t>lb</a:t>
            </a:r>
            <a:r>
              <a:rPr lang="en-IN" dirty="0"/>
              <a:t> and 0.66 </a:t>
            </a:r>
            <a:r>
              <a:rPr lang="en-IN" dirty="0" err="1"/>
              <a:t>lb</a:t>
            </a:r>
            <a:r>
              <a:rPr lang="en-IN" dirty="0"/>
              <a:t>) each.</a:t>
            </a:r>
          </a:p>
        </p:txBody>
      </p:sp>
      <p:sp>
        <p:nvSpPr>
          <p:cNvPr id="7" name="Rectangle 2"/>
          <p:cNvSpPr txBox="1">
            <a:spLocks noChangeArrowheads="1"/>
          </p:cNvSpPr>
          <p:nvPr/>
        </p:nvSpPr>
        <p:spPr>
          <a:xfrm>
            <a:off x="317500" y="609600"/>
            <a:ext cx="8517890" cy="698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t>DEFINITIONS</a:t>
            </a:r>
          </a:p>
        </p:txBody>
      </p:sp>
    </p:spTree>
    <p:extLst>
      <p:ext uri="{BB962C8B-B14F-4D97-AF65-F5344CB8AC3E}">
        <p14:creationId xmlns:p14="http://schemas.microsoft.com/office/powerpoint/2010/main" val="850507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28601" y="1231900"/>
            <a:ext cx="8713470" cy="443230"/>
          </a:xfrm>
          <a:prstGeom prst="rect">
            <a:avLst/>
          </a:prstGeom>
          <a:solidFill>
            <a:srgbClr val="BF61FF"/>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28600" y="1675130"/>
            <a:ext cx="8713470" cy="481711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b="1" dirty="0" smtClean="0"/>
              <a:t>Unstable </a:t>
            </a:r>
            <a:r>
              <a:rPr lang="en-IN" b="1" dirty="0"/>
              <a:t>Reactive </a:t>
            </a:r>
            <a:r>
              <a:rPr lang="en-IN" b="1" dirty="0" smtClean="0"/>
              <a:t>Gas:</a:t>
            </a:r>
            <a:r>
              <a:rPr lang="en-IN" b="1" i="1" dirty="0" smtClean="0"/>
              <a:t> </a:t>
            </a:r>
            <a:r>
              <a:rPr lang="en-IN" dirty="0"/>
              <a:t>A gas that, in the pure state or as commercially produced, will vigorously polymerize, decompose, or condense, become self reactive, or otherwise undergo a violent chemical change under conditions of shock, pressure, or temperature.</a:t>
            </a:r>
          </a:p>
          <a:p>
            <a:pPr marL="285750" indent="-285750">
              <a:buSzPct val="105000"/>
              <a:buFont typeface="Wingdings 3" panose="05040102010807070707" pitchFamily="18" charset="2"/>
              <a:buChar char="p"/>
            </a:pPr>
            <a:endParaRPr lang="en-IN" dirty="0"/>
          </a:p>
          <a:p>
            <a:pPr marL="285750" indent="-285750">
              <a:buSzPct val="105000"/>
              <a:buFont typeface="Wingdings 3" panose="05040102010807070707" pitchFamily="18" charset="2"/>
              <a:buChar char="p"/>
            </a:pPr>
            <a:r>
              <a:rPr lang="en-IN" b="1" dirty="0" smtClean="0"/>
              <a:t>Hazard Rating: </a:t>
            </a:r>
            <a:r>
              <a:rPr lang="en-IN" dirty="0"/>
              <a:t>The numerical rating of the health, flammability and self reactivity and other hazards of the material including its reaction with water</a:t>
            </a:r>
          </a:p>
          <a:p>
            <a:pPr marL="285750" indent="-285750">
              <a:buSzPct val="105000"/>
              <a:buFont typeface="Wingdings 3" panose="05040102010807070707" pitchFamily="18" charset="2"/>
              <a:buChar char="p"/>
            </a:pPr>
            <a:endParaRPr lang="en-IN" dirty="0"/>
          </a:p>
          <a:p>
            <a:pPr marL="285750" indent="-285750">
              <a:buSzPct val="105000"/>
              <a:buFont typeface="Wingdings 3" panose="05040102010807070707" pitchFamily="18" charset="2"/>
              <a:buChar char="p"/>
            </a:pPr>
            <a:r>
              <a:rPr lang="en-IN" b="1" dirty="0" smtClean="0"/>
              <a:t>Lethal </a:t>
            </a:r>
            <a:r>
              <a:rPr lang="en-IN" b="1" dirty="0"/>
              <a:t>Concentration (LC</a:t>
            </a:r>
            <a:r>
              <a:rPr lang="en-IN" b="1" dirty="0" smtClean="0"/>
              <a:t>): </a:t>
            </a:r>
            <a:r>
              <a:rPr lang="en-IN" dirty="0"/>
              <a:t>Toxic concentration in air which cause death of test animals. LC50: Concentration that killed 50% test animals.</a:t>
            </a:r>
          </a:p>
          <a:p>
            <a:pPr marL="285750" indent="-285750">
              <a:buSzPct val="105000"/>
              <a:buFont typeface="Wingdings 3" panose="05040102010807070707" pitchFamily="18" charset="2"/>
              <a:buChar char="p"/>
            </a:pPr>
            <a:endParaRPr lang="en-IN" dirty="0"/>
          </a:p>
          <a:p>
            <a:pPr marL="285750" indent="-285750">
              <a:buSzPct val="105000"/>
              <a:buFont typeface="Wingdings 3" panose="05040102010807070707" pitchFamily="18" charset="2"/>
              <a:buChar char="p"/>
            </a:pPr>
            <a:r>
              <a:rPr lang="en-IN" b="1" dirty="0" smtClean="0"/>
              <a:t>Lethal </a:t>
            </a:r>
            <a:r>
              <a:rPr lang="en-IN" b="1" dirty="0"/>
              <a:t>Dose (LD</a:t>
            </a:r>
            <a:r>
              <a:rPr lang="en-IN" b="1" dirty="0" smtClean="0"/>
              <a:t>):</a:t>
            </a:r>
            <a:r>
              <a:rPr lang="en-IN" b="1" i="1" dirty="0" smtClean="0"/>
              <a:t> </a:t>
            </a:r>
            <a:r>
              <a:rPr lang="en-IN" dirty="0"/>
              <a:t>Dose which killed test animals. Toxicity of a substance entering the body by ingestion or absorption is measured in lethal dose.</a:t>
            </a:r>
          </a:p>
          <a:p>
            <a:pPr marL="285750" indent="-285750">
              <a:buSzPct val="105000"/>
              <a:buFont typeface="Wingdings 3" panose="05040102010807070707" pitchFamily="18" charset="2"/>
              <a:buChar char="p"/>
            </a:pPr>
            <a:endParaRPr lang="en-IN" dirty="0"/>
          </a:p>
          <a:p>
            <a:pPr marL="285750" indent="-285750">
              <a:buSzPct val="105000"/>
              <a:buFont typeface="Wingdings 3" panose="05040102010807070707" pitchFamily="18" charset="2"/>
              <a:buChar char="p"/>
            </a:pPr>
            <a:r>
              <a:rPr lang="en-IN" b="1" dirty="0" smtClean="0"/>
              <a:t>Cylinder:</a:t>
            </a:r>
            <a:r>
              <a:rPr lang="en-IN" b="1" i="1" dirty="0" smtClean="0"/>
              <a:t> </a:t>
            </a:r>
            <a:r>
              <a:rPr lang="en-IN" dirty="0"/>
              <a:t>A pressure vessel designed for pressures higher than 276 </a:t>
            </a:r>
            <a:r>
              <a:rPr lang="en-IN" dirty="0" err="1"/>
              <a:t>kPa</a:t>
            </a:r>
            <a:r>
              <a:rPr lang="en-IN" dirty="0"/>
              <a:t> (40 </a:t>
            </a:r>
            <a:r>
              <a:rPr lang="en-IN" dirty="0" err="1" smtClean="0"/>
              <a:t>psia</a:t>
            </a:r>
            <a:r>
              <a:rPr lang="en-IN" dirty="0" smtClean="0"/>
              <a:t>) and </a:t>
            </a:r>
            <a:r>
              <a:rPr lang="en-IN" dirty="0"/>
              <a:t>having a circular cross section. It does not include a portable </a:t>
            </a:r>
            <a:r>
              <a:rPr lang="en-IN" dirty="0" smtClean="0"/>
              <a:t>tank, multiunit </a:t>
            </a:r>
            <a:r>
              <a:rPr lang="en-IN" dirty="0"/>
              <a:t>tank car tank, cargo tank, or tank car.</a:t>
            </a:r>
          </a:p>
        </p:txBody>
      </p:sp>
      <p:sp>
        <p:nvSpPr>
          <p:cNvPr id="7" name="Rectangle 2"/>
          <p:cNvSpPr txBox="1">
            <a:spLocks noChangeArrowheads="1"/>
          </p:cNvSpPr>
          <p:nvPr/>
        </p:nvSpPr>
        <p:spPr>
          <a:xfrm>
            <a:off x="317500" y="609600"/>
            <a:ext cx="8517890" cy="6985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altLang="en-US" sz="3200" noProof="1"/>
              <a:t>DEFINITIONS</a:t>
            </a:r>
          </a:p>
        </p:txBody>
      </p:sp>
    </p:spTree>
    <p:extLst>
      <p:ext uri="{BB962C8B-B14F-4D97-AF65-F5344CB8AC3E}">
        <p14:creationId xmlns:p14="http://schemas.microsoft.com/office/powerpoint/2010/main" val="1579938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pmg</Template>
  <TotalTime>6175</TotalTime>
  <Words>6869</Words>
  <Application>Microsoft Office PowerPoint</Application>
  <PresentationFormat>On-screen Show (4:3)</PresentationFormat>
  <Paragraphs>478</Paragraphs>
  <Slides>49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Calibri Light</vt:lpstr>
      <vt:lpstr>Georgia</vt:lpstr>
      <vt:lpstr>JasmineUPC</vt:lpstr>
      <vt:lpstr>Times New Roman</vt:lpstr>
      <vt:lpstr>Webdings</vt:lpstr>
      <vt:lpstr>Wingdings 3</vt:lpstr>
      <vt:lpstr>Office Theme</vt:lpstr>
      <vt:lpstr>PowerPoint Presentation</vt:lpstr>
      <vt:lpstr>PowerPoint Presentation</vt:lpstr>
      <vt:lpstr>AGENDA</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PMG - 03</dc:creator>
  <cp:lastModifiedBy>admin</cp:lastModifiedBy>
  <cp:revision>415</cp:revision>
  <dcterms:created xsi:type="dcterms:W3CDTF">2017-01-12T05:32:14Z</dcterms:created>
  <dcterms:modified xsi:type="dcterms:W3CDTF">2020-06-17T11:39:27Z</dcterms:modified>
</cp:coreProperties>
</file>