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38"/>
  </p:notesMasterIdLst>
  <p:sldIdLst>
    <p:sldId id="256" r:id="rId2"/>
    <p:sldId id="459" r:id="rId3"/>
    <p:sldId id="395" r:id="rId4"/>
    <p:sldId id="372" r:id="rId5"/>
    <p:sldId id="428" r:id="rId6"/>
    <p:sldId id="429" r:id="rId7"/>
    <p:sldId id="430" r:id="rId8"/>
    <p:sldId id="431" r:id="rId9"/>
    <p:sldId id="432" r:id="rId10"/>
    <p:sldId id="433" r:id="rId11"/>
    <p:sldId id="434" r:id="rId12"/>
    <p:sldId id="435"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 id="458" r:id="rId36"/>
    <p:sldId id="46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B4E6CD"/>
    <a:srgbClr val="6CCE9D"/>
    <a:srgbClr val="660066"/>
    <a:srgbClr val="008A3E"/>
    <a:srgbClr val="F61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snapToGrid="0">
      <p:cViewPr varScale="1">
        <p:scale>
          <a:sx n="67" d="100"/>
          <a:sy n="67" d="100"/>
        </p:scale>
        <p:origin x="138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5369D-B52E-4FB6-AE92-3AB6102C5BB7}" type="datetimeFigureOut">
              <a:rPr lang="en-IN" smtClean="0"/>
              <a:pPr/>
              <a:t>17-06-2020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7A56D-5555-444C-80BF-183C7DC24C0E}" type="slidenum">
              <a:rPr lang="en-IN" smtClean="0"/>
              <a:pPr/>
              <a:t>‹#›</a:t>
            </a:fld>
            <a:endParaRPr lang="en-IN" dirty="0"/>
          </a:p>
        </p:txBody>
      </p:sp>
    </p:spTree>
    <p:extLst>
      <p:ext uri="{BB962C8B-B14F-4D97-AF65-F5344CB8AC3E}">
        <p14:creationId xmlns:p14="http://schemas.microsoft.com/office/powerpoint/2010/main" val="386030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226575B3-AA92-44CC-BF49-CF83CD84F264}" type="slidenum">
              <a:rPr altLang="en-US"/>
              <a:pPr/>
              <a:t>3</a:t>
            </a:fld>
            <a:endParaRPr lang="en-IN" altLang="en-US"/>
          </a:p>
        </p:txBody>
      </p:sp>
      <p:sp>
        <p:nvSpPr>
          <p:cNvPr id="17411"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FBC8A102-FF54-4D9F-A0C4-53DC73E3FA2A}" type="slidenum">
              <a:rPr lang="en-GB" altLang="en-US" sz="1300"/>
              <a:pPr algn="r" defTabSz="947738" eaLnBrk="1" hangingPunct="1"/>
              <a:t>3</a:t>
            </a:fld>
            <a:endParaRPr lang="en-GB" altLang="en-US" sz="1300"/>
          </a:p>
        </p:txBody>
      </p:sp>
      <p:sp>
        <p:nvSpPr>
          <p:cNvPr id="17412" name="Rectangle 2"/>
          <p:cNvSpPr>
            <a:spLocks noGrp="1" noRot="1" noChangeAspect="1" noChangeArrowheads="1" noTextEdit="1"/>
          </p:cNvSpPr>
          <p:nvPr>
            <p:ph type="sldImg"/>
          </p:nvPr>
        </p:nvSpPr>
        <p:spPr>
          <a:xfrm>
            <a:off x="1143000" y="685800"/>
            <a:ext cx="4573588" cy="3430588"/>
          </a:xfrm>
          <a:ln/>
        </p:spPr>
      </p:sp>
      <p:sp>
        <p:nvSpPr>
          <p:cNvPr id="17413"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smtClean="0">
              <a:latin typeface="Arial" charset="0"/>
              <a:cs typeface="Arial" charset="0"/>
            </a:endParaRPr>
          </a:p>
        </p:txBody>
      </p:sp>
    </p:spTree>
    <p:extLst>
      <p:ext uri="{BB962C8B-B14F-4D97-AF65-F5344CB8AC3E}">
        <p14:creationId xmlns:p14="http://schemas.microsoft.com/office/powerpoint/2010/main" val="212962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xmlns=""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17-Jun-20</a:t>
            </a:fld>
            <a:endParaRPr lang="en-US" dirty="0"/>
          </a:p>
        </p:txBody>
      </p:sp>
      <p:sp>
        <p:nvSpPr>
          <p:cNvPr id="10" name="Footer Placeholder 4">
            <a:extLst>
              <a:ext uri="{FF2B5EF4-FFF2-40B4-BE49-F238E27FC236}">
                <a16:creationId xmlns:a16="http://schemas.microsoft.com/office/drawing/2014/main" xmlns=""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xmlns=""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003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17-Jun-20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xmlns=""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148954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xmlns=""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17-Jun-20</a:t>
            </a:fld>
            <a:endParaRPr lang="en-US" dirty="0"/>
          </a:p>
        </p:txBody>
      </p:sp>
      <p:sp>
        <p:nvSpPr>
          <p:cNvPr id="7" name="Footer Placeholder 4">
            <a:extLst>
              <a:ext uri="{FF2B5EF4-FFF2-40B4-BE49-F238E27FC236}">
                <a16:creationId xmlns:a16="http://schemas.microsoft.com/office/drawing/2014/main" xmlns=""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xmlns=""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1588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17-Jun-20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79820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17-Jun-20</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xmlns=""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xmlns=""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xmlns=""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xmlns=""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xmlns=""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38371972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abhinav.pandey@pmg-consultants.com" TargetMode="External"/><Relationship Id="rId2" Type="http://schemas.openxmlformats.org/officeDocument/2006/relationships/hyperlink" Target="mailto:connect@pmg-consultants.co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6" y="513834"/>
            <a:ext cx="9141284" cy="2585323"/>
          </a:xfrm>
          <a:prstGeom prst="rect">
            <a:avLst/>
          </a:prstGeom>
        </p:spPr>
        <p:txBody>
          <a:bodyPr wrap="none">
            <a:spAutoFit/>
          </a:bodyPr>
          <a:lstStyle/>
          <a:p>
            <a:pPr lvl="0" algn="ctr"/>
            <a:r>
              <a:rPr lang="en-IN" sz="5400" b="1" dirty="0">
                <a:latin typeface="Goudy Old Style" panose="02020502050305020303" pitchFamily="18" charset="0"/>
              </a:rPr>
              <a:t>HANDLING AND </a:t>
            </a:r>
            <a:r>
              <a:rPr lang="en-IN" sz="5400" b="1" dirty="0" smtClean="0">
                <a:latin typeface="Goudy Old Style" panose="02020502050305020303" pitchFamily="18" charset="0"/>
              </a:rPr>
              <a:t>STORAGE </a:t>
            </a:r>
          </a:p>
          <a:p>
            <a:pPr lvl="0" algn="ctr"/>
            <a:r>
              <a:rPr lang="en-IN" sz="5400" b="1" dirty="0" smtClean="0">
                <a:latin typeface="Goudy Old Style" panose="02020502050305020303" pitchFamily="18" charset="0"/>
              </a:rPr>
              <a:t>OF</a:t>
            </a:r>
          </a:p>
          <a:p>
            <a:pPr lvl="0" algn="ctr"/>
            <a:r>
              <a:rPr lang="en-IN" sz="5400" b="1" dirty="0" smtClean="0">
                <a:latin typeface="Goudy Old Style" panose="02020502050305020303" pitchFamily="18" charset="0"/>
              </a:rPr>
              <a:t> HAZARDOUS MATERIALS </a:t>
            </a:r>
            <a:endParaRPr lang="en-IN" sz="5400" b="1" dirty="0">
              <a:latin typeface="Goudy Old Style" panose="02020502050305020303" pitchFamily="18" charset="0"/>
            </a:endParaRPr>
          </a:p>
        </p:txBody>
      </p:sp>
      <p:pic>
        <p:nvPicPr>
          <p:cNvPr id="3" name="Picture 2" descr="Related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400" y="3099157"/>
            <a:ext cx="7340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049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CLASSIFICATIONS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a:t>
            </a:r>
            <a:r>
              <a:rPr lang="en-IN" b="1" dirty="0"/>
              <a:t>Combustible </a:t>
            </a:r>
            <a:r>
              <a:rPr lang="en-IN" b="1" dirty="0" smtClean="0"/>
              <a:t>Liquid</a:t>
            </a:r>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pPr>
              <a:buSzPct val="105000"/>
              <a:buFont typeface="Wingdings 3" pitchFamily="18" charset="2"/>
              <a:buChar char="p"/>
            </a:pPr>
            <a:r>
              <a:rPr lang="en-IN" b="1" dirty="0"/>
              <a:t> </a:t>
            </a:r>
            <a:r>
              <a:rPr lang="en-IN" b="1" dirty="0" err="1" smtClean="0"/>
              <a:t>Lammable</a:t>
            </a:r>
            <a:r>
              <a:rPr lang="en-IN" b="1" dirty="0" smtClean="0"/>
              <a:t> solids </a:t>
            </a:r>
            <a:endParaRPr lang="en-IN" b="1" dirty="0"/>
          </a:p>
          <a:p>
            <a:pPr marL="742950" lvl="1" indent="-285750">
              <a:buSzPct val="105000"/>
              <a:buFont typeface="Wingdings 3" panose="05040102010807070707" pitchFamily="18" charset="2"/>
              <a:buChar char=""/>
            </a:pPr>
            <a:r>
              <a:rPr lang="en-IN" dirty="0" smtClean="0"/>
              <a:t>A </a:t>
            </a:r>
            <a:r>
              <a:rPr lang="en-IN" dirty="0"/>
              <a:t>Flammable solid is any solid material other than an explosive which is liable to cause fire through friction or retained heat from manufacturing or processing or that can be ignited readily and when ignited, burns so vigorously and persistently as to create a serious hazard. (e.g. </a:t>
            </a:r>
            <a:r>
              <a:rPr lang="en-IN" dirty="0" smtClean="0"/>
              <a:t>Sulphur, </a:t>
            </a:r>
            <a:r>
              <a:rPr lang="en-IN" dirty="0"/>
              <a:t>Coke, Pyrophoric)</a:t>
            </a:r>
          </a:p>
        </p:txBody>
      </p:sp>
      <p:graphicFrame>
        <p:nvGraphicFramePr>
          <p:cNvPr id="8" name="Table 7"/>
          <p:cNvGraphicFramePr>
            <a:graphicFrameLocks noGrp="1"/>
          </p:cNvGraphicFramePr>
          <p:nvPr>
            <p:extLst>
              <p:ext uri="{D42A27DB-BD31-4B8C-83A1-F6EECF244321}">
                <p14:modId xmlns:p14="http://schemas.microsoft.com/office/powerpoint/2010/main" val="170153440"/>
              </p:ext>
            </p:extLst>
          </p:nvPr>
        </p:nvGraphicFramePr>
        <p:xfrm>
          <a:off x="698500" y="2194560"/>
          <a:ext cx="7848600" cy="1859280"/>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924300"/>
                <a:gridCol w="3924300"/>
              </a:tblGrid>
              <a:tr h="464820">
                <a:tc>
                  <a:txBody>
                    <a:bodyPr/>
                    <a:lstStyle/>
                    <a:p>
                      <a:r>
                        <a:rPr lang="en-IN" sz="1800" b="1" kern="1200" baseline="0" dirty="0" smtClean="0">
                          <a:solidFill>
                            <a:schemeClr val="lt1"/>
                          </a:solidFill>
                          <a:latin typeface="+mn-lt"/>
                          <a:ea typeface="+mn-ea"/>
                          <a:cs typeface="+mn-cs"/>
                        </a:rPr>
                        <a:t>Combustible Liquid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r>
                        <a:rPr lang="en-IN" sz="1800" b="1" kern="1200" baseline="0" dirty="0" smtClean="0">
                          <a:solidFill>
                            <a:schemeClr val="lt1"/>
                          </a:solidFill>
                          <a:latin typeface="+mn-lt"/>
                          <a:ea typeface="+mn-ea"/>
                          <a:cs typeface="+mn-cs"/>
                        </a:rPr>
                        <a:t>Flash Point 1000F (37.80C) &amp; above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r>
              <a:tr h="464820">
                <a:tc>
                  <a:txBody>
                    <a:bodyPr/>
                    <a:lstStyle/>
                    <a:p>
                      <a:r>
                        <a:rPr lang="en-IN" sz="1800" kern="1200" baseline="0" dirty="0" smtClean="0">
                          <a:solidFill>
                            <a:schemeClr val="dk1"/>
                          </a:solidFill>
                          <a:latin typeface="+mn-lt"/>
                          <a:ea typeface="+mn-ea"/>
                          <a:cs typeface="+mn-cs"/>
                        </a:rPr>
                        <a:t>Class II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D"/>
                    </a:solidFill>
                  </a:tcPr>
                </a:tc>
                <a:tc>
                  <a:txBody>
                    <a:bodyPr/>
                    <a:lstStyle/>
                    <a:p>
                      <a:r>
                        <a:rPr lang="en-IN" sz="1800" kern="1200" baseline="0" dirty="0" smtClean="0">
                          <a:solidFill>
                            <a:schemeClr val="dk1"/>
                          </a:solidFill>
                          <a:latin typeface="+mn-lt"/>
                          <a:ea typeface="+mn-ea"/>
                          <a:cs typeface="+mn-cs"/>
                        </a:rPr>
                        <a:t>100-140 0F (37.8-600C)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D"/>
                    </a:solidFill>
                  </a:tcPr>
                </a:tc>
              </a:tr>
              <a:tr h="464820">
                <a:tc>
                  <a:txBody>
                    <a:bodyPr/>
                    <a:lstStyle/>
                    <a:p>
                      <a:r>
                        <a:rPr lang="en-IN" sz="1800" kern="1200" baseline="0" dirty="0" smtClean="0">
                          <a:solidFill>
                            <a:schemeClr val="dk1"/>
                          </a:solidFill>
                          <a:latin typeface="+mn-lt"/>
                          <a:ea typeface="+mn-ea"/>
                          <a:cs typeface="+mn-cs"/>
                        </a:rPr>
                        <a:t>Class III 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CE9D"/>
                    </a:solidFill>
                  </a:tcPr>
                </a:tc>
                <a:tc>
                  <a:txBody>
                    <a:bodyPr/>
                    <a:lstStyle/>
                    <a:p>
                      <a:r>
                        <a:rPr lang="en-IN" sz="1800" kern="1200" baseline="0" dirty="0" smtClean="0">
                          <a:solidFill>
                            <a:schemeClr val="dk1"/>
                          </a:solidFill>
                          <a:latin typeface="+mn-lt"/>
                          <a:ea typeface="+mn-ea"/>
                          <a:cs typeface="+mn-cs"/>
                        </a:rPr>
                        <a:t>140-200 0F (60-93.30C)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CE9D"/>
                    </a:solidFill>
                  </a:tcPr>
                </a:tc>
              </a:tr>
              <a:tr h="464820">
                <a:tc>
                  <a:txBody>
                    <a:bodyPr/>
                    <a:lstStyle/>
                    <a:p>
                      <a:r>
                        <a:rPr lang="en-IN" sz="1800" kern="1200" baseline="0" dirty="0" smtClean="0">
                          <a:solidFill>
                            <a:schemeClr val="dk1"/>
                          </a:solidFill>
                          <a:latin typeface="+mn-lt"/>
                          <a:ea typeface="+mn-ea"/>
                          <a:cs typeface="+mn-cs"/>
                        </a:rPr>
                        <a:t>Class III B</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D"/>
                    </a:solidFill>
                  </a:tcPr>
                </a:tc>
                <a:tc>
                  <a:txBody>
                    <a:bodyPr/>
                    <a:lstStyle/>
                    <a:p>
                      <a:r>
                        <a:rPr lang="en-IN" sz="1800" kern="1200" baseline="0" dirty="0" smtClean="0">
                          <a:solidFill>
                            <a:schemeClr val="dk1"/>
                          </a:solidFill>
                          <a:latin typeface="+mn-lt"/>
                          <a:ea typeface="+mn-ea"/>
                          <a:cs typeface="+mn-cs"/>
                        </a:rPr>
                        <a:t>200 0F (93.30C) &amp; above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D"/>
                    </a:solidFill>
                  </a:tcPr>
                </a:tc>
              </a:tr>
            </a:tbl>
          </a:graphicData>
        </a:graphic>
      </p:graphicFrame>
    </p:spTree>
    <p:extLst>
      <p:ext uri="{BB962C8B-B14F-4D97-AF65-F5344CB8AC3E}">
        <p14:creationId xmlns:p14="http://schemas.microsoft.com/office/powerpoint/2010/main" val="3589685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CLASSIFICATIONS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smtClean="0"/>
              <a:t>Explosives</a:t>
            </a:r>
          </a:p>
          <a:p>
            <a:pPr marL="742950" lvl="1" indent="-285750">
              <a:buSzPct val="105000"/>
              <a:buFont typeface="Wingdings 3" panose="05040102010807070707" pitchFamily="18" charset="2"/>
              <a:buChar char=""/>
            </a:pPr>
            <a:r>
              <a:rPr lang="en-IN" dirty="0" smtClean="0"/>
              <a:t>An </a:t>
            </a:r>
            <a:r>
              <a:rPr lang="en-IN" dirty="0"/>
              <a:t>explosive is any chemical compound, mixture, or device whose primary purpose is to function by explosion with substantial releases of heat and gas (</a:t>
            </a:r>
            <a:r>
              <a:rPr lang="en-IN" dirty="0" err="1"/>
              <a:t>eg</a:t>
            </a:r>
            <a:r>
              <a:rPr lang="en-IN" dirty="0"/>
              <a:t>. Dynamite).</a:t>
            </a:r>
          </a:p>
          <a:p>
            <a:pPr marL="285750" indent="-285750">
              <a:buSzPct val="105000"/>
              <a:buFont typeface="Wingdings 3" panose="05040102010807070707" pitchFamily="18" charset="2"/>
              <a:buChar char="p"/>
            </a:pPr>
            <a:r>
              <a:rPr lang="en-IN" b="1" dirty="0" smtClean="0"/>
              <a:t>Compressed gases</a:t>
            </a:r>
          </a:p>
          <a:p>
            <a:pPr marL="742950" lvl="1" indent="-285750">
              <a:buSzPct val="105000"/>
              <a:buFont typeface="Wingdings 3" panose="05040102010807070707" pitchFamily="18" charset="2"/>
              <a:buChar char=""/>
            </a:pPr>
            <a:r>
              <a:rPr lang="en-IN" dirty="0" smtClean="0"/>
              <a:t>A </a:t>
            </a:r>
            <a:r>
              <a:rPr lang="en-IN" dirty="0"/>
              <a:t>compressed gas is any material having an absolute pressure in the container exceeding 40psi(2.72 Kg/cm</a:t>
            </a:r>
            <a:r>
              <a:rPr lang="en-IN" sz="800" dirty="0"/>
              <a:t>2</a:t>
            </a:r>
            <a:r>
              <a:rPr lang="en-IN" dirty="0"/>
              <a:t>) at 70</a:t>
            </a:r>
            <a:r>
              <a:rPr lang="en-IN" sz="800" dirty="0"/>
              <a:t>o</a:t>
            </a:r>
            <a:r>
              <a:rPr lang="en-IN" dirty="0"/>
              <a:t>F(21.1</a:t>
            </a:r>
            <a:r>
              <a:rPr lang="en-IN" sz="800" dirty="0"/>
              <a:t>o</a:t>
            </a:r>
            <a:r>
              <a:rPr lang="en-IN" dirty="0"/>
              <a:t>C), or having an absolute pressure exceeding 104psi(7.07Kg./cm</a:t>
            </a:r>
            <a:r>
              <a:rPr lang="en-IN" sz="800" dirty="0"/>
              <a:t>2</a:t>
            </a:r>
            <a:r>
              <a:rPr lang="en-IN" dirty="0"/>
              <a:t>) at 130</a:t>
            </a:r>
            <a:r>
              <a:rPr lang="en-IN" sz="800" dirty="0"/>
              <a:t>o</a:t>
            </a:r>
            <a:r>
              <a:rPr lang="en-IN" dirty="0"/>
              <a:t>F(54</a:t>
            </a:r>
            <a:r>
              <a:rPr lang="en-IN" sz="800" dirty="0"/>
              <a:t>o</a:t>
            </a:r>
            <a:r>
              <a:rPr lang="en-IN" dirty="0"/>
              <a:t>C). (For more details see Ch.-10)</a:t>
            </a:r>
          </a:p>
          <a:p>
            <a:pPr marL="285750" indent="-285750">
              <a:buSzPct val="105000"/>
              <a:buFont typeface="Wingdings 3" panose="05040102010807070707" pitchFamily="18" charset="2"/>
              <a:buChar char="p"/>
            </a:pPr>
            <a:r>
              <a:rPr lang="en-IN" b="1" dirty="0" smtClean="0"/>
              <a:t>Corrosive material</a:t>
            </a:r>
          </a:p>
          <a:p>
            <a:pPr marL="742950" lvl="1" indent="-285750">
              <a:buSzPct val="105000"/>
              <a:buFont typeface="Wingdings 3" panose="05040102010807070707" pitchFamily="18" charset="2"/>
              <a:buChar char=""/>
            </a:pPr>
            <a:r>
              <a:rPr lang="en-IN" dirty="0" smtClean="0"/>
              <a:t>Corrosive </a:t>
            </a:r>
            <a:r>
              <a:rPr lang="en-IN" dirty="0"/>
              <a:t>materials are liquids, gases or solids that can destroy human skin tissue, severely corrodes steel or other materials. (e.g. </a:t>
            </a:r>
            <a:r>
              <a:rPr lang="en-IN" dirty="0" err="1"/>
              <a:t>HCl</a:t>
            </a:r>
            <a:r>
              <a:rPr lang="en-IN" dirty="0"/>
              <a:t>, H</a:t>
            </a:r>
            <a:r>
              <a:rPr lang="en-IN" sz="800" dirty="0"/>
              <a:t>2</a:t>
            </a:r>
            <a:r>
              <a:rPr lang="en-IN" dirty="0"/>
              <a:t>So</a:t>
            </a:r>
            <a:r>
              <a:rPr lang="en-IN" sz="800" dirty="0"/>
              <a:t>4</a:t>
            </a:r>
            <a:r>
              <a:rPr lang="en-IN" dirty="0"/>
              <a:t>, Caustic</a:t>
            </a:r>
            <a:r>
              <a:rPr lang="en-IN" dirty="0" smtClean="0"/>
              <a:t>)</a:t>
            </a:r>
            <a:endParaRPr lang="en-IN" dirty="0"/>
          </a:p>
        </p:txBody>
      </p:sp>
    </p:spTree>
    <p:extLst>
      <p:ext uri="{BB962C8B-B14F-4D97-AF65-F5344CB8AC3E}">
        <p14:creationId xmlns:p14="http://schemas.microsoft.com/office/powerpoint/2010/main" val="1055842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CLASSIFICATIONS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smtClean="0"/>
              <a:t>Toxic substances</a:t>
            </a:r>
            <a:endParaRPr lang="en-IN" b="1" dirty="0"/>
          </a:p>
          <a:p>
            <a:pPr marL="742950" lvl="1" indent="-285750">
              <a:buSzPct val="105000"/>
              <a:buFont typeface="Wingdings 3" pitchFamily="18" charset="2"/>
              <a:buChar char=""/>
            </a:pPr>
            <a:r>
              <a:rPr lang="en-IN" b="1" dirty="0" smtClean="0"/>
              <a:t>Poison </a:t>
            </a:r>
            <a:r>
              <a:rPr lang="en-IN" b="1" dirty="0"/>
              <a:t>- A is a gas or vapour of a liquid of such a nature that a very small amount </a:t>
            </a:r>
            <a:r>
              <a:rPr lang="en-IN" dirty="0"/>
              <a:t>mixed in air is dangerous to life. (e.g. hydrogen cyanide, phosgene, nitrogen tetroxide).</a:t>
            </a:r>
          </a:p>
          <a:p>
            <a:pPr marL="742950" lvl="1" indent="-285750">
              <a:buSzPct val="105000"/>
              <a:buFont typeface="Wingdings 3" pitchFamily="18" charset="2"/>
              <a:buChar char=""/>
            </a:pPr>
            <a:r>
              <a:rPr lang="en-IN" b="1" dirty="0" smtClean="0"/>
              <a:t>Poison </a:t>
            </a:r>
            <a:r>
              <a:rPr lang="en-IN" b="1" dirty="0"/>
              <a:t>- B is any substance (liquid, solid, paste or semi solid) known to be so toxic </a:t>
            </a:r>
            <a:r>
              <a:rPr lang="en-IN" dirty="0"/>
              <a:t>that a severe health hazard exists. (E.g. TEL/TML, parathion. Aniline).</a:t>
            </a:r>
          </a:p>
          <a:p>
            <a:pPr marL="742950" lvl="1" indent="-285750">
              <a:buSzPct val="105000"/>
              <a:buFont typeface="Wingdings 3" pitchFamily="18" charset="2"/>
              <a:buChar char=""/>
            </a:pPr>
            <a:r>
              <a:rPr lang="en-IN" b="1" dirty="0" smtClean="0"/>
              <a:t>Irritating </a:t>
            </a:r>
            <a:r>
              <a:rPr lang="en-IN" b="1" dirty="0"/>
              <a:t>Material is a liquid or solid, which upon contact with fire or exposure to </a:t>
            </a:r>
            <a:r>
              <a:rPr lang="en-IN" dirty="0"/>
              <a:t>air, gives off dangerous or intensely irritating fumes.</a:t>
            </a:r>
          </a:p>
        </p:txBody>
      </p:sp>
    </p:spTree>
    <p:extLst>
      <p:ext uri="{BB962C8B-B14F-4D97-AF65-F5344CB8AC3E}">
        <p14:creationId xmlns:p14="http://schemas.microsoft.com/office/powerpoint/2010/main" val="36531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CLASSIFICATIONS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smtClean="0"/>
              <a:t>Oxidizers</a:t>
            </a:r>
          </a:p>
          <a:p>
            <a:pPr marL="742950" lvl="1" indent="-285750">
              <a:buSzPct val="105000"/>
              <a:buFont typeface="Wingdings 3" panose="05040102010807070707" pitchFamily="18" charset="2"/>
              <a:buChar char=""/>
            </a:pPr>
            <a:r>
              <a:rPr lang="en-IN" dirty="0" smtClean="0"/>
              <a:t>Oxidizers </a:t>
            </a:r>
            <a:r>
              <a:rPr lang="en-IN" dirty="0"/>
              <a:t>are materials that contain large amounts of chemically bound oxygen that is easily released, especially when heated, and that will stimulate the burning of combustible material (e.g. Nitrate, Chlorate, Permanganate, and Peroxide).</a:t>
            </a:r>
          </a:p>
          <a:p>
            <a:pPr marL="285750" indent="-285750">
              <a:buSzPct val="105000"/>
              <a:buFont typeface="Wingdings 3" panose="05040102010807070707" pitchFamily="18" charset="2"/>
              <a:buChar char="p"/>
            </a:pPr>
            <a:r>
              <a:rPr lang="en-IN" b="1" dirty="0" smtClean="0"/>
              <a:t>Radioactive materials</a:t>
            </a:r>
          </a:p>
          <a:p>
            <a:pPr marL="742950" lvl="1" indent="-285750">
              <a:buSzPct val="105000"/>
              <a:buFont typeface="Wingdings 3" panose="05040102010807070707" pitchFamily="18" charset="2"/>
              <a:buChar char=""/>
            </a:pPr>
            <a:r>
              <a:rPr lang="en-IN" dirty="0" smtClean="0"/>
              <a:t>Any </a:t>
            </a:r>
            <a:r>
              <a:rPr lang="en-IN" dirty="0"/>
              <a:t>material, or combinations of materials, that spontaneously emit ionizing radiation, and have a specific activity greater than 0.002 </a:t>
            </a:r>
            <a:r>
              <a:rPr lang="en-IN" dirty="0" smtClean="0"/>
              <a:t>micro curies </a:t>
            </a:r>
            <a:r>
              <a:rPr lang="en-IN" dirty="0"/>
              <a:t>per gram. (e.g. Iridium192, Cobalt60, Radium, </a:t>
            </a:r>
            <a:r>
              <a:rPr lang="en-IN" dirty="0" err="1"/>
              <a:t>Cesium</a:t>
            </a:r>
            <a:r>
              <a:rPr lang="en-IN" dirty="0"/>
              <a:t>, Uranium)</a:t>
            </a:r>
          </a:p>
        </p:txBody>
      </p:sp>
      <p:pic>
        <p:nvPicPr>
          <p:cNvPr id="7" name="Picture 2" descr="Image result for OXIDIZERS"/>
          <p:cNvPicPr>
            <a:picLocks noChangeAspect="1" noChangeArrowheads="1"/>
          </p:cNvPicPr>
          <p:nvPr/>
        </p:nvPicPr>
        <p:blipFill>
          <a:blip r:embed="rId2" cstate="print">
            <a:clrChange>
              <a:clrFrom>
                <a:srgbClr val="FF0000"/>
              </a:clrFrom>
              <a:clrTo>
                <a:srgbClr val="FF0000">
                  <a:alpha val="0"/>
                </a:srgbClr>
              </a:clrTo>
            </a:clrChange>
          </a:blip>
          <a:srcRect/>
          <a:stretch>
            <a:fillRect/>
          </a:stretch>
        </p:blipFill>
        <p:spPr bwMode="auto">
          <a:xfrm>
            <a:off x="462915" y="4038600"/>
            <a:ext cx="4050665" cy="2286000"/>
          </a:xfrm>
          <a:prstGeom prst="rect">
            <a:avLst/>
          </a:prstGeom>
          <a:noFill/>
        </p:spPr>
      </p:pic>
      <p:pic>
        <p:nvPicPr>
          <p:cNvPr id="8" name="Picture 4" descr="Image result for RADIOACTIVE MATERIALS MATERIALS"/>
          <p:cNvPicPr>
            <a:picLocks noChangeAspect="1" noChangeArrowheads="1"/>
          </p:cNvPicPr>
          <p:nvPr/>
        </p:nvPicPr>
        <p:blipFill rotWithShape="1">
          <a:blip r:embed="rId3" cstate="print">
            <a:clrChange>
              <a:clrFrom>
                <a:srgbClr val="F7D417"/>
              </a:clrFrom>
              <a:clrTo>
                <a:srgbClr val="F7D417">
                  <a:alpha val="0"/>
                </a:srgbClr>
              </a:clrTo>
            </a:clrChange>
          </a:blip>
          <a:srcRect l="2284" t="2778" r="3063" b="8889"/>
          <a:stretch/>
        </p:blipFill>
        <p:spPr bwMode="auto">
          <a:xfrm>
            <a:off x="4813301" y="4102100"/>
            <a:ext cx="3683000" cy="20193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1808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Labelling </a:t>
            </a:r>
            <a:r>
              <a:rPr lang="en-IN" sz="2000" b="1" dirty="0"/>
              <a:t>and marking of hazardous materials</a:t>
            </a:r>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HAZMAT INFORMATION &amp; RESPONSIBILITIES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The </a:t>
            </a:r>
            <a:r>
              <a:rPr lang="en-IN" dirty="0"/>
              <a:t>containers or systems that hold hazardous materials shall display name of the material and the hazards of its contents by labelling and marking.</a:t>
            </a:r>
          </a:p>
          <a:p>
            <a:pPr marL="285750" indent="-285750">
              <a:buSzPct val="105000"/>
              <a:buFont typeface="Wingdings 3" panose="05040102010807070707" pitchFamily="18" charset="2"/>
              <a:buChar char="p"/>
            </a:pPr>
            <a:r>
              <a:rPr lang="en-IN" dirty="0" smtClean="0"/>
              <a:t>This </a:t>
            </a:r>
            <a:r>
              <a:rPr lang="en-IN" dirty="0"/>
              <a:t>includes fixed storage, portable tanks, modules, drums, cans and tankers.</a:t>
            </a:r>
          </a:p>
          <a:p>
            <a:pPr marL="285750" indent="-285750">
              <a:buSzPct val="105000"/>
              <a:buFont typeface="Wingdings 3" panose="05040102010807070707" pitchFamily="18" charset="2"/>
              <a:buChar char="p"/>
            </a:pPr>
            <a:r>
              <a:rPr lang="en-IN" dirty="0" smtClean="0"/>
              <a:t>Labelling </a:t>
            </a:r>
            <a:r>
              <a:rPr lang="en-IN" dirty="0"/>
              <a:t>and marking shall be according to international standards such as UN, ISO, OSHA, IATA or DOT.</a:t>
            </a:r>
          </a:p>
        </p:txBody>
      </p:sp>
      <p:pic>
        <p:nvPicPr>
          <p:cNvPr id="9" name="Picture 2" descr="Image result for LABELING AND MARKING OF HAZARDOUS MATERIAL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41085" y="3338512"/>
            <a:ext cx="2693035" cy="3153728"/>
          </a:xfrm>
          <a:prstGeom prst="rect">
            <a:avLst/>
          </a:prstGeom>
          <a:noFill/>
        </p:spPr>
      </p:pic>
    </p:spTree>
    <p:extLst>
      <p:ext uri="{BB962C8B-B14F-4D97-AF65-F5344CB8AC3E}">
        <p14:creationId xmlns:p14="http://schemas.microsoft.com/office/powerpoint/2010/main" val="163816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t>Material safety data sheet (</a:t>
            </a:r>
            <a:r>
              <a:rPr lang="en-IN" sz="2000" b="1" dirty="0" err="1"/>
              <a:t>msds</a:t>
            </a:r>
            <a:r>
              <a:rPr lang="en-IN" sz="2000" b="1" dirty="0"/>
              <a:t>)</a:t>
            </a:r>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HAZMAT INFORMATION &amp; RESPONSIBILITIES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Material </a:t>
            </a:r>
            <a:r>
              <a:rPr lang="en-IN" dirty="0"/>
              <a:t>Safety Data Sheets (MSDS) select and interpret information that is useful in determining the hazardous nature and severity of the chemical. </a:t>
            </a:r>
          </a:p>
          <a:p>
            <a:pPr marL="285750" indent="-285750">
              <a:buSzPct val="105000"/>
              <a:buFont typeface="Wingdings 3" panose="05040102010807070707" pitchFamily="18" charset="2"/>
              <a:buChar char="p"/>
            </a:pPr>
            <a:r>
              <a:rPr lang="en-IN" dirty="0"/>
              <a:t>The major information categories required in the MSDS are as follows:</a:t>
            </a:r>
          </a:p>
          <a:p>
            <a:pPr marL="742950" lvl="1" indent="-285750">
              <a:buSzPct val="105000"/>
              <a:buFont typeface="Wingdings 3" panose="05040102010807070707" pitchFamily="18" charset="2"/>
              <a:buChar char=""/>
            </a:pPr>
            <a:r>
              <a:rPr lang="en-IN" dirty="0" smtClean="0"/>
              <a:t>Manufacturer’s </a:t>
            </a:r>
            <a:r>
              <a:rPr lang="en-IN" dirty="0"/>
              <a:t>name, emergency telephone number, and address;</a:t>
            </a:r>
          </a:p>
          <a:p>
            <a:pPr marL="742950" lvl="1" indent="-285750">
              <a:buSzPct val="105000"/>
              <a:buFont typeface="Wingdings 3" panose="05040102010807070707" pitchFamily="18" charset="2"/>
              <a:buChar char=""/>
            </a:pPr>
            <a:r>
              <a:rPr lang="en-IN" dirty="0" smtClean="0"/>
              <a:t>Chemical </a:t>
            </a:r>
            <a:r>
              <a:rPr lang="en-IN" dirty="0"/>
              <a:t>name and synonyms; trade name and synonyms; chemical family and formula.</a:t>
            </a:r>
          </a:p>
          <a:p>
            <a:pPr marL="742950" lvl="1" indent="-285750">
              <a:buSzPct val="105000"/>
              <a:buFont typeface="Wingdings 3" panose="05040102010807070707" pitchFamily="18" charset="2"/>
              <a:buChar char=""/>
            </a:pPr>
            <a:r>
              <a:rPr lang="en-IN" dirty="0" smtClean="0"/>
              <a:t>Hazardous </a:t>
            </a:r>
            <a:r>
              <a:rPr lang="en-IN" dirty="0"/>
              <a:t>ingredients</a:t>
            </a:r>
          </a:p>
          <a:p>
            <a:pPr marL="742950" lvl="1" indent="-285750">
              <a:buSzPct val="105000"/>
              <a:buFont typeface="Wingdings 3" panose="05040102010807070707" pitchFamily="18" charset="2"/>
              <a:buChar char=""/>
            </a:pPr>
            <a:r>
              <a:rPr lang="en-IN" dirty="0" smtClean="0"/>
              <a:t>Physical </a:t>
            </a:r>
            <a:r>
              <a:rPr lang="en-IN" dirty="0"/>
              <a:t>data</a:t>
            </a:r>
          </a:p>
          <a:p>
            <a:pPr marL="742950" lvl="1" indent="-285750">
              <a:buSzPct val="105000"/>
              <a:buFont typeface="Wingdings 3" panose="05040102010807070707" pitchFamily="18" charset="2"/>
              <a:buChar char=""/>
            </a:pPr>
            <a:r>
              <a:rPr lang="en-IN" dirty="0" smtClean="0"/>
              <a:t>Fire </a:t>
            </a:r>
            <a:r>
              <a:rPr lang="en-IN" dirty="0"/>
              <a:t>and explosion hazard</a:t>
            </a:r>
          </a:p>
          <a:p>
            <a:pPr marL="742950" lvl="1" indent="-285750">
              <a:buSzPct val="105000"/>
              <a:buFont typeface="Wingdings 3" panose="05040102010807070707" pitchFamily="18" charset="2"/>
              <a:buChar char=""/>
            </a:pPr>
            <a:r>
              <a:rPr lang="en-IN" dirty="0" smtClean="0"/>
              <a:t>Reactivity </a:t>
            </a:r>
            <a:r>
              <a:rPr lang="en-IN" dirty="0"/>
              <a:t>data</a:t>
            </a:r>
          </a:p>
          <a:p>
            <a:pPr marL="742950" lvl="1" indent="-285750">
              <a:buSzPct val="105000"/>
              <a:buFont typeface="Wingdings 3" panose="05040102010807070707" pitchFamily="18" charset="2"/>
              <a:buChar char=""/>
            </a:pPr>
            <a:r>
              <a:rPr lang="en-IN" dirty="0" smtClean="0"/>
              <a:t>Health </a:t>
            </a:r>
            <a:r>
              <a:rPr lang="en-IN" dirty="0"/>
              <a:t>hazard data</a:t>
            </a:r>
          </a:p>
          <a:p>
            <a:pPr marL="742950" lvl="1" indent="-285750">
              <a:buSzPct val="105000"/>
              <a:buFont typeface="Wingdings 3" panose="05040102010807070707" pitchFamily="18" charset="2"/>
              <a:buChar char=""/>
            </a:pPr>
            <a:r>
              <a:rPr lang="en-IN" dirty="0" smtClean="0"/>
              <a:t>Spill </a:t>
            </a:r>
            <a:r>
              <a:rPr lang="en-IN" dirty="0"/>
              <a:t>or leak procedures</a:t>
            </a:r>
          </a:p>
          <a:p>
            <a:pPr marL="742950" lvl="1" indent="-285750">
              <a:buSzPct val="105000"/>
              <a:buFont typeface="Wingdings 3" panose="05040102010807070707" pitchFamily="18" charset="2"/>
              <a:buChar char=""/>
            </a:pPr>
            <a:r>
              <a:rPr lang="en-IN" dirty="0" smtClean="0"/>
              <a:t>Special </a:t>
            </a:r>
            <a:r>
              <a:rPr lang="en-IN" dirty="0"/>
              <a:t>protection information</a:t>
            </a:r>
          </a:p>
          <a:p>
            <a:pPr marL="742950" lvl="1" indent="-285750">
              <a:buSzPct val="105000"/>
              <a:buFont typeface="Wingdings 3" panose="05040102010807070707" pitchFamily="18" charset="2"/>
              <a:buChar char=""/>
            </a:pPr>
            <a:r>
              <a:rPr lang="en-IN" dirty="0" smtClean="0"/>
              <a:t>Special </a:t>
            </a:r>
            <a:r>
              <a:rPr lang="en-IN" dirty="0"/>
              <a:t>precautions</a:t>
            </a:r>
          </a:p>
          <a:p>
            <a:pPr marL="742950" lvl="1" indent="-285750">
              <a:buSzPct val="105000"/>
              <a:buFont typeface="Wingdings 3" panose="05040102010807070707" pitchFamily="18" charset="2"/>
              <a:buChar char=""/>
            </a:pPr>
            <a:r>
              <a:rPr lang="en-IN" dirty="0" smtClean="0"/>
              <a:t>Storage </a:t>
            </a:r>
            <a:r>
              <a:rPr lang="en-IN" dirty="0"/>
              <a:t>&amp; Handling information</a:t>
            </a:r>
          </a:p>
          <a:p>
            <a:r>
              <a:rPr lang="en-IN" b="1" dirty="0"/>
              <a:t>MSDS shall be readily available at warehouse, user (operator shelter, lab</a:t>
            </a:r>
            <a:r>
              <a:rPr lang="en-IN" b="1" dirty="0" smtClean="0"/>
              <a:t>)</a:t>
            </a:r>
            <a:endParaRPr lang="en-IN" b="1" dirty="0"/>
          </a:p>
        </p:txBody>
      </p:sp>
    </p:spTree>
    <p:extLst>
      <p:ext uri="{BB962C8B-B14F-4D97-AF65-F5344CB8AC3E}">
        <p14:creationId xmlns:p14="http://schemas.microsoft.com/office/powerpoint/2010/main" val="3611696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General precautions</a:t>
            </a: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HAZMAT INFORMATION &amp; RESPONSIBILITIES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Safety </a:t>
            </a:r>
            <a:r>
              <a:rPr lang="en-IN" dirty="0"/>
              <a:t>Shower/eyewash shall be available near the chemical handling area. </a:t>
            </a:r>
          </a:p>
          <a:p>
            <a:pPr marL="285750" indent="-285750">
              <a:buSzPct val="105000"/>
              <a:buFont typeface="Wingdings 3" panose="05040102010807070707" pitchFamily="18" charset="2"/>
              <a:buChar char="p"/>
            </a:pPr>
            <a:r>
              <a:rPr lang="en-IN" dirty="0"/>
              <a:t>It shall be painted in green &amp; white and provided with green &amp; white identification symbol visible from distance.</a:t>
            </a:r>
          </a:p>
          <a:p>
            <a:pPr marL="285750" indent="-285750">
              <a:buSzPct val="105000"/>
              <a:buFont typeface="Wingdings 3" panose="05040102010807070707" pitchFamily="18" charset="2"/>
              <a:buChar char="p"/>
            </a:pPr>
            <a:r>
              <a:rPr lang="en-IN" dirty="0" smtClean="0"/>
              <a:t>Plant </a:t>
            </a:r>
            <a:r>
              <a:rPr lang="en-IN" dirty="0"/>
              <a:t>chemical shelters should be away from hazardous area. Overstocking of chemicals shall be avoided in unit chemical shelters. </a:t>
            </a:r>
          </a:p>
          <a:p>
            <a:pPr marL="285750" indent="-285750">
              <a:buSzPct val="105000"/>
              <a:buFont typeface="Wingdings 3" panose="05040102010807070707" pitchFamily="18" charset="2"/>
              <a:buChar char="p"/>
            </a:pPr>
            <a:r>
              <a:rPr lang="en-IN" dirty="0" smtClean="0"/>
              <a:t>Hazardous </a:t>
            </a:r>
            <a:r>
              <a:rPr lang="en-IN" dirty="0"/>
              <a:t>materials shall be stored only in approved areas, which are equipped with proper fire protection and safety features as per MSDS requirements.</a:t>
            </a:r>
          </a:p>
          <a:p>
            <a:pPr marL="285750" indent="-285750">
              <a:buSzPct val="105000"/>
              <a:buFont typeface="Wingdings 3" panose="05040102010807070707" pitchFamily="18" charset="2"/>
              <a:buChar char="p"/>
            </a:pPr>
            <a:r>
              <a:rPr lang="en-IN" dirty="0" smtClean="0"/>
              <a:t>Separate </a:t>
            </a:r>
            <a:r>
              <a:rPr lang="en-IN" dirty="0"/>
              <a:t>storage areas shall be provided for “</a:t>
            </a:r>
            <a:r>
              <a:rPr lang="en-IN" b="1" dirty="0"/>
              <a:t>incompatible chemicals” as these </a:t>
            </a:r>
            <a:r>
              <a:rPr lang="en-IN" dirty="0"/>
              <a:t>chemicals may react together and create a hazardous condition because of this reaction.</a:t>
            </a:r>
          </a:p>
          <a:p>
            <a:pPr marL="285750" indent="-285750">
              <a:buSzPct val="105000"/>
              <a:buFont typeface="Wingdings 3" panose="05040102010807070707" pitchFamily="18" charset="2"/>
              <a:buChar char="p"/>
            </a:pPr>
            <a:r>
              <a:rPr lang="en-IN" dirty="0" smtClean="0"/>
              <a:t>Expired </a:t>
            </a:r>
            <a:r>
              <a:rPr lang="en-IN" dirty="0"/>
              <a:t>material shall be.</a:t>
            </a:r>
          </a:p>
          <a:p>
            <a:pPr marL="285750" indent="-285750">
              <a:buSzPct val="105000"/>
              <a:buFont typeface="Wingdings 3" panose="05040102010807070707" pitchFamily="18" charset="2"/>
              <a:buChar char="p"/>
            </a:pPr>
            <a:r>
              <a:rPr lang="en-IN" dirty="0" smtClean="0"/>
              <a:t>Waste </a:t>
            </a:r>
            <a:r>
              <a:rPr lang="en-IN" dirty="0"/>
              <a:t>material (including radioactive waste) shall be disposed in accordance with the Environmental Regulations.</a:t>
            </a:r>
            <a:endParaRPr lang="en-IN" b="1" dirty="0"/>
          </a:p>
        </p:txBody>
      </p:sp>
    </p:spTree>
    <p:extLst>
      <p:ext uri="{BB962C8B-B14F-4D97-AF65-F5344CB8AC3E}">
        <p14:creationId xmlns:p14="http://schemas.microsoft.com/office/powerpoint/2010/main" val="2536832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User's responsibilities</a:t>
            </a: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HAZMAT INFORMATION &amp; RESPONSIBILITIES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smtClean="0"/>
              <a:t>The </a:t>
            </a:r>
            <a:r>
              <a:rPr lang="en-IN" b="1" dirty="0"/>
              <a:t>word ‘user’ shall mean the personnel involved in using, handling, storing, </a:t>
            </a:r>
            <a:r>
              <a:rPr lang="en-IN" dirty="0"/>
              <a:t>transporting and emergency response of hazardous materials.</a:t>
            </a:r>
          </a:p>
          <a:p>
            <a:pPr marL="742950" lvl="1" indent="-285750">
              <a:buSzPct val="105000"/>
              <a:buFont typeface="Wingdings 3" pitchFamily="18" charset="2"/>
              <a:buChar char=""/>
            </a:pPr>
            <a:r>
              <a:rPr lang="en-IN" dirty="0"/>
              <a:t>Suppliers, Materials Section, transporters and end users shall make sure that all hazardous material containers are properly </a:t>
            </a:r>
            <a:r>
              <a:rPr lang="en-IN" dirty="0" smtClean="0"/>
              <a:t>labelled </a:t>
            </a:r>
            <a:r>
              <a:rPr lang="en-IN" dirty="0"/>
              <a:t>and identified.</a:t>
            </a:r>
          </a:p>
          <a:p>
            <a:pPr marL="742950" lvl="1" indent="-285750">
              <a:buSzPct val="105000"/>
              <a:buFont typeface="Wingdings 3" pitchFamily="18" charset="2"/>
              <a:buChar char=""/>
            </a:pPr>
            <a:r>
              <a:rPr lang="en-IN" dirty="0" smtClean="0"/>
              <a:t>Users </a:t>
            </a:r>
            <a:r>
              <a:rPr lang="en-IN" dirty="0"/>
              <a:t>shall be aware of chemical </a:t>
            </a:r>
            <a:r>
              <a:rPr lang="en-IN" dirty="0" smtClean="0"/>
              <a:t>labelling </a:t>
            </a:r>
            <a:r>
              <a:rPr lang="en-IN" dirty="0"/>
              <a:t>system and shall understand information on </a:t>
            </a:r>
            <a:r>
              <a:rPr lang="en-IN" dirty="0" smtClean="0"/>
              <a:t>MSDS</a:t>
            </a:r>
            <a:r>
              <a:rPr lang="en-IN" dirty="0"/>
              <a:t>.</a:t>
            </a:r>
          </a:p>
          <a:p>
            <a:pPr marL="742950" lvl="1" indent="-285750">
              <a:buSzPct val="105000"/>
              <a:buFont typeface="Wingdings 3" pitchFamily="18" charset="2"/>
              <a:buChar char=""/>
            </a:pPr>
            <a:r>
              <a:rPr lang="en-IN" dirty="0" smtClean="0"/>
              <a:t>User </a:t>
            </a:r>
            <a:r>
              <a:rPr lang="en-IN" dirty="0"/>
              <a:t>division superintendent shall ensure all users are aware of nature, uses and hazards of the material. </a:t>
            </a:r>
          </a:p>
          <a:p>
            <a:pPr marL="742950" lvl="1" indent="-285750">
              <a:buSzPct val="105000"/>
              <a:buFont typeface="Wingdings 3" pitchFamily="18" charset="2"/>
              <a:buChar char=""/>
            </a:pPr>
            <a:r>
              <a:rPr lang="en-IN" dirty="0" smtClean="0"/>
              <a:t>Users </a:t>
            </a:r>
            <a:r>
              <a:rPr lang="en-IN" dirty="0"/>
              <a:t>shall be properly trained on general handling of hazardous material and special training on highly hazardous materials applicable for a particular user.</a:t>
            </a:r>
          </a:p>
          <a:p>
            <a:pPr marL="742950" lvl="1" indent="-285750">
              <a:buSzPct val="105000"/>
              <a:buFont typeface="Wingdings 3" pitchFamily="18" charset="2"/>
              <a:buChar char=""/>
            </a:pPr>
            <a:r>
              <a:rPr lang="en-IN" dirty="0" smtClean="0"/>
              <a:t>Highly </a:t>
            </a:r>
            <a:r>
              <a:rPr lang="en-IN" dirty="0"/>
              <a:t>hazardous materials should be handled in closed systems wherever possible.</a:t>
            </a:r>
          </a:p>
          <a:p>
            <a:pPr marL="742950" lvl="1" indent="-285750">
              <a:buSzPct val="105000"/>
              <a:buFont typeface="Wingdings 3" pitchFamily="18" charset="2"/>
              <a:buChar char=""/>
            </a:pPr>
            <a:r>
              <a:rPr lang="en-IN" dirty="0" smtClean="0"/>
              <a:t>User </a:t>
            </a:r>
            <a:r>
              <a:rPr lang="en-IN" dirty="0"/>
              <a:t>division superintendent shall ensure the provision of required PPE and user compliance. </a:t>
            </a:r>
          </a:p>
          <a:p>
            <a:pPr marL="742950" lvl="1" indent="-285750">
              <a:buSzPct val="105000"/>
              <a:buFont typeface="Wingdings 3" pitchFamily="18" charset="2"/>
              <a:buChar char=""/>
            </a:pPr>
            <a:r>
              <a:rPr lang="en-IN" dirty="0" smtClean="0"/>
              <a:t>PPE </a:t>
            </a:r>
            <a:r>
              <a:rPr lang="en-IN" dirty="0"/>
              <a:t>signs shall be displayed at locations wherever hazardous materials are handled or stored (e.g. eye goggles, gloves, and respiratory protection signs).</a:t>
            </a:r>
          </a:p>
          <a:p>
            <a:pPr marL="742950" lvl="1" indent="-285750">
              <a:buSzPct val="105000"/>
              <a:buFont typeface="Wingdings 3" pitchFamily="18" charset="2"/>
              <a:buChar char=""/>
            </a:pPr>
            <a:r>
              <a:rPr lang="en-IN" dirty="0" smtClean="0"/>
              <a:t>Users </a:t>
            </a:r>
            <a:r>
              <a:rPr lang="en-IN" dirty="0"/>
              <a:t>shall check all empty containers, equipment and tools prior to use for the condition, cleanliness, and compatibility with the material.</a:t>
            </a:r>
            <a:endParaRPr lang="en-IN" b="1" dirty="0"/>
          </a:p>
        </p:txBody>
      </p:sp>
    </p:spTree>
    <p:extLst>
      <p:ext uri="{BB962C8B-B14F-4D97-AF65-F5344CB8AC3E}">
        <p14:creationId xmlns:p14="http://schemas.microsoft.com/office/powerpoint/2010/main" val="4007184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General safety measures</a:t>
            </a: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HAZMAT INFORMATION &amp; RESPONSIBILITIES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The </a:t>
            </a:r>
            <a:r>
              <a:rPr lang="en-IN" dirty="0"/>
              <a:t>most common flammable and combustible liquids are crude oil, coal tars, hydrocarbons, alcohol, and their by-products. They are chemical combinations of hydrogen and carbon. </a:t>
            </a:r>
          </a:p>
          <a:p>
            <a:pPr marL="285750" indent="-285750">
              <a:buSzPct val="105000"/>
              <a:buFont typeface="Wingdings 3" panose="05040102010807070707" pitchFamily="18" charset="2"/>
              <a:buChar char="p"/>
            </a:pPr>
            <a:r>
              <a:rPr lang="en-IN" dirty="0" smtClean="0"/>
              <a:t>The </a:t>
            </a:r>
            <a:r>
              <a:rPr lang="en-IN" dirty="0"/>
              <a:t>combination may also contain oxygen, nitrogen, </a:t>
            </a:r>
            <a:r>
              <a:rPr lang="en-IN" dirty="0" err="1"/>
              <a:t>sulfur</a:t>
            </a:r>
            <a:r>
              <a:rPr lang="en-IN" dirty="0"/>
              <a:t> or other elements.</a:t>
            </a:r>
          </a:p>
          <a:p>
            <a:pPr marL="285750" indent="-285750">
              <a:buSzPct val="105000"/>
              <a:buFont typeface="Wingdings 3" panose="05040102010807070707" pitchFamily="18" charset="2"/>
              <a:buChar char="p"/>
            </a:pPr>
            <a:r>
              <a:rPr lang="en-IN" dirty="0" smtClean="0"/>
              <a:t>Manufactured </a:t>
            </a:r>
            <a:r>
              <a:rPr lang="en-IN" dirty="0"/>
              <a:t>liquids and fluid commodities which contain flammable liquids, such as paints, floor polish, cleaning solutions, dryers and varnishes shall be considered as flammable liquids and classified according to the flash point of the mixture. </a:t>
            </a:r>
          </a:p>
          <a:p>
            <a:pPr marL="285750" indent="-285750">
              <a:buSzPct val="105000"/>
              <a:buFont typeface="Wingdings 3" panose="05040102010807070707" pitchFamily="18" charset="2"/>
              <a:buChar char="p"/>
            </a:pPr>
            <a:r>
              <a:rPr lang="en-IN" dirty="0" smtClean="0"/>
              <a:t>Precautions </a:t>
            </a:r>
            <a:r>
              <a:rPr lang="en-IN" dirty="0"/>
              <a:t>pertaining to their handling and use differ according to their flash points, volatility, and the amount of flammable liquid within the mixture. </a:t>
            </a:r>
          </a:p>
          <a:p>
            <a:pPr marL="285750" indent="-285750">
              <a:buSzPct val="105000"/>
              <a:buFont typeface="Wingdings 3" panose="05040102010807070707" pitchFamily="18" charset="2"/>
              <a:buChar char="p"/>
            </a:pPr>
            <a:r>
              <a:rPr lang="en-IN" dirty="0" smtClean="0"/>
              <a:t>MSDS</a:t>
            </a:r>
            <a:r>
              <a:rPr lang="en-IN" dirty="0"/>
              <a:t>, operation manual, etc. </a:t>
            </a:r>
            <a:endParaRPr lang="en-IN" b="1" dirty="0"/>
          </a:p>
        </p:txBody>
      </p:sp>
    </p:spTree>
    <p:extLst>
      <p:ext uri="{BB962C8B-B14F-4D97-AF65-F5344CB8AC3E}">
        <p14:creationId xmlns:p14="http://schemas.microsoft.com/office/powerpoint/2010/main" val="3645271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HAZMAT INFORMATION &amp; RESPONSIBILITIES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Ignition Sources</a:t>
            </a:r>
          </a:p>
          <a:p>
            <a:pPr marL="742950" lvl="1" indent="-285750">
              <a:buSzPct val="105000"/>
              <a:buFont typeface="Wingdings 3" pitchFamily="18" charset="2"/>
              <a:buChar char=""/>
            </a:pPr>
            <a:r>
              <a:rPr lang="en-IN" dirty="0"/>
              <a:t>Smoking and carrying of matches, lighters and other spark or flame producing devices shall not be permitted in a building or area where flammable liquids are stored, handled, or used. </a:t>
            </a:r>
          </a:p>
          <a:p>
            <a:pPr marL="742950" lvl="1" indent="-285750">
              <a:buSzPct val="105000"/>
              <a:buFont typeface="Wingdings 3" pitchFamily="18" charset="2"/>
              <a:buChar char=""/>
            </a:pPr>
            <a:r>
              <a:rPr lang="en-IN" dirty="0" smtClean="0"/>
              <a:t>The </a:t>
            </a:r>
            <a:r>
              <a:rPr lang="en-IN" dirty="0"/>
              <a:t>extent of the restricted area will depend on the type of products handled, the design of the building, and local conditions. </a:t>
            </a:r>
          </a:p>
          <a:p>
            <a:pPr marL="742950" lvl="1" indent="-285750">
              <a:buSzPct val="105000"/>
              <a:buFont typeface="Wingdings 3" pitchFamily="18" charset="2"/>
              <a:buChar char=""/>
            </a:pPr>
            <a:r>
              <a:rPr lang="en-IN" dirty="0" smtClean="0"/>
              <a:t>Suitable </a:t>
            </a:r>
            <a:r>
              <a:rPr lang="en-IN" dirty="0"/>
              <a:t>‘NO SMOKING’ and other signs shall be posted in buildings, and areas where smoking is prohibited.</a:t>
            </a:r>
          </a:p>
          <a:p>
            <a:pPr>
              <a:buSzPct val="105000"/>
              <a:buFont typeface="Wingdings 3" pitchFamily="18" charset="2"/>
              <a:buChar char="p"/>
            </a:pPr>
            <a:r>
              <a:rPr lang="en-IN" b="1" dirty="0"/>
              <a:t> Static Electricity</a:t>
            </a:r>
          </a:p>
          <a:p>
            <a:pPr marL="742950" lvl="1" indent="-285750">
              <a:buSzPct val="105000"/>
              <a:buFont typeface="Wingdings 3" panose="05040102010807070707" pitchFamily="18" charset="2"/>
              <a:buChar char=""/>
            </a:pPr>
            <a:r>
              <a:rPr lang="en-IN" dirty="0" smtClean="0"/>
              <a:t>Static </a:t>
            </a:r>
            <a:r>
              <a:rPr lang="en-IN" dirty="0"/>
              <a:t>electricity is generated by the contact and separation of dis-similar materials. For example, static electricity is generated when a fluid flows through a pipe or from an orifice into a tank. </a:t>
            </a:r>
          </a:p>
          <a:p>
            <a:pPr>
              <a:buSzPct val="105000"/>
              <a:buFont typeface="Wingdings 3" pitchFamily="18" charset="2"/>
              <a:buChar char="p"/>
            </a:pPr>
            <a:r>
              <a:rPr lang="en-IN" b="1" dirty="0"/>
              <a:t> Electrical Equipment</a:t>
            </a:r>
          </a:p>
          <a:p>
            <a:pPr marL="742950" lvl="1" indent="-285750">
              <a:buSzPct val="105000"/>
              <a:buFont typeface="Wingdings 3" pitchFamily="18" charset="2"/>
              <a:buChar char=""/>
            </a:pPr>
            <a:r>
              <a:rPr lang="en-IN" dirty="0"/>
              <a:t>Electricity is a common source of ignition where flammable </a:t>
            </a:r>
            <a:r>
              <a:rPr lang="en-IN" dirty="0" err="1"/>
              <a:t>vapors</a:t>
            </a:r>
            <a:r>
              <a:rPr lang="en-IN" dirty="0"/>
              <a:t> exist. </a:t>
            </a:r>
          </a:p>
          <a:p>
            <a:pPr marL="742950" lvl="1" indent="-285750">
              <a:buSzPct val="105000"/>
              <a:buFont typeface="Wingdings 3" pitchFamily="18" charset="2"/>
              <a:buChar char=""/>
            </a:pPr>
            <a:r>
              <a:rPr lang="en-IN" dirty="0"/>
              <a:t>Hence, the proper type of electrical equipment for these atmospheres (e.g. Explosion proof, Intrinsically safe) shall be installed and they shall be properly maintained</a:t>
            </a:r>
            <a:endParaRPr lang="en-IN" b="1" dirty="0"/>
          </a:p>
        </p:txBody>
      </p:sp>
    </p:spTree>
    <p:extLst>
      <p:ext uri="{BB962C8B-B14F-4D97-AF65-F5344CB8AC3E}">
        <p14:creationId xmlns:p14="http://schemas.microsoft.com/office/powerpoint/2010/main" val="3405183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a:t>
            </a:r>
            <a:r>
              <a:rPr lang="en-US" sz="1600" dirty="0" smtClean="0">
                <a:ea typeface="Calibri" panose="020F0502020204030204" pitchFamily="34" charset="0"/>
                <a:cs typeface="Times New Roman" panose="02020603050405020304" pitchFamily="18" charset="0"/>
              </a:rPr>
              <a:t>we </a:t>
            </a:r>
            <a:r>
              <a:rPr lang="en-US" sz="1600" dirty="0">
                <a:ea typeface="Calibri" panose="020F0502020204030204" pitchFamily="34" charset="0"/>
                <a:cs typeface="Times New Roman" panose="02020603050405020304" pitchFamily="18" charset="0"/>
              </a:rPr>
              <a:t>deliver Engineering Design and Project Management </a:t>
            </a:r>
            <a:r>
              <a:rPr lang="en-US" sz="1600" dirty="0" smtClean="0">
                <a:ea typeface="Calibri" panose="020F0502020204030204" pitchFamily="34" charset="0"/>
                <a:cs typeface="Times New Roman" panose="02020603050405020304" pitchFamily="18" charset="0"/>
              </a:rPr>
              <a:t>scopes in </a:t>
            </a:r>
            <a:r>
              <a:rPr lang="en-US" sz="1600" dirty="0">
                <a:ea typeface="Calibri" panose="020F0502020204030204" pitchFamily="34" charset="0"/>
                <a:cs typeface="Times New Roman" panose="02020603050405020304" pitchFamily="18" charset="0"/>
              </a:rPr>
              <a:t>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r>
              <a:rPr lang="en-US" sz="1600" dirty="0" smtClean="0">
                <a:ea typeface="Calibri" panose="020F0502020204030204" pitchFamily="34" charset="0"/>
                <a:cs typeface="Times New Roman" panose="02020603050405020304" pitchFamily="18" charset="0"/>
              </a:rPr>
              <a:t>.</a:t>
            </a:r>
          </a:p>
          <a:p>
            <a:pPr lvl="0" fontAlgn="base">
              <a:spcBef>
                <a:spcPct val="0"/>
              </a:spcBef>
              <a:spcAft>
                <a:spcPct val="0"/>
              </a:spcAft>
            </a:pPr>
            <a:endParaRPr lang="en-US" sz="1600" dirty="0"/>
          </a:p>
          <a:p>
            <a:pPr lvl="0" fontAlgn="base">
              <a:spcBef>
                <a:spcPct val="0"/>
              </a:spcBef>
              <a:spcAft>
                <a:spcPct val="0"/>
              </a:spcAft>
            </a:pPr>
            <a:r>
              <a:rPr lang="en-US" b="1" dirty="0" smtClean="0">
                <a:solidFill>
                  <a:srgbClr val="00B050"/>
                </a:solidFill>
                <a:ea typeface="Calibri" panose="020F0502020204030204" pitchFamily="34" charset="0"/>
                <a:cs typeface="Times New Roman" panose="02020603050405020304" pitchFamily="18" charset="0"/>
              </a:rPr>
              <a:t>PMG Knowledge Repository: </a:t>
            </a:r>
            <a:r>
              <a:rPr lang="en-US" b="1" dirty="0" smtClean="0">
                <a:ea typeface="Calibri" panose="020F0502020204030204" pitchFamily="34" charset="0"/>
                <a:cs typeface="Times New Roman" panose="02020603050405020304" pitchFamily="18" charset="0"/>
              </a:rPr>
              <a:t>Targeted</a:t>
            </a:r>
            <a:r>
              <a:rPr lang="en-US" b="1" dirty="0">
                <a:ea typeface="Calibri" panose="020F0502020204030204" pitchFamily="34" charset="0"/>
                <a:cs typeface="Times New Roman" panose="02020603050405020304" pitchFamily="18" charset="0"/>
              </a:rPr>
              <a:t> Knowledge Sharing &amp; Skill Development</a:t>
            </a:r>
            <a:endParaRPr lang="en-US" dirty="0"/>
          </a:p>
          <a:p>
            <a:pPr lvl="0" fontAlgn="base">
              <a:spcBef>
                <a:spcPct val="0"/>
              </a:spcBef>
              <a:spcAft>
                <a:spcPct val="0"/>
              </a:spcAft>
            </a:pPr>
            <a:r>
              <a:rPr lang="en-US" sz="1600" dirty="0" smtClean="0">
                <a:ea typeface="Calibri" panose="020F0502020204030204" pitchFamily="34" charset="0"/>
                <a:cs typeface="Times New Roman" panose="02020603050405020304" pitchFamily="18" charset="0"/>
              </a:rPr>
              <a:t>Precise </a:t>
            </a:r>
            <a:r>
              <a:rPr lang="en-US" sz="1600" dirty="0">
                <a:ea typeface="Calibri" panose="020F0502020204030204" pitchFamily="34" charset="0"/>
                <a:cs typeface="Times New Roman" panose="02020603050405020304" pitchFamily="18" charset="0"/>
              </a:rPr>
              <a:t>and focused training modules for the exhaustive set of people working in manufacturing </a:t>
            </a:r>
            <a:r>
              <a:rPr lang="en-US" sz="1600" dirty="0" smtClean="0">
                <a:ea typeface="Calibri" panose="020F0502020204030204" pitchFamily="34" charset="0"/>
                <a:cs typeface="Times New Roman" panose="02020603050405020304" pitchFamily="18" charset="0"/>
              </a:rPr>
              <a:t>industry, instilling </a:t>
            </a:r>
            <a:r>
              <a:rPr lang="en-US" sz="1600" dirty="0">
                <a:ea typeface="Calibri" panose="020F0502020204030204" pitchFamily="34" charset="0"/>
                <a:cs typeface="Times New Roman" panose="02020603050405020304" pitchFamily="18" charset="0"/>
              </a:rPr>
              <a:t>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a:t>
            </a:r>
            <a:r>
              <a:rPr lang="en-IN" sz="1600" b="1" dirty="0" smtClean="0">
                <a:solidFill>
                  <a:srgbClr val="00B050"/>
                </a:solidFill>
                <a:ea typeface="Calibri" panose="020F0502020204030204" pitchFamily="34" charset="0"/>
                <a:cs typeface="Times New Roman" panose="02020603050405020304" pitchFamily="18" charset="0"/>
              </a:rPr>
              <a:t>MONDELEZ,ABBOTT</a:t>
            </a:r>
            <a:r>
              <a:rPr lang="en-IN" sz="1600" b="1" dirty="0">
                <a:solidFill>
                  <a:srgbClr val="00B050"/>
                </a:solidFill>
                <a:ea typeface="Calibri" panose="020F0502020204030204" pitchFamily="34" charset="0"/>
                <a:cs typeface="Times New Roman" panose="02020603050405020304" pitchFamily="18" charset="0"/>
              </a:rPr>
              <a:t>, </a:t>
            </a:r>
            <a:r>
              <a:rPr lang="en-IN" sz="1600" b="1" dirty="0" smtClean="0">
                <a:solidFill>
                  <a:srgbClr val="00B050"/>
                </a:solidFill>
                <a:ea typeface="Calibri" panose="020F0502020204030204" pitchFamily="34" charset="0"/>
                <a:cs typeface="Times New Roman" panose="02020603050405020304" pitchFamily="18" charset="0"/>
              </a:rPr>
              <a:t>   DANONE </a:t>
            </a:r>
            <a:r>
              <a:rPr lang="en-IN" sz="1600" b="1" dirty="0">
                <a:solidFill>
                  <a:srgbClr val="00B050"/>
                </a:solidFill>
                <a:ea typeface="Calibri" panose="020F0502020204030204" pitchFamily="34" charset="0"/>
                <a:cs typeface="Times New Roman" panose="02020603050405020304" pitchFamily="18" charset="0"/>
              </a:rPr>
              <a:t>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Clear </a:t>
            </a:r>
            <a:r>
              <a:rPr lang="en-US" sz="1400" dirty="0">
                <a:solidFill>
                  <a:srgbClr val="00B050"/>
                </a:solidFill>
              </a:rPr>
              <a:t>L</a:t>
            </a:r>
            <a:r>
              <a:rPr lang="en-US" sz="1400" dirty="0" smtClean="0">
                <a:solidFill>
                  <a:srgbClr val="00B050"/>
                </a:solidFill>
              </a:rPr>
              <a:t>earning Objectives</a:t>
            </a:r>
          </a:p>
          <a:p>
            <a:pPr>
              <a:buClr>
                <a:srgbClr val="00B050"/>
              </a:buClr>
            </a:pPr>
            <a:r>
              <a:rPr lang="en-US" sz="1400" dirty="0" smtClean="0"/>
              <a:t>Focused approach to skill development and     knowledge sharing</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Progressive Evaluation</a:t>
            </a:r>
          </a:p>
          <a:p>
            <a:pPr>
              <a:buClr>
                <a:srgbClr val="00B050"/>
              </a:buClr>
            </a:pPr>
            <a:r>
              <a:rPr lang="en-US" sz="1400" dirty="0" smtClean="0"/>
              <a:t>Gauging improvement on every step and keeping audience connected.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After-training follow-ups</a:t>
            </a:r>
          </a:p>
          <a:p>
            <a:pPr>
              <a:buClr>
                <a:srgbClr val="00B050"/>
              </a:buClr>
            </a:pPr>
            <a:r>
              <a:rPr lang="en-US" sz="1400" dirty="0" smtClean="0"/>
              <a:t>We systematically track differential progress of recipients after the training.</a:t>
            </a:r>
            <a:endParaRPr lang="en-US" sz="1400" dirty="0"/>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Audience Specific Approach</a:t>
            </a:r>
          </a:p>
          <a:p>
            <a:pPr>
              <a:buClr>
                <a:srgbClr val="00B050"/>
              </a:buClr>
            </a:pPr>
            <a:r>
              <a:rPr lang="en-US" sz="1400" dirty="0" smtClean="0"/>
              <a:t>Programs are fine-tuned to the ability and interests of the recipients.</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Multiple Awe-moments</a:t>
            </a:r>
          </a:p>
          <a:p>
            <a:pPr>
              <a:buClr>
                <a:srgbClr val="00B050"/>
              </a:buClr>
            </a:pPr>
            <a:r>
              <a:rPr lang="en-US" sz="1400" dirty="0" smtClean="0"/>
              <a:t>Awe-moments are refreshing and increase receptivity many-fold.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Seasoned Trainers</a:t>
            </a:r>
          </a:p>
          <a:p>
            <a:pPr>
              <a:buClr>
                <a:srgbClr val="00B050"/>
              </a:buClr>
            </a:pPr>
            <a:r>
              <a:rPr lang="en-US" sz="1400" dirty="0" smtClean="0"/>
              <a:t>PMG trainers are subject matter experts with substantial work experience.</a:t>
            </a:r>
            <a:endParaRPr lang="en-US" sz="1400" dirty="0"/>
          </a:p>
        </p:txBody>
      </p:sp>
    </p:spTree>
    <p:extLst>
      <p:ext uri="{BB962C8B-B14F-4D97-AF65-F5344CB8AC3E}">
        <p14:creationId xmlns:p14="http://schemas.microsoft.com/office/powerpoint/2010/main" val="331840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HAZMAT INFORMATION &amp; RESPONSIBILITIES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Health And Flammability Hazards</a:t>
            </a:r>
          </a:p>
          <a:p>
            <a:pPr marL="742950" lvl="1" indent="-285750">
              <a:buSzPct val="105000"/>
              <a:buFont typeface="Wingdings 3" pitchFamily="18" charset="2"/>
              <a:buChar char=""/>
            </a:pPr>
            <a:r>
              <a:rPr lang="en-IN" dirty="0" smtClean="0"/>
              <a:t>Most of flammable </a:t>
            </a:r>
            <a:r>
              <a:rPr lang="en-IN" dirty="0" err="1" smtClean="0"/>
              <a:t>vapors</a:t>
            </a:r>
            <a:r>
              <a:rPr lang="en-IN" dirty="0" smtClean="0"/>
              <a:t> are heavier than air and it can flow into pits, tank openings, confined areas, and low places in which they contaminate the normal air and, thus cause a toxic as well as explosive atmosphere. </a:t>
            </a:r>
          </a:p>
          <a:p>
            <a:pPr marL="742950" lvl="1" indent="-285750">
              <a:buSzPct val="105000"/>
              <a:buFont typeface="Wingdings 3" pitchFamily="18" charset="2"/>
              <a:buChar char=""/>
            </a:pPr>
            <a:r>
              <a:rPr lang="en-IN" dirty="0" smtClean="0"/>
              <a:t>Oxygen </a:t>
            </a:r>
            <a:r>
              <a:rPr lang="en-IN" dirty="0"/>
              <a:t>deficiency may occur in closed containers, such as a tank, which has been closed for a long time and in which rusting has consumed the oxygen.</a:t>
            </a:r>
          </a:p>
          <a:p>
            <a:pPr marL="742950" lvl="1" indent="-285750">
              <a:buSzPct val="105000"/>
              <a:buFont typeface="Wingdings 3" pitchFamily="18" charset="2"/>
              <a:buChar char=""/>
            </a:pPr>
            <a:r>
              <a:rPr lang="en-IN" dirty="0" smtClean="0"/>
              <a:t>All </a:t>
            </a:r>
            <a:r>
              <a:rPr lang="en-IN" dirty="0"/>
              <a:t>containers shall be ventilated and tested for flammable, toxic and oxygen deficient atmosphere before man entry or any </a:t>
            </a:r>
            <a:r>
              <a:rPr lang="en-IN" dirty="0" smtClean="0"/>
              <a:t>work.</a:t>
            </a:r>
            <a:endParaRPr lang="en-IN" dirty="0"/>
          </a:p>
        </p:txBody>
      </p:sp>
      <p:pic>
        <p:nvPicPr>
          <p:cNvPr id="7" name="Picture 2" descr="Image result for Health And Flammability Hazards PHOTOS"/>
          <p:cNvPicPr>
            <a:picLocks noChangeAspect="1" noChangeArrowheads="1"/>
          </p:cNvPicPr>
          <p:nvPr/>
        </p:nvPicPr>
        <p:blipFill>
          <a:blip r:embed="rId2" cstate="print">
            <a:clrChange>
              <a:clrFrom>
                <a:srgbClr val="000000">
                  <a:alpha val="0"/>
                </a:srgbClr>
              </a:clrFrom>
              <a:clrTo>
                <a:srgbClr val="000000">
                  <a:alpha val="0"/>
                </a:srgbClr>
              </a:clrTo>
            </a:clrChange>
          </a:blip>
          <a:srcRect/>
          <a:stretch>
            <a:fillRect/>
          </a:stretch>
        </p:blipFill>
        <p:spPr bwMode="auto">
          <a:xfrm>
            <a:off x="5765800" y="4008121"/>
            <a:ext cx="3149600" cy="2468880"/>
          </a:xfrm>
          <a:prstGeom prst="rect">
            <a:avLst/>
          </a:prstGeom>
          <a:noFill/>
        </p:spPr>
      </p:pic>
    </p:spTree>
    <p:extLst>
      <p:ext uri="{BB962C8B-B14F-4D97-AF65-F5344CB8AC3E}">
        <p14:creationId xmlns:p14="http://schemas.microsoft.com/office/powerpoint/2010/main" val="587572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HAZMAT INFORMATION &amp; RESPONSIBILITIES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LOADING ROAD TANK VEHICLES</a:t>
            </a:r>
          </a:p>
          <a:p>
            <a:pPr marL="742950" lvl="1" indent="-285750">
              <a:buSzPct val="105000"/>
              <a:buFont typeface="Wingdings 3" pitchFamily="18" charset="2"/>
              <a:buChar char=""/>
            </a:pPr>
            <a:r>
              <a:rPr lang="en-IN" dirty="0"/>
              <a:t>Vehicles are to be loaded only with the class of products for which they are designed and authorized to carry.</a:t>
            </a:r>
          </a:p>
          <a:p>
            <a:pPr marL="742950" lvl="1" indent="-285750">
              <a:buSzPct val="105000"/>
              <a:buFont typeface="Wingdings 3" pitchFamily="18" charset="2"/>
              <a:buChar char=""/>
            </a:pPr>
            <a:r>
              <a:rPr lang="en-IN" dirty="0" smtClean="0"/>
              <a:t>The </a:t>
            </a:r>
            <a:r>
              <a:rPr lang="en-IN" dirty="0"/>
              <a:t>driver shall be aware of the hazards and trained for emergency actions. </a:t>
            </a:r>
          </a:p>
          <a:p>
            <a:pPr marL="742950" lvl="1" indent="-285750">
              <a:buSzPct val="105000"/>
              <a:buFont typeface="Wingdings 3" pitchFamily="18" charset="2"/>
              <a:buChar char=""/>
            </a:pPr>
            <a:r>
              <a:rPr lang="en-IN" dirty="0" smtClean="0"/>
              <a:t>MSDS </a:t>
            </a:r>
            <a:r>
              <a:rPr lang="en-IN" dirty="0"/>
              <a:t>and minimum required emergency equipment shall be available in the cabin.</a:t>
            </a:r>
            <a:endParaRPr lang="en-IN" b="1" dirty="0"/>
          </a:p>
        </p:txBody>
      </p:sp>
      <p:pic>
        <p:nvPicPr>
          <p:cNvPr id="8" name="Picture 2" descr="Image result for TANKER WITH MSDS CAUTION"/>
          <p:cNvPicPr>
            <a:picLocks noChangeAspect="1" noChangeArrowheads="1"/>
          </p:cNvPicPr>
          <p:nvPr/>
        </p:nvPicPr>
        <p:blipFill>
          <a:blip r:embed="rId2" cstate="print"/>
          <a:srcRect/>
          <a:stretch>
            <a:fillRect/>
          </a:stretch>
        </p:blipFill>
        <p:spPr bwMode="auto">
          <a:xfrm>
            <a:off x="5147945" y="4090670"/>
            <a:ext cx="3724275" cy="2333626"/>
          </a:xfrm>
          <a:prstGeom prst="rect">
            <a:avLst/>
          </a:prstGeom>
          <a:noFill/>
        </p:spPr>
      </p:pic>
    </p:spTree>
    <p:extLst>
      <p:ext uri="{BB962C8B-B14F-4D97-AF65-F5344CB8AC3E}">
        <p14:creationId xmlns:p14="http://schemas.microsoft.com/office/powerpoint/2010/main" val="499837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Bulk </a:t>
            </a:r>
            <a:r>
              <a:rPr lang="en-IN" sz="2000" b="1" dirty="0"/>
              <a:t>Loading of Road Tank Vehicles</a:t>
            </a:r>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HAZMAT INFORMATION &amp; RESPONSIBILITIES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If </a:t>
            </a:r>
            <a:r>
              <a:rPr lang="en-IN" dirty="0"/>
              <a:t>a loading bay is occupied, an approaching vehicle shall not come closer than 6 meters from the loading position and the engine shall be stopped.</a:t>
            </a:r>
          </a:p>
          <a:p>
            <a:pPr marL="285750" indent="-285750">
              <a:buSzPct val="105000"/>
              <a:buFont typeface="Wingdings 3" panose="05040102010807070707" pitchFamily="18" charset="2"/>
              <a:buChar char="p"/>
            </a:pPr>
            <a:r>
              <a:rPr lang="en-IN" dirty="0" smtClean="0"/>
              <a:t>Loaded </a:t>
            </a:r>
            <a:r>
              <a:rPr lang="en-IN" dirty="0"/>
              <a:t>vehicles are to be parked well clear of the loading gantry.</a:t>
            </a:r>
          </a:p>
          <a:p>
            <a:pPr marL="285750" indent="-285750">
              <a:buSzPct val="105000"/>
              <a:buFont typeface="Wingdings 3" panose="05040102010807070707" pitchFamily="18" charset="2"/>
              <a:buChar char="p"/>
            </a:pPr>
            <a:r>
              <a:rPr lang="en-IN" dirty="0" smtClean="0"/>
              <a:t>Loading </a:t>
            </a:r>
            <a:r>
              <a:rPr lang="en-IN" dirty="0"/>
              <a:t>attendant shall be in attendance at all times when loading is in progress.</a:t>
            </a:r>
          </a:p>
          <a:p>
            <a:pPr marL="285750" indent="-285750">
              <a:buSzPct val="105000"/>
              <a:buFont typeface="Wingdings 3" panose="05040102010807070707" pitchFamily="18" charset="2"/>
              <a:buChar char="p"/>
            </a:pPr>
            <a:r>
              <a:rPr lang="en-IN" dirty="0" smtClean="0"/>
              <a:t>While </a:t>
            </a:r>
            <a:r>
              <a:rPr lang="en-IN" dirty="0"/>
              <a:t>loading or unloading is in progress, driver and his attendant/s shall stay out side the vehicle all the time.</a:t>
            </a:r>
          </a:p>
          <a:p>
            <a:pPr marL="285750" indent="-285750">
              <a:buSzPct val="105000"/>
              <a:buFont typeface="Wingdings 3" panose="05040102010807070707" pitchFamily="18" charset="2"/>
              <a:buChar char="p"/>
            </a:pPr>
            <a:r>
              <a:rPr lang="en-IN" dirty="0" smtClean="0"/>
              <a:t>A </a:t>
            </a:r>
            <a:r>
              <a:rPr lang="en-IN" dirty="0"/>
              <a:t>bond to the earth shall effectively connect vehicles before loading or unloading operation is commenced. </a:t>
            </a:r>
          </a:p>
          <a:p>
            <a:pPr marL="285750" indent="-285750">
              <a:buSzPct val="105000"/>
              <a:buFont typeface="Wingdings 3" panose="05040102010807070707" pitchFamily="18" charset="2"/>
              <a:buChar char="p"/>
            </a:pPr>
            <a:r>
              <a:rPr lang="en-IN" dirty="0" smtClean="0"/>
              <a:t>The </a:t>
            </a:r>
            <a:r>
              <a:rPr lang="en-IN" dirty="0"/>
              <a:t>earth-bond is not to be removed nor the high level cut-off plug removed, until the operations are completed, all product lines disconnected and dome covers closed.</a:t>
            </a:r>
          </a:p>
          <a:p>
            <a:pPr marL="285750" indent="-285750">
              <a:buSzPct val="105000"/>
              <a:buFont typeface="Wingdings 3" panose="05040102010807070707" pitchFamily="18" charset="2"/>
              <a:buChar char="p"/>
            </a:pPr>
            <a:r>
              <a:rPr lang="en-IN" dirty="0" smtClean="0"/>
              <a:t>Faulty </a:t>
            </a:r>
            <a:r>
              <a:rPr lang="en-IN" dirty="0"/>
              <a:t>earth bond wires, clips etc. shall be reported at once to the appropriate Supervisor and steps taken to correct the fault.</a:t>
            </a:r>
          </a:p>
          <a:p>
            <a:pPr marL="285750" indent="-285750">
              <a:buSzPct val="105000"/>
              <a:buFont typeface="Wingdings 3" panose="05040102010807070707" pitchFamily="18" charset="2"/>
              <a:buChar char="p"/>
            </a:pPr>
            <a:r>
              <a:rPr lang="en-IN" dirty="0"/>
              <a:t>In order to prevent leakage by distortion of the tank by expansion of its contents due to a rise in temperature during transit, no cargo tank or compartment shall be made liquid full.</a:t>
            </a:r>
            <a:endParaRPr lang="en-IN" b="1" dirty="0"/>
          </a:p>
        </p:txBody>
      </p:sp>
    </p:spTree>
    <p:extLst>
      <p:ext uri="{BB962C8B-B14F-4D97-AF65-F5344CB8AC3E}">
        <p14:creationId xmlns:p14="http://schemas.microsoft.com/office/powerpoint/2010/main" val="737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HAZMAT INFORMATION &amp; RESPONSIBILITIES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Loading of Class I and II Petroleum</a:t>
            </a:r>
          </a:p>
          <a:p>
            <a:pPr marL="742950" lvl="1" indent="-285750">
              <a:buSzPct val="105000"/>
              <a:buFont typeface="Wingdings 3" panose="05040102010807070707" pitchFamily="18" charset="2"/>
              <a:buChar char=""/>
            </a:pPr>
            <a:r>
              <a:rPr lang="en-IN" dirty="0"/>
              <a:t>When vehicles are top loaded with Class I or II petroleum products, the drop of the loading arm shall be lowered to the bottom of the tank compartment before loading commences in order to avoid splash loading.</a:t>
            </a:r>
          </a:p>
          <a:p>
            <a:pPr>
              <a:buSzPct val="105000"/>
              <a:buFont typeface="Wingdings 3" pitchFamily="18" charset="2"/>
              <a:buChar char="p"/>
            </a:pPr>
            <a:r>
              <a:rPr lang="en-IN" b="1" dirty="0"/>
              <a:t>  Change of Product and Switch Loading</a:t>
            </a:r>
          </a:p>
          <a:p>
            <a:pPr marL="742950" lvl="1" indent="-285750">
              <a:buSzPct val="105000"/>
              <a:buFont typeface="Wingdings 3" pitchFamily="18" charset="2"/>
              <a:buChar char=""/>
            </a:pPr>
            <a:r>
              <a:rPr lang="en-IN" dirty="0"/>
              <a:t>When tank vehicles are required to be loaded with a change of grade from that previously carried, the tank or compartment shall be completely drained off the entire previous product.</a:t>
            </a:r>
          </a:p>
          <a:p>
            <a:pPr marL="742950" lvl="1" indent="-285750">
              <a:buSzPct val="105000"/>
              <a:buFont typeface="Wingdings 3" pitchFamily="18" charset="2"/>
              <a:buChar char=""/>
            </a:pPr>
            <a:r>
              <a:rPr lang="en-IN" dirty="0" smtClean="0"/>
              <a:t>Switch </a:t>
            </a:r>
            <a:r>
              <a:rPr lang="en-IN" dirty="0"/>
              <a:t>Loading: Where it is unavoidable and become necessary to load an intermediate flash stock such as kerosene, gas oil or fuel oil, into a tank or compartment which has previously contained a low flash stock such as gasoline, the operation shall be carried out with the same safety precautions as for gasoline.</a:t>
            </a:r>
          </a:p>
          <a:p>
            <a:pPr marL="742950" lvl="1" indent="-285750">
              <a:buSzPct val="105000"/>
              <a:buFont typeface="Wingdings 3" pitchFamily="18" charset="2"/>
              <a:buChar char=""/>
            </a:pPr>
            <a:r>
              <a:rPr lang="en-IN" dirty="0" smtClean="0"/>
              <a:t>Should </a:t>
            </a:r>
            <a:r>
              <a:rPr lang="en-IN" dirty="0"/>
              <a:t>a tank or compartment be accidentally over-filled, the excess product shall be drawn off into a suitable container and transferred immediately to a dump tank or closed container.</a:t>
            </a:r>
            <a:endParaRPr lang="en-IN" b="1" dirty="0"/>
          </a:p>
        </p:txBody>
      </p:sp>
    </p:spTree>
    <p:extLst>
      <p:ext uri="{BB962C8B-B14F-4D97-AF65-F5344CB8AC3E}">
        <p14:creationId xmlns:p14="http://schemas.microsoft.com/office/powerpoint/2010/main" val="2563257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HAZMAT INFORMATION &amp; RESPONSIBILITIES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Spillage</a:t>
            </a:r>
          </a:p>
          <a:p>
            <a:pPr marL="742950" lvl="1" indent="-285750">
              <a:buSzPct val="105000"/>
              <a:buFont typeface="Wingdings 3" pitchFamily="18" charset="2"/>
              <a:buChar char=""/>
            </a:pPr>
            <a:r>
              <a:rPr lang="en-IN" dirty="0"/>
              <a:t>Every care shall be taken to avoid spillage. </a:t>
            </a:r>
          </a:p>
          <a:p>
            <a:pPr marL="742950" lvl="1" indent="-285750">
              <a:buSzPct val="105000"/>
              <a:buFont typeface="Wingdings 3" pitchFamily="18" charset="2"/>
              <a:buChar char=""/>
            </a:pPr>
            <a:r>
              <a:rPr lang="en-IN" dirty="0" smtClean="0"/>
              <a:t>If </a:t>
            </a:r>
            <a:r>
              <a:rPr lang="en-IN" dirty="0"/>
              <a:t>a spillage of Class I or II petroleum product occur, all operations at the point of spillage and adjoining positions shall cease immediately and foot valves on vehicles be closed. </a:t>
            </a:r>
          </a:p>
          <a:p>
            <a:pPr marL="742950" lvl="1" indent="-285750">
              <a:buSzPct val="105000"/>
              <a:buFont typeface="Wingdings 3" pitchFamily="18" charset="2"/>
              <a:buChar char=""/>
            </a:pPr>
            <a:r>
              <a:rPr lang="en-IN" dirty="0" smtClean="0"/>
              <a:t>The </a:t>
            </a:r>
            <a:r>
              <a:rPr lang="en-IN" dirty="0"/>
              <a:t>engines of vehicles shall not be started. </a:t>
            </a:r>
          </a:p>
          <a:p>
            <a:pPr marL="742950" lvl="1" indent="-285750">
              <a:buSzPct val="105000"/>
              <a:buFont typeface="Wingdings 3" pitchFamily="18" charset="2"/>
              <a:buChar char=""/>
            </a:pPr>
            <a:r>
              <a:rPr lang="en-IN" dirty="0" smtClean="0"/>
              <a:t>The </a:t>
            </a:r>
            <a:r>
              <a:rPr lang="en-IN" dirty="0"/>
              <a:t>spillage shall be cleaned up, as quickly as possible and loading operations not be recommenced until the area has been pronounced safe by the incident controller.</a:t>
            </a:r>
          </a:p>
          <a:p>
            <a:pPr marL="742950" lvl="1" indent="-285750">
              <a:buSzPct val="105000"/>
              <a:buFont typeface="Wingdings 3" pitchFamily="18" charset="2"/>
              <a:buChar char=""/>
            </a:pPr>
            <a:r>
              <a:rPr lang="en-IN" dirty="0" smtClean="0"/>
              <a:t>In </a:t>
            </a:r>
            <a:r>
              <a:rPr lang="en-IN" dirty="0"/>
              <a:t>the case of spillage of class III petroleum, the spillage shall be cleaned up immediately and the source of spillage shall be controlled.</a:t>
            </a:r>
          </a:p>
          <a:p>
            <a:pPr marL="742950" lvl="1" indent="-285750">
              <a:buSzPct val="105000"/>
              <a:buFont typeface="Wingdings 3" pitchFamily="18" charset="2"/>
              <a:buChar char=""/>
            </a:pPr>
            <a:r>
              <a:rPr lang="en-IN" dirty="0" smtClean="0"/>
              <a:t>ECCC </a:t>
            </a:r>
            <a:r>
              <a:rPr lang="en-IN" dirty="0"/>
              <a:t>should be informed immediately and incident report submitted.</a:t>
            </a:r>
            <a:endParaRPr lang="en-IN" b="1" dirty="0"/>
          </a:p>
        </p:txBody>
      </p:sp>
      <p:pic>
        <p:nvPicPr>
          <p:cNvPr id="7" name="Picture 2" descr="Image result for VEHICLE CHEMICAL SPILLAGE"/>
          <p:cNvPicPr>
            <a:picLocks noChangeAspect="1" noChangeArrowheads="1"/>
          </p:cNvPicPr>
          <p:nvPr/>
        </p:nvPicPr>
        <p:blipFill>
          <a:blip r:embed="rId2" cstate="print"/>
          <a:srcRect/>
          <a:stretch>
            <a:fillRect/>
          </a:stretch>
        </p:blipFill>
        <p:spPr bwMode="auto">
          <a:xfrm>
            <a:off x="6705600" y="5092701"/>
            <a:ext cx="2172335" cy="1308100"/>
          </a:xfrm>
          <a:prstGeom prst="rect">
            <a:avLst/>
          </a:prstGeom>
          <a:noFill/>
        </p:spPr>
      </p:pic>
    </p:spTree>
    <p:extLst>
      <p:ext uri="{BB962C8B-B14F-4D97-AF65-F5344CB8AC3E}">
        <p14:creationId xmlns:p14="http://schemas.microsoft.com/office/powerpoint/2010/main" val="4271461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r>
              <a:rPr lang="en-IN" sz="3200" dirty="0"/>
              <a:t>BITUMEN LOADING AND UNLOADING</a:t>
            </a:r>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Handling Temperatures</a:t>
            </a:r>
          </a:p>
          <a:p>
            <a:pPr marL="742950" lvl="1" indent="-285750">
              <a:buSzPct val="105000"/>
              <a:buFont typeface="Wingdings 3" pitchFamily="18" charset="2"/>
              <a:buChar char=""/>
            </a:pPr>
            <a:r>
              <a:rPr lang="en-IN" dirty="0" smtClean="0"/>
              <a:t>Although </a:t>
            </a:r>
            <a:r>
              <a:rPr lang="en-IN" dirty="0"/>
              <a:t>some bitumen is supplied in drums, blocks or sacks, it is mostly handled in liquid form. </a:t>
            </a:r>
          </a:p>
          <a:p>
            <a:pPr marL="742950" lvl="1" indent="-285750">
              <a:buSzPct val="105000"/>
              <a:buFont typeface="Wingdings 3" pitchFamily="18" charset="2"/>
              <a:buChar char=""/>
            </a:pPr>
            <a:r>
              <a:rPr lang="en-IN" dirty="0" smtClean="0"/>
              <a:t>Bitumen </a:t>
            </a:r>
            <a:r>
              <a:rPr lang="en-IN" dirty="0"/>
              <a:t>has to be kept hot to be in this state. Harder grades of bitumen require higher temperatures to keep it in liquid form.</a:t>
            </a:r>
          </a:p>
          <a:p>
            <a:pPr marL="742950" lvl="1" indent="-285750">
              <a:buSzPct val="105000"/>
              <a:buFont typeface="Wingdings 3" pitchFamily="18" charset="2"/>
              <a:buChar char=""/>
            </a:pPr>
            <a:r>
              <a:rPr lang="en-IN" dirty="0" smtClean="0"/>
              <a:t>Maximum </a:t>
            </a:r>
            <a:r>
              <a:rPr lang="en-IN" dirty="0"/>
              <a:t>bitumen handling temperatures shall not exceed 1600C.</a:t>
            </a:r>
          </a:p>
          <a:p>
            <a:pPr>
              <a:buSzPct val="105000"/>
              <a:buFont typeface="Wingdings 3" pitchFamily="18" charset="2"/>
              <a:buChar char="p"/>
            </a:pPr>
            <a:r>
              <a:rPr lang="en-IN" dirty="0"/>
              <a:t> </a:t>
            </a:r>
            <a:r>
              <a:rPr lang="en-IN" b="1" dirty="0"/>
              <a:t>Pipe Work</a:t>
            </a:r>
          </a:p>
          <a:p>
            <a:pPr marL="742950" lvl="1" indent="-285750">
              <a:buSzPct val="105000"/>
              <a:buFont typeface="Wingdings 3" pitchFamily="18" charset="2"/>
              <a:buChar char=""/>
            </a:pPr>
            <a:r>
              <a:rPr lang="en-IN" dirty="0"/>
              <a:t>Piping shall be designed for self-draining and to prevent solidification of the bitumen. </a:t>
            </a:r>
          </a:p>
          <a:p>
            <a:pPr marL="742950" lvl="1" indent="-285750">
              <a:buSzPct val="105000"/>
              <a:buFont typeface="Wingdings 3" pitchFamily="18" charset="2"/>
              <a:buChar char=""/>
            </a:pPr>
            <a:r>
              <a:rPr lang="en-IN" dirty="0" smtClean="0"/>
              <a:t>It </a:t>
            </a:r>
            <a:r>
              <a:rPr lang="en-IN" dirty="0"/>
              <a:t>should be insulated and equipped with safe heating system, which incorporates a temperature control.</a:t>
            </a:r>
          </a:p>
          <a:p>
            <a:pPr marL="742950" lvl="1" indent="-285750">
              <a:buSzPct val="105000"/>
              <a:buFont typeface="Wingdings 3" pitchFamily="18" charset="2"/>
              <a:buChar char=""/>
            </a:pPr>
            <a:r>
              <a:rPr lang="en-IN" dirty="0" smtClean="0"/>
              <a:t>Insulation </a:t>
            </a:r>
            <a:r>
              <a:rPr lang="en-IN" dirty="0"/>
              <a:t>shall be provided to protect personnel from accidental burns.</a:t>
            </a:r>
          </a:p>
          <a:p>
            <a:pPr marL="742950" lvl="1" indent="-285750">
              <a:buSzPct val="105000"/>
              <a:buFont typeface="Wingdings 3" pitchFamily="18" charset="2"/>
              <a:buChar char=""/>
            </a:pPr>
            <a:r>
              <a:rPr lang="en-IN" dirty="0" smtClean="0"/>
              <a:t>Open </a:t>
            </a:r>
            <a:r>
              <a:rPr lang="en-IN" dirty="0"/>
              <a:t>Flame Heating or any uncontrolled heating source shall not be used to free blockage in pipe work, (e.g. direct flame heating). </a:t>
            </a:r>
          </a:p>
          <a:p>
            <a:pPr marL="742950" lvl="1" indent="-285750">
              <a:buSzPct val="105000"/>
              <a:buFont typeface="Wingdings 3" pitchFamily="18" charset="2"/>
              <a:buChar char=""/>
            </a:pPr>
            <a:r>
              <a:rPr lang="en-IN" dirty="0" smtClean="0"/>
              <a:t>It </a:t>
            </a:r>
            <a:r>
              <a:rPr lang="en-IN" dirty="0"/>
              <a:t>shall be heated starting from the nearest release point. </a:t>
            </a:r>
          </a:p>
          <a:p>
            <a:pPr marL="742950" lvl="1" indent="-285750">
              <a:buSzPct val="105000"/>
              <a:buFont typeface="Wingdings 3" pitchFamily="18" charset="2"/>
              <a:buChar char=""/>
            </a:pPr>
            <a:r>
              <a:rPr lang="en-IN" dirty="0" smtClean="0"/>
              <a:t>The </a:t>
            </a:r>
            <a:r>
              <a:rPr lang="en-IN" dirty="0"/>
              <a:t>temperature shall be maintained at the melting point.</a:t>
            </a:r>
            <a:endParaRPr lang="en-IN" b="1" dirty="0"/>
          </a:p>
        </p:txBody>
      </p:sp>
    </p:spTree>
    <p:extLst>
      <p:ext uri="{BB962C8B-B14F-4D97-AF65-F5344CB8AC3E}">
        <p14:creationId xmlns:p14="http://schemas.microsoft.com/office/powerpoint/2010/main" val="599165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r>
              <a:rPr lang="en-IN" sz="3200" dirty="0"/>
              <a:t>BITUMEN LOADING AND UNLOADING</a:t>
            </a:r>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Elimination of Moisture</a:t>
            </a:r>
          </a:p>
          <a:p>
            <a:pPr marL="742950" lvl="1" indent="-285750">
              <a:buSzPct val="105000"/>
              <a:buFont typeface="Wingdings 3" panose="05040102010807070707" pitchFamily="18" charset="2"/>
              <a:buChar char=""/>
            </a:pPr>
            <a:r>
              <a:rPr lang="en-IN" dirty="0" smtClean="0"/>
              <a:t>Before loading or unloading operations are commenced, all traces of moisture shall be eliminated by </a:t>
            </a:r>
            <a:r>
              <a:rPr lang="en-IN" dirty="0"/>
              <a:t>draining or by blowing with air or inert gas.</a:t>
            </a:r>
          </a:p>
          <a:p>
            <a:pPr>
              <a:buSzPct val="105000"/>
              <a:buFont typeface="Wingdings 3" pitchFamily="18" charset="2"/>
              <a:buChar char="p"/>
            </a:pPr>
            <a:r>
              <a:rPr lang="en-IN" b="1" dirty="0"/>
              <a:t> Loading Bulk Bitumen</a:t>
            </a:r>
          </a:p>
          <a:p>
            <a:pPr marL="742950" lvl="1" indent="-285750">
              <a:buSzPct val="105000"/>
              <a:buFont typeface="Wingdings 3" pitchFamily="18" charset="2"/>
              <a:buChar char=""/>
            </a:pPr>
            <a:r>
              <a:rPr lang="en-IN" dirty="0"/>
              <a:t>A check shall be made to ensure that all discharge valves are closed on the receiving tank. </a:t>
            </a:r>
          </a:p>
          <a:p>
            <a:pPr marL="742950" lvl="1" indent="-285750">
              <a:buSzPct val="105000"/>
              <a:buFont typeface="Wingdings 3" pitchFamily="18" charset="2"/>
              <a:buChar char=""/>
            </a:pPr>
            <a:r>
              <a:rPr lang="en-IN" dirty="0"/>
              <a:t>Where a tank or receiver has been used to carry bitumen emulsion or has been injected with steam, it shall be thoroughly drained before being loaded.</a:t>
            </a:r>
          </a:p>
          <a:p>
            <a:pPr marL="742950" lvl="1" indent="-285750">
              <a:buSzPct val="105000"/>
              <a:buFont typeface="Wingdings 3" pitchFamily="18" charset="2"/>
              <a:buChar char=""/>
            </a:pPr>
            <a:r>
              <a:rPr lang="en-IN" dirty="0" smtClean="0"/>
              <a:t>Before </a:t>
            </a:r>
            <a:r>
              <a:rPr lang="en-IN" dirty="0"/>
              <a:t>loading is commenced, the tank or receiver shall be examined for the presence of water or volatile liquid and any trace of these shall be eliminated before filling.</a:t>
            </a:r>
          </a:p>
          <a:p>
            <a:pPr marL="742950" lvl="1" indent="-285750">
              <a:buSzPct val="105000"/>
              <a:buFont typeface="Wingdings 3" pitchFamily="18" charset="2"/>
              <a:buChar char=""/>
            </a:pPr>
            <a:r>
              <a:rPr lang="en-IN" dirty="0" smtClean="0"/>
              <a:t>During </a:t>
            </a:r>
            <a:r>
              <a:rPr lang="en-IN" dirty="0"/>
              <a:t>loading, no source of ignition may be permitted in the vicinity of the tank or receiver.</a:t>
            </a:r>
          </a:p>
          <a:p>
            <a:pPr marL="742950" lvl="1" indent="-285750">
              <a:buSzPct val="105000"/>
              <a:buFont typeface="Wingdings 3" pitchFamily="18" charset="2"/>
              <a:buChar char=""/>
            </a:pPr>
            <a:r>
              <a:rPr lang="en-IN" dirty="0" smtClean="0"/>
              <a:t>The </a:t>
            </a:r>
            <a:r>
              <a:rPr lang="en-IN" dirty="0"/>
              <a:t>field operator responsible for loading shall maintain a constant watch at the loading platform during the filling operation.</a:t>
            </a:r>
          </a:p>
          <a:p>
            <a:pPr marL="742950" lvl="1" indent="-285750">
              <a:buSzPct val="105000"/>
              <a:buFont typeface="Wingdings 3" pitchFamily="18" charset="2"/>
              <a:buChar char=""/>
            </a:pPr>
            <a:r>
              <a:rPr lang="en-IN" dirty="0" smtClean="0"/>
              <a:t>He </a:t>
            </a:r>
            <a:r>
              <a:rPr lang="en-IN" dirty="0"/>
              <a:t>shall not leave the platform, until all loading ceases and all valves are closed.</a:t>
            </a:r>
            <a:endParaRPr lang="en-IN" b="1" dirty="0"/>
          </a:p>
        </p:txBody>
      </p:sp>
    </p:spTree>
    <p:extLst>
      <p:ext uri="{BB962C8B-B14F-4D97-AF65-F5344CB8AC3E}">
        <p14:creationId xmlns:p14="http://schemas.microsoft.com/office/powerpoint/2010/main" val="2649937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r>
              <a:rPr lang="en-IN" sz="3200" dirty="0"/>
              <a:t>BITUMEN LOADING AND UNLOADING</a:t>
            </a:r>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Tankers Fitted with Heating Aids</a:t>
            </a:r>
          </a:p>
          <a:p>
            <a:pPr marL="742950" lvl="1" indent="-285750">
              <a:buSzPct val="105000"/>
              <a:buFont typeface="Wingdings 3" pitchFamily="18" charset="2"/>
              <a:buChar char=""/>
            </a:pPr>
            <a:r>
              <a:rPr lang="en-IN" dirty="0" smtClean="0"/>
              <a:t>Drivers </a:t>
            </a:r>
            <a:r>
              <a:rPr lang="en-IN" dirty="0"/>
              <a:t>shall be warned that parking of vehicles on sloping ground may cause heating tubes to become uncovered and can cause dangerous over heating.</a:t>
            </a:r>
          </a:p>
          <a:p>
            <a:pPr marL="742950" lvl="1" indent="-285750">
              <a:buSzPct val="105000"/>
              <a:buFont typeface="Wingdings 3" pitchFamily="18" charset="2"/>
              <a:buChar char=""/>
            </a:pPr>
            <a:r>
              <a:rPr lang="en-IN" dirty="0" smtClean="0"/>
              <a:t>When </a:t>
            </a:r>
            <a:r>
              <a:rPr lang="en-IN" dirty="0"/>
              <a:t>discharging a tanker, burners shall be turned off and tubes allowed to cool for at least 20 minutes before discharging.</a:t>
            </a:r>
          </a:p>
          <a:p>
            <a:pPr marL="742950" lvl="1" indent="-285750">
              <a:buSzPct val="105000"/>
              <a:buFont typeface="Wingdings 3" pitchFamily="18" charset="2"/>
              <a:buChar char=""/>
            </a:pPr>
            <a:r>
              <a:rPr lang="en-IN" dirty="0" smtClean="0"/>
              <a:t>The </a:t>
            </a:r>
            <a:r>
              <a:rPr lang="en-IN" dirty="0"/>
              <a:t>heating system shall not be used whilst travelling and tanks shall not be unloaded if the heating system is working.</a:t>
            </a:r>
          </a:p>
          <a:p>
            <a:pPr marL="742950" lvl="1" indent="-285750">
              <a:buSzPct val="105000"/>
              <a:buFont typeface="Wingdings 3" pitchFamily="18" charset="2"/>
              <a:buChar char=""/>
            </a:pPr>
            <a:r>
              <a:rPr lang="en-IN" dirty="0" smtClean="0"/>
              <a:t>When </a:t>
            </a:r>
            <a:r>
              <a:rPr lang="en-IN" dirty="0"/>
              <a:t>LPG heating systems are used, all gas pipe joints shall be tight.</a:t>
            </a:r>
          </a:p>
          <a:p>
            <a:pPr marL="742950" lvl="1" indent="-285750">
              <a:buSzPct val="105000"/>
              <a:buFont typeface="Wingdings 3" pitchFamily="18" charset="2"/>
              <a:buChar char=""/>
            </a:pPr>
            <a:r>
              <a:rPr lang="en-IN" dirty="0" smtClean="0"/>
              <a:t>The </a:t>
            </a:r>
            <a:r>
              <a:rPr lang="en-IN" dirty="0"/>
              <a:t>cylinder stop valve shall be closed at all times except when heating or testing the gas lines.</a:t>
            </a:r>
          </a:p>
          <a:p>
            <a:pPr marL="742950" lvl="1" indent="-285750">
              <a:buSzPct val="105000"/>
              <a:buFont typeface="Wingdings 3" pitchFamily="18" charset="2"/>
              <a:buChar char=""/>
            </a:pPr>
            <a:r>
              <a:rPr lang="en-IN" dirty="0" smtClean="0"/>
              <a:t>When </a:t>
            </a:r>
            <a:r>
              <a:rPr lang="en-IN" dirty="0"/>
              <a:t>LPG cylinders are changed, all lines and connections from the cylinder to the burners shall be tested using soap water before attempting to light the burners. </a:t>
            </a:r>
          </a:p>
          <a:p>
            <a:pPr marL="742950" lvl="1" indent="-285750">
              <a:buSzPct val="105000"/>
              <a:buFont typeface="Wingdings 3" pitchFamily="18" charset="2"/>
              <a:buChar char=""/>
            </a:pPr>
            <a:r>
              <a:rPr lang="en-IN" dirty="0" smtClean="0"/>
              <a:t>If </a:t>
            </a:r>
            <a:r>
              <a:rPr lang="en-IN" dirty="0"/>
              <a:t>a leak is detected, the cylinder stop valve shall be closed immediately, the leak shall be rectified and a further test made.</a:t>
            </a:r>
            <a:endParaRPr lang="en-IN" b="1" dirty="0"/>
          </a:p>
        </p:txBody>
      </p:sp>
    </p:spTree>
    <p:extLst>
      <p:ext uri="{BB962C8B-B14F-4D97-AF65-F5344CB8AC3E}">
        <p14:creationId xmlns:p14="http://schemas.microsoft.com/office/powerpoint/2010/main" val="3352534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r>
              <a:rPr lang="en-IN" sz="3200" dirty="0"/>
              <a:t>BITUMEN LOADING AND UNLOADING</a:t>
            </a:r>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Storage Inside Buildings</a:t>
            </a:r>
          </a:p>
          <a:p>
            <a:pPr marL="742950" lvl="1" indent="-285750">
              <a:buSzPct val="105000"/>
              <a:buFont typeface="Wingdings 3" panose="05040102010807070707" pitchFamily="18" charset="2"/>
              <a:buChar char=""/>
            </a:pPr>
            <a:r>
              <a:rPr lang="en-IN" b="1" dirty="0" smtClean="0"/>
              <a:t>Egress</a:t>
            </a:r>
            <a:endParaRPr lang="en-IN" b="1" dirty="0"/>
          </a:p>
          <a:p>
            <a:pPr marL="1200150" lvl="2" indent="-285750">
              <a:buSzPct val="105000"/>
              <a:buFont typeface="Wingdings" panose="05000000000000000000" pitchFamily="2" charset="2"/>
              <a:buChar char="S"/>
            </a:pPr>
            <a:r>
              <a:rPr lang="en-IN" dirty="0" smtClean="0"/>
              <a:t>Flammable or combustible liquids, shall not be stored so as to limit use of exits, stairways or </a:t>
            </a:r>
            <a:r>
              <a:rPr lang="en-IN" dirty="0"/>
              <a:t>areas normally used for the safe egress of people.</a:t>
            </a:r>
          </a:p>
          <a:p>
            <a:pPr marL="742950" lvl="1" indent="-285750">
              <a:buSzPct val="105000"/>
              <a:buFont typeface="Wingdings 3" panose="05040102010807070707" pitchFamily="18" charset="2"/>
              <a:buChar char=""/>
            </a:pPr>
            <a:r>
              <a:rPr lang="en-IN" b="1" dirty="0" smtClean="0"/>
              <a:t>Office </a:t>
            </a:r>
            <a:r>
              <a:rPr lang="en-IN" b="1" dirty="0"/>
              <a:t>Occupancies</a:t>
            </a:r>
          </a:p>
          <a:p>
            <a:pPr marL="1200150" lvl="2" indent="-285750">
              <a:buSzPct val="105000"/>
              <a:buFont typeface="Wingdings" pitchFamily="2" charset="2"/>
              <a:buChar char="S"/>
            </a:pPr>
            <a:r>
              <a:rPr lang="en-IN" dirty="0" smtClean="0"/>
              <a:t>Storage </a:t>
            </a:r>
            <a:r>
              <a:rPr lang="en-IN" dirty="0"/>
              <a:t>shall be prohibited except for quantities required to operate office equipment.</a:t>
            </a:r>
          </a:p>
          <a:p>
            <a:pPr marL="1200150" lvl="2" indent="-285750">
              <a:buSzPct val="105000"/>
              <a:buFont typeface="Wingdings" pitchFamily="2" charset="2"/>
              <a:buChar char="S"/>
            </a:pPr>
            <a:r>
              <a:rPr lang="en-IN" dirty="0" smtClean="0"/>
              <a:t>Such </a:t>
            </a:r>
            <a:r>
              <a:rPr lang="en-IN" dirty="0"/>
              <a:t>storage shall be in closed metal containers and stored in a storage cabinet or in safety cans.</a:t>
            </a:r>
            <a:endParaRPr lang="en-IN" b="1" dirty="0"/>
          </a:p>
          <a:p>
            <a:pPr>
              <a:buSzPct val="105000"/>
              <a:buFont typeface="Wingdings 3" pitchFamily="18" charset="2"/>
              <a:buChar char="p"/>
            </a:pPr>
            <a:r>
              <a:rPr lang="en-IN" b="1" dirty="0"/>
              <a:t> Flammable and Combustible Liquid Warehouses or Storage Buildings</a:t>
            </a:r>
          </a:p>
          <a:p>
            <a:pPr marL="742950" lvl="1" indent="-285750">
              <a:buSzPct val="105000"/>
              <a:buFont typeface="Wingdings 3" pitchFamily="18" charset="2"/>
              <a:buChar char=""/>
            </a:pPr>
            <a:r>
              <a:rPr lang="en-IN" dirty="0"/>
              <a:t>The total quantity of liquids within a building shall not be restricted.</a:t>
            </a:r>
          </a:p>
          <a:p>
            <a:pPr marL="742950" lvl="1" indent="-285750">
              <a:buSzPct val="105000"/>
              <a:buFont typeface="Wingdings 3" pitchFamily="18" charset="2"/>
              <a:buChar char=""/>
            </a:pPr>
            <a:r>
              <a:rPr lang="en-IN" dirty="0" smtClean="0"/>
              <a:t>Containers </a:t>
            </a:r>
            <a:r>
              <a:rPr lang="en-IN" dirty="0"/>
              <a:t>in piles shall be separated by pallets or </a:t>
            </a:r>
            <a:r>
              <a:rPr lang="en-IN" dirty="0" err="1"/>
              <a:t>dunnage</a:t>
            </a:r>
            <a:r>
              <a:rPr lang="en-IN" dirty="0"/>
              <a:t>(mats) where necessary to provide stability and to prevent excessive stress on container wall.</a:t>
            </a:r>
          </a:p>
          <a:p>
            <a:pPr lvl="1">
              <a:buSzPct val="105000"/>
            </a:pPr>
            <a:endParaRPr lang="en-IN" dirty="0"/>
          </a:p>
        </p:txBody>
      </p:sp>
    </p:spTree>
    <p:extLst>
      <p:ext uri="{BB962C8B-B14F-4D97-AF65-F5344CB8AC3E}">
        <p14:creationId xmlns:p14="http://schemas.microsoft.com/office/powerpoint/2010/main" val="2649193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r>
              <a:rPr lang="en-IN" sz="3200" dirty="0"/>
              <a:t>BITUMEN LOADING AND UNLOADING</a:t>
            </a:r>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a:t>
            </a:r>
            <a:r>
              <a:rPr lang="en-IN" b="1" dirty="0"/>
              <a:t>NOTE</a:t>
            </a:r>
          </a:p>
          <a:p>
            <a:pPr marL="742950" lvl="1" indent="-285750">
              <a:buSzPct val="105000"/>
              <a:buFont typeface="Wingdings 3" pitchFamily="18" charset="2"/>
              <a:buChar char=""/>
            </a:pPr>
            <a:r>
              <a:rPr lang="en-IN" dirty="0"/>
              <a:t>Class 1 liquid shall not be stored in basements.</a:t>
            </a:r>
          </a:p>
          <a:p>
            <a:pPr marL="742950" lvl="1" indent="-285750">
              <a:buSzPct val="105000"/>
              <a:buFont typeface="Wingdings 3" pitchFamily="18" charset="2"/>
              <a:buChar char=""/>
            </a:pPr>
            <a:r>
              <a:rPr lang="en-IN" dirty="0" smtClean="0"/>
              <a:t>When </a:t>
            </a:r>
            <a:r>
              <a:rPr lang="en-IN" dirty="0"/>
              <a:t>2 or more classes of materials are stored in a single pile, the maximum gallonages permitted in that pile shall be the smallest of the 2 or more separate maximum gallon ages.</a:t>
            </a:r>
          </a:p>
          <a:p>
            <a:pPr marL="742950" lvl="1" indent="-285750">
              <a:buSzPct val="105000"/>
              <a:buFont typeface="Wingdings 3" pitchFamily="18" charset="2"/>
              <a:buChar char=""/>
            </a:pPr>
            <a:r>
              <a:rPr lang="en-IN" dirty="0" smtClean="0"/>
              <a:t>Aisles </a:t>
            </a:r>
            <a:r>
              <a:rPr lang="en-IN" dirty="0"/>
              <a:t>shall be provided so that no container is more than 12ft. from an aisle. </a:t>
            </a:r>
          </a:p>
          <a:p>
            <a:pPr marL="742950" lvl="1" indent="-285750">
              <a:buSzPct val="105000"/>
              <a:buFont typeface="Wingdings 3" pitchFamily="18" charset="2"/>
              <a:buChar char=""/>
            </a:pPr>
            <a:r>
              <a:rPr lang="en-IN" dirty="0" smtClean="0"/>
              <a:t>Main </a:t>
            </a:r>
            <a:r>
              <a:rPr lang="en-IN" dirty="0"/>
              <a:t>aisles shall be at least 8ft. wide and side aisles at least 4 ft. Wide.</a:t>
            </a:r>
          </a:p>
          <a:p>
            <a:pPr marL="742950" lvl="1" indent="-285750">
              <a:buSzPct val="105000"/>
              <a:buFont typeface="Wingdings 3" pitchFamily="18" charset="2"/>
              <a:buChar char=""/>
            </a:pPr>
            <a:r>
              <a:rPr lang="en-IN" dirty="0" smtClean="0"/>
              <a:t>Each </a:t>
            </a:r>
            <a:r>
              <a:rPr lang="en-IN" dirty="0"/>
              <a:t>pile shall be separated from each other by at least 4 ft.</a:t>
            </a:r>
          </a:p>
          <a:p>
            <a:pPr>
              <a:buSzPct val="105000"/>
              <a:buFont typeface="Wingdings 3" pitchFamily="18" charset="2"/>
              <a:buChar char="p"/>
            </a:pPr>
            <a:r>
              <a:rPr lang="en-IN" b="1" dirty="0"/>
              <a:t> General precautions</a:t>
            </a:r>
          </a:p>
          <a:p>
            <a:pPr marL="742950" lvl="1" indent="-285750">
              <a:buSzPct val="105000"/>
              <a:buFont typeface="Wingdings 3" pitchFamily="18" charset="2"/>
              <a:buChar char=""/>
            </a:pPr>
            <a:r>
              <a:rPr lang="en-IN" dirty="0"/>
              <a:t>The dust content of the flammable solid in air must be kept below the lower explosive limit (i.e. it should not obscure vision at 5ft distance or less). </a:t>
            </a:r>
          </a:p>
          <a:p>
            <a:pPr marL="742950" lvl="1" indent="-285750">
              <a:buSzPct val="105000"/>
              <a:buFont typeface="Wingdings 3" pitchFamily="18" charset="2"/>
              <a:buChar char=""/>
            </a:pPr>
            <a:r>
              <a:rPr lang="en-IN" dirty="0" smtClean="0"/>
              <a:t>Water </a:t>
            </a:r>
            <a:r>
              <a:rPr lang="en-IN" dirty="0"/>
              <a:t>spray system </a:t>
            </a:r>
            <a:r>
              <a:rPr lang="en-IN" dirty="0" smtClean="0"/>
              <a:t>shall </a:t>
            </a:r>
            <a:r>
              <a:rPr lang="en-IN" dirty="0"/>
              <a:t>be readily available.</a:t>
            </a:r>
          </a:p>
          <a:p>
            <a:pPr marL="742950" lvl="1" indent="-285750">
              <a:buSzPct val="105000"/>
              <a:buFont typeface="Wingdings 3" pitchFamily="18" charset="2"/>
              <a:buChar char=""/>
            </a:pPr>
            <a:r>
              <a:rPr lang="en-IN" dirty="0" smtClean="0"/>
              <a:t>All </a:t>
            </a:r>
            <a:r>
              <a:rPr lang="en-IN" dirty="0"/>
              <a:t>sources of ignition shall be excluded from the area of a potentially explosive dust.</a:t>
            </a:r>
          </a:p>
          <a:p>
            <a:pPr marL="742950" lvl="1" indent="-285750">
              <a:buSzPct val="105000"/>
              <a:buFont typeface="Wingdings 3" pitchFamily="18" charset="2"/>
              <a:buChar char=""/>
            </a:pPr>
            <a:r>
              <a:rPr lang="en-IN" dirty="0" smtClean="0"/>
              <a:t>The </a:t>
            </a:r>
            <a:r>
              <a:rPr lang="en-IN" dirty="0"/>
              <a:t>no smoking rule shall be rigidly enforced.</a:t>
            </a:r>
          </a:p>
          <a:p>
            <a:pPr marL="742950" lvl="1" indent="-285750">
              <a:buSzPct val="105000"/>
              <a:buFont typeface="Wingdings 3" pitchFamily="18" charset="2"/>
              <a:buChar char=""/>
            </a:pPr>
            <a:r>
              <a:rPr lang="en-IN" dirty="0" smtClean="0"/>
              <a:t>Wiring</a:t>
            </a:r>
            <a:r>
              <a:rPr lang="en-IN" dirty="0"/>
              <a:t>, lights and switches shall be in compliance with area classification</a:t>
            </a:r>
          </a:p>
        </p:txBody>
      </p:sp>
    </p:spTree>
    <p:extLst>
      <p:ext uri="{BB962C8B-B14F-4D97-AF65-F5344CB8AC3E}">
        <p14:creationId xmlns:p14="http://schemas.microsoft.com/office/powerpoint/2010/main" val="3455232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35000"/>
            <a:ext cx="8229600" cy="730250"/>
          </a:xfrm>
        </p:spPr>
        <p:txBody>
          <a:bodyPr>
            <a:normAutofit/>
          </a:bodyPr>
          <a:lstStyle/>
          <a:p>
            <a:pPr eaLnBrk="1" hangingPunct="1"/>
            <a:r>
              <a:rPr lang="en-IN" altLang="en-US" sz="3200" noProof="1" smtClean="0">
                <a:latin typeface="+mn-lt"/>
              </a:rPr>
              <a:t>AGENDA</a:t>
            </a:r>
          </a:p>
        </p:txBody>
      </p:sp>
      <p:sp>
        <p:nvSpPr>
          <p:cNvPr id="16388" name="Rectangle 72"/>
          <p:cNvSpPr>
            <a:spLocks noChangeArrowheads="1"/>
          </p:cNvSpPr>
          <p:nvPr/>
        </p:nvSpPr>
        <p:spPr bwMode="gray">
          <a:xfrm>
            <a:off x="323850" y="1555750"/>
            <a:ext cx="342900" cy="344488"/>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1</a:t>
            </a:r>
          </a:p>
        </p:txBody>
      </p:sp>
      <p:sp>
        <p:nvSpPr>
          <p:cNvPr id="16389" name="Rectangle 73"/>
          <p:cNvSpPr>
            <a:spLocks noChangeArrowheads="1"/>
          </p:cNvSpPr>
          <p:nvPr/>
        </p:nvSpPr>
        <p:spPr bwMode="gray">
          <a:xfrm>
            <a:off x="811213" y="1555750"/>
            <a:ext cx="8008937" cy="3444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smtClean="0"/>
              <a:t>Introduction</a:t>
            </a:r>
            <a:endParaRPr lang="en-IN" altLang="en-US" noProof="1"/>
          </a:p>
        </p:txBody>
      </p:sp>
      <p:sp>
        <p:nvSpPr>
          <p:cNvPr id="16390" name="Rectangle 74"/>
          <p:cNvSpPr>
            <a:spLocks noChangeArrowheads="1"/>
          </p:cNvSpPr>
          <p:nvPr/>
        </p:nvSpPr>
        <p:spPr bwMode="gray">
          <a:xfrm>
            <a:off x="323850" y="2043113"/>
            <a:ext cx="342900" cy="344487"/>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2</a:t>
            </a:r>
          </a:p>
        </p:txBody>
      </p:sp>
      <p:sp>
        <p:nvSpPr>
          <p:cNvPr id="16391" name="Rectangle 75"/>
          <p:cNvSpPr>
            <a:spLocks noChangeArrowheads="1"/>
          </p:cNvSpPr>
          <p:nvPr/>
        </p:nvSpPr>
        <p:spPr bwMode="gray">
          <a:xfrm>
            <a:off x="811213" y="2043113"/>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smtClean="0"/>
              <a:t>Definitions</a:t>
            </a:r>
            <a:r>
              <a:rPr lang="en-IN" altLang="en-US" noProof="1" smtClean="0"/>
              <a:t> </a:t>
            </a:r>
            <a:endParaRPr lang="en-IN" altLang="en-US" noProof="1"/>
          </a:p>
        </p:txBody>
      </p:sp>
      <p:sp>
        <p:nvSpPr>
          <p:cNvPr id="16392" name="Rectangle 76"/>
          <p:cNvSpPr>
            <a:spLocks noChangeArrowheads="1"/>
          </p:cNvSpPr>
          <p:nvPr/>
        </p:nvSpPr>
        <p:spPr bwMode="gray">
          <a:xfrm>
            <a:off x="323850" y="2533650"/>
            <a:ext cx="342900" cy="344488"/>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3</a:t>
            </a:r>
          </a:p>
        </p:txBody>
      </p:sp>
      <p:sp>
        <p:nvSpPr>
          <p:cNvPr id="16393" name="Rectangle 77"/>
          <p:cNvSpPr>
            <a:spLocks noChangeArrowheads="1"/>
          </p:cNvSpPr>
          <p:nvPr/>
        </p:nvSpPr>
        <p:spPr bwMode="gray">
          <a:xfrm>
            <a:off x="811213" y="2533650"/>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smtClean="0"/>
              <a:t>Classifications</a:t>
            </a:r>
            <a:endParaRPr lang="en-IN" altLang="en-US" noProof="1"/>
          </a:p>
        </p:txBody>
      </p:sp>
      <p:sp>
        <p:nvSpPr>
          <p:cNvPr id="16394" name="Rectangle 78"/>
          <p:cNvSpPr>
            <a:spLocks noChangeArrowheads="1"/>
          </p:cNvSpPr>
          <p:nvPr/>
        </p:nvSpPr>
        <p:spPr bwMode="gray">
          <a:xfrm>
            <a:off x="323850" y="3017838"/>
            <a:ext cx="342900" cy="344487"/>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4</a:t>
            </a:r>
          </a:p>
        </p:txBody>
      </p:sp>
      <p:sp>
        <p:nvSpPr>
          <p:cNvPr id="16395" name="Rectangle 79"/>
          <p:cNvSpPr>
            <a:spLocks noChangeArrowheads="1"/>
          </p:cNvSpPr>
          <p:nvPr/>
        </p:nvSpPr>
        <p:spPr bwMode="gray">
          <a:xfrm>
            <a:off x="811213" y="301783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smtClean="0"/>
              <a:t>Hazmat information &amp; responsibilities</a:t>
            </a:r>
            <a:endParaRPr lang="en-IN" altLang="en-US" noProof="1"/>
          </a:p>
        </p:txBody>
      </p:sp>
      <p:sp>
        <p:nvSpPr>
          <p:cNvPr id="16396" name="Rectangle 80"/>
          <p:cNvSpPr>
            <a:spLocks noChangeArrowheads="1"/>
          </p:cNvSpPr>
          <p:nvPr/>
        </p:nvSpPr>
        <p:spPr bwMode="gray">
          <a:xfrm>
            <a:off x="323850" y="3506788"/>
            <a:ext cx="342900" cy="344487"/>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5</a:t>
            </a:r>
          </a:p>
        </p:txBody>
      </p:sp>
      <p:sp>
        <p:nvSpPr>
          <p:cNvPr id="16397" name="Rectangle 81"/>
          <p:cNvSpPr>
            <a:spLocks noChangeArrowheads="1"/>
          </p:cNvSpPr>
          <p:nvPr/>
        </p:nvSpPr>
        <p:spPr bwMode="gray">
          <a:xfrm>
            <a:off x="811213" y="350678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smtClean="0"/>
              <a:t>Flammable &amp; combustible liquids</a:t>
            </a:r>
            <a:r>
              <a:rPr lang="en-IN" altLang="en-US" noProof="1" smtClean="0"/>
              <a:t> </a:t>
            </a:r>
            <a:endParaRPr lang="en-IN" altLang="en-US" noProof="1"/>
          </a:p>
        </p:txBody>
      </p:sp>
      <p:sp>
        <p:nvSpPr>
          <p:cNvPr id="16398" name="Rectangle 82"/>
          <p:cNvSpPr>
            <a:spLocks noChangeArrowheads="1"/>
          </p:cNvSpPr>
          <p:nvPr/>
        </p:nvSpPr>
        <p:spPr bwMode="gray">
          <a:xfrm>
            <a:off x="323850" y="3997325"/>
            <a:ext cx="342900" cy="344488"/>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6</a:t>
            </a:r>
          </a:p>
        </p:txBody>
      </p:sp>
      <p:sp>
        <p:nvSpPr>
          <p:cNvPr id="16399" name="Rectangle 83"/>
          <p:cNvSpPr>
            <a:spLocks noChangeArrowheads="1"/>
          </p:cNvSpPr>
          <p:nvPr/>
        </p:nvSpPr>
        <p:spPr bwMode="gray">
          <a:xfrm>
            <a:off x="811213" y="3997325"/>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smtClean="0"/>
              <a:t>Flammable solids</a:t>
            </a:r>
            <a:endParaRPr lang="en-IN" altLang="en-US" noProof="1"/>
          </a:p>
        </p:txBody>
      </p:sp>
      <p:sp>
        <p:nvSpPr>
          <p:cNvPr id="16400" name="Rectangle 84"/>
          <p:cNvSpPr>
            <a:spLocks noChangeArrowheads="1"/>
          </p:cNvSpPr>
          <p:nvPr/>
        </p:nvSpPr>
        <p:spPr bwMode="gray">
          <a:xfrm>
            <a:off x="323850" y="4484688"/>
            <a:ext cx="342900" cy="344487"/>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7</a:t>
            </a:r>
          </a:p>
        </p:txBody>
      </p:sp>
      <p:sp>
        <p:nvSpPr>
          <p:cNvPr id="16401" name="Rectangle 85"/>
          <p:cNvSpPr>
            <a:spLocks noChangeArrowheads="1"/>
          </p:cNvSpPr>
          <p:nvPr/>
        </p:nvSpPr>
        <p:spPr bwMode="gray">
          <a:xfrm>
            <a:off x="811213" y="448468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smtClean="0"/>
              <a:t>Poisons (toxic materials)</a:t>
            </a:r>
            <a:endParaRPr lang="en-IN" altLang="en-US" noProof="1"/>
          </a:p>
        </p:txBody>
      </p:sp>
      <p:sp>
        <p:nvSpPr>
          <p:cNvPr id="16402" name="Rectangle 86"/>
          <p:cNvSpPr>
            <a:spLocks noChangeArrowheads="1"/>
          </p:cNvSpPr>
          <p:nvPr/>
        </p:nvSpPr>
        <p:spPr bwMode="gray">
          <a:xfrm>
            <a:off x="323850" y="4972050"/>
            <a:ext cx="342900" cy="344488"/>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8</a:t>
            </a:r>
          </a:p>
        </p:txBody>
      </p:sp>
      <p:sp>
        <p:nvSpPr>
          <p:cNvPr id="16403" name="Rectangle 87"/>
          <p:cNvSpPr>
            <a:spLocks noChangeArrowheads="1"/>
          </p:cNvSpPr>
          <p:nvPr/>
        </p:nvSpPr>
        <p:spPr bwMode="gray">
          <a:xfrm>
            <a:off x="811213" y="4972050"/>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smtClean="0"/>
              <a:t>Corrosive materials</a:t>
            </a:r>
            <a:r>
              <a:rPr lang="en-IN" altLang="en-US" noProof="1" smtClean="0"/>
              <a:t> </a:t>
            </a:r>
            <a:endParaRPr lang="en-IN" altLang="en-US" noProof="1"/>
          </a:p>
        </p:txBody>
      </p:sp>
      <p:sp>
        <p:nvSpPr>
          <p:cNvPr id="16404" name="Rectangle 88"/>
          <p:cNvSpPr>
            <a:spLocks noChangeArrowheads="1"/>
          </p:cNvSpPr>
          <p:nvPr/>
        </p:nvSpPr>
        <p:spPr bwMode="gray">
          <a:xfrm>
            <a:off x="323850" y="5459413"/>
            <a:ext cx="342900" cy="344487"/>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9</a:t>
            </a:r>
          </a:p>
        </p:txBody>
      </p:sp>
      <p:sp>
        <p:nvSpPr>
          <p:cNvPr id="16405" name="Rectangle 89"/>
          <p:cNvSpPr>
            <a:spLocks noChangeArrowheads="1"/>
          </p:cNvSpPr>
          <p:nvPr/>
        </p:nvSpPr>
        <p:spPr bwMode="gray">
          <a:xfrm>
            <a:off x="811213" y="5459413"/>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smtClean="0"/>
              <a:t>Radioactive materials</a:t>
            </a:r>
            <a:r>
              <a:rPr lang="en-IN" altLang="en-US" noProof="1" smtClean="0"/>
              <a:t> </a:t>
            </a:r>
            <a:endParaRPr lang="en-IN" altLang="en-US" noProof="1"/>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r>
              <a:rPr lang="en-IN" sz="3200" dirty="0"/>
              <a:t>POISONS (TOXIC MATERIALS)</a:t>
            </a:r>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Storage</a:t>
            </a:r>
          </a:p>
          <a:p>
            <a:pPr marL="742950" lvl="1" indent="-285750">
              <a:buSzPct val="105000"/>
              <a:buFont typeface="Wingdings 3" pitchFamily="18" charset="2"/>
              <a:buChar char=""/>
            </a:pPr>
            <a:r>
              <a:rPr lang="en-IN" dirty="0" smtClean="0"/>
              <a:t>If </a:t>
            </a:r>
            <a:r>
              <a:rPr lang="en-IN" dirty="0"/>
              <a:t>any container is found to be leaking it has to be disposed by an approved disposal method only (Refer MSDS). </a:t>
            </a:r>
          </a:p>
          <a:p>
            <a:pPr marL="742950" lvl="1" indent="-285750">
              <a:buSzPct val="105000"/>
              <a:buFont typeface="Wingdings 3" pitchFamily="18" charset="2"/>
              <a:buChar char=""/>
            </a:pPr>
            <a:r>
              <a:rPr lang="en-IN" dirty="0" smtClean="0"/>
              <a:t>Toxic </a:t>
            </a:r>
            <a:r>
              <a:rPr lang="en-IN" dirty="0"/>
              <a:t>materials shall not be stored near the sources of food or water etc. </a:t>
            </a:r>
          </a:p>
          <a:p>
            <a:pPr marL="742950" lvl="1" indent="-285750">
              <a:buSzPct val="105000"/>
              <a:buFont typeface="Wingdings 3" pitchFamily="18" charset="2"/>
              <a:buChar char=""/>
            </a:pPr>
            <a:r>
              <a:rPr lang="en-IN" dirty="0"/>
              <a:t>Eating, drinking and smoking inside the storage rooms shall be strictly prohibited.</a:t>
            </a:r>
          </a:p>
          <a:p>
            <a:pPr>
              <a:buSzPct val="105000"/>
              <a:buFont typeface="Wingdings 3" pitchFamily="18" charset="2"/>
              <a:buChar char="p"/>
            </a:pPr>
            <a:r>
              <a:rPr lang="en-IN" b="1" dirty="0"/>
              <a:t> Handling</a:t>
            </a:r>
          </a:p>
          <a:p>
            <a:pPr marL="800100" lvl="1" indent="-342900">
              <a:buSzPct val="105000"/>
              <a:buFont typeface="Wingdings 3" pitchFamily="18" charset="2"/>
              <a:buChar char=""/>
            </a:pPr>
            <a:r>
              <a:rPr lang="en-IN" dirty="0"/>
              <a:t>Handling of all toxic materials shall be done using appropriate protective equipment (Refer MSDS). </a:t>
            </a:r>
          </a:p>
          <a:p>
            <a:pPr marL="800100" lvl="1" indent="-342900">
              <a:buSzPct val="105000"/>
              <a:buFont typeface="Wingdings 3" pitchFamily="18" charset="2"/>
              <a:buChar char=""/>
            </a:pPr>
            <a:r>
              <a:rPr lang="en-IN" dirty="0" smtClean="0"/>
              <a:t>In </a:t>
            </a:r>
            <a:r>
              <a:rPr lang="en-IN" dirty="0"/>
              <a:t>addition, tools used for handling the toxic materials or containers of toxic materials shall not be used for any other purpose before cleaning properly.</a:t>
            </a:r>
          </a:p>
          <a:p>
            <a:pPr marL="800100" lvl="1" indent="-342900">
              <a:buSzPct val="105000"/>
              <a:buFont typeface="Wingdings 3" pitchFamily="18" charset="2"/>
              <a:buChar char=""/>
            </a:pPr>
            <a:r>
              <a:rPr lang="en-IN" dirty="0"/>
              <a:t>All contaminated clothes and tools to be cleaned at a separate cleaning room. </a:t>
            </a:r>
          </a:p>
          <a:p>
            <a:pPr marL="800100" lvl="1" indent="-342900">
              <a:buSzPct val="105000"/>
              <a:buFont typeface="Wingdings 3" pitchFamily="18" charset="2"/>
              <a:buChar char=""/>
            </a:pPr>
            <a:r>
              <a:rPr lang="en-IN" dirty="0" smtClean="0"/>
              <a:t>Clothes </a:t>
            </a:r>
            <a:r>
              <a:rPr lang="en-IN" dirty="0"/>
              <a:t>worn during the working time shall not be worn afterwards.</a:t>
            </a:r>
          </a:p>
        </p:txBody>
      </p:sp>
      <p:pic>
        <p:nvPicPr>
          <p:cNvPr id="7" name="Picture 2" descr="Image result for TOXIC MATERIALS"/>
          <p:cNvPicPr>
            <a:picLocks noChangeAspect="1" noChangeArrowheads="1"/>
          </p:cNvPicPr>
          <p:nvPr/>
        </p:nvPicPr>
        <p:blipFill>
          <a:blip r:embed="rId2" cstate="print"/>
          <a:srcRect/>
          <a:stretch>
            <a:fillRect/>
          </a:stretch>
        </p:blipFill>
        <p:spPr bwMode="auto">
          <a:xfrm>
            <a:off x="2125980" y="5057140"/>
            <a:ext cx="4826000" cy="1435100"/>
          </a:xfrm>
          <a:prstGeom prst="rect">
            <a:avLst/>
          </a:prstGeom>
          <a:noFill/>
        </p:spPr>
      </p:pic>
    </p:spTree>
    <p:extLst>
      <p:ext uri="{BB962C8B-B14F-4D97-AF65-F5344CB8AC3E}">
        <p14:creationId xmlns:p14="http://schemas.microsoft.com/office/powerpoint/2010/main" val="1276603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r>
              <a:rPr lang="en-IN" sz="3200" dirty="0"/>
              <a:t>CORROSIVE MATERIALS</a:t>
            </a:r>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Storage </a:t>
            </a:r>
            <a:r>
              <a:rPr lang="en-IN" dirty="0"/>
              <a:t>shall be under cover in dry well ventilated area, away from all Foodstuffs, segregated as required from other goods and from each Other, on pallets or </a:t>
            </a:r>
            <a:r>
              <a:rPr lang="en-IN" dirty="0" err="1"/>
              <a:t>dunnage</a:t>
            </a:r>
            <a:r>
              <a:rPr lang="en-IN" dirty="0"/>
              <a:t> and not directly on the floor, under a System of first in first out (FIFO) and allowing access for regular examination for leaking packages.</a:t>
            </a:r>
          </a:p>
          <a:p>
            <a:pPr marL="285750" indent="-285750">
              <a:buSzPct val="105000"/>
              <a:buFont typeface="Wingdings 3" pitchFamily="18" charset="2"/>
              <a:buChar char="p"/>
            </a:pPr>
            <a:r>
              <a:rPr lang="en-IN" dirty="0" smtClean="0"/>
              <a:t>Corrosive </a:t>
            </a:r>
            <a:r>
              <a:rPr lang="en-IN" dirty="0"/>
              <a:t>materials shall be handled only with using the appropriate Protective equipment as per MSDS</a:t>
            </a:r>
          </a:p>
        </p:txBody>
      </p:sp>
      <p:pic>
        <p:nvPicPr>
          <p:cNvPr id="8" name="Picture 2" descr="Image result for corrosive materials images"/>
          <p:cNvPicPr>
            <a:picLocks noChangeAspect="1" noChangeArrowheads="1"/>
          </p:cNvPicPr>
          <p:nvPr/>
        </p:nvPicPr>
        <p:blipFill>
          <a:blip r:embed="rId2" cstate="print"/>
          <a:srcRect/>
          <a:stretch>
            <a:fillRect/>
          </a:stretch>
        </p:blipFill>
        <p:spPr bwMode="auto">
          <a:xfrm>
            <a:off x="5549900" y="4234537"/>
            <a:ext cx="3284220" cy="2130704"/>
          </a:xfrm>
          <a:prstGeom prst="rect">
            <a:avLst/>
          </a:prstGeom>
          <a:noFill/>
        </p:spPr>
      </p:pic>
    </p:spTree>
    <p:extLst>
      <p:ext uri="{BB962C8B-B14F-4D97-AF65-F5344CB8AC3E}">
        <p14:creationId xmlns:p14="http://schemas.microsoft.com/office/powerpoint/2010/main" val="2016866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r>
              <a:rPr lang="en-IN" sz="3200" dirty="0"/>
              <a:t>RADIOACTIVE MATERIALS</a:t>
            </a:r>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2000"/>
              </a:lnSpc>
              <a:buSzPct val="105000"/>
              <a:buFont typeface="Wingdings 3" pitchFamily="18" charset="2"/>
              <a:buChar char="p"/>
            </a:pPr>
            <a:r>
              <a:rPr lang="en-IN" b="1" dirty="0"/>
              <a:t> Storage</a:t>
            </a:r>
          </a:p>
          <a:p>
            <a:pPr marL="742950" lvl="1" indent="-285750">
              <a:lnSpc>
                <a:spcPts val="2000"/>
              </a:lnSpc>
              <a:buSzPct val="105000"/>
              <a:buFont typeface="Wingdings 3" pitchFamily="18" charset="2"/>
              <a:buChar char=""/>
            </a:pPr>
            <a:r>
              <a:rPr lang="en-IN" dirty="0" smtClean="0"/>
              <a:t>When </a:t>
            </a:r>
            <a:r>
              <a:rPr lang="en-IN" dirty="0"/>
              <a:t>not in use or transit, the containers shall be kept in the locked storage pit so as to minimize the risk of their coming into the possession of unauthorized and untrained persons.</a:t>
            </a:r>
          </a:p>
          <a:p>
            <a:pPr marL="742950" lvl="1" indent="-285750">
              <a:lnSpc>
                <a:spcPts val="2000"/>
              </a:lnSpc>
              <a:buSzPct val="105000"/>
              <a:buFont typeface="Wingdings 3" pitchFamily="18" charset="2"/>
              <a:buChar char=""/>
            </a:pPr>
            <a:r>
              <a:rPr lang="en-IN" dirty="0" smtClean="0"/>
              <a:t>The </a:t>
            </a:r>
            <a:r>
              <a:rPr lang="en-IN" dirty="0"/>
              <a:t>storage pit shall be surrounded by a fence on which warning notices are posted.</a:t>
            </a:r>
          </a:p>
          <a:p>
            <a:pPr marL="742950" lvl="1" indent="-285750">
              <a:lnSpc>
                <a:spcPts val="2000"/>
              </a:lnSpc>
              <a:buSzPct val="105000"/>
              <a:buFont typeface="Wingdings 3" pitchFamily="18" charset="2"/>
              <a:buChar char=""/>
            </a:pPr>
            <a:r>
              <a:rPr lang="en-IN" dirty="0" smtClean="0"/>
              <a:t>The </a:t>
            </a:r>
            <a:r>
              <a:rPr lang="en-IN" dirty="0"/>
              <a:t>store shall be under the supervision of the authorized person who is responsible for keeping the source records</a:t>
            </a:r>
          </a:p>
          <a:p>
            <a:pPr>
              <a:lnSpc>
                <a:spcPts val="2000"/>
              </a:lnSpc>
              <a:buSzPct val="105000"/>
              <a:buFont typeface="Wingdings 3" pitchFamily="18" charset="2"/>
              <a:buChar char="p"/>
            </a:pPr>
            <a:r>
              <a:rPr lang="en-IN" b="1" dirty="0"/>
              <a:t> Personal Safety</a:t>
            </a:r>
          </a:p>
          <a:p>
            <a:pPr marL="742950" lvl="1" indent="-285750">
              <a:lnSpc>
                <a:spcPts val="2000"/>
              </a:lnSpc>
              <a:buSzPct val="105000"/>
              <a:buFont typeface="Wingdings 3" pitchFamily="18" charset="2"/>
              <a:buChar char=""/>
            </a:pPr>
            <a:r>
              <a:rPr lang="en-IN" dirty="0" smtClean="0"/>
              <a:t>Radiographers </a:t>
            </a:r>
            <a:r>
              <a:rPr lang="en-IN" dirty="0"/>
              <a:t>and assistants shall be medically certified and ministry approved for their task They shall be re-certified every six months.</a:t>
            </a:r>
          </a:p>
          <a:p>
            <a:pPr marL="742950" lvl="1" indent="-285750">
              <a:lnSpc>
                <a:spcPts val="2000"/>
              </a:lnSpc>
              <a:buSzPct val="105000"/>
              <a:buFont typeface="Wingdings 3" pitchFamily="18" charset="2"/>
              <a:buChar char=""/>
            </a:pPr>
            <a:r>
              <a:rPr lang="en-IN" dirty="0"/>
              <a:t>The following safety equipment shall be used when radiation work is to be executed.</a:t>
            </a:r>
          </a:p>
          <a:p>
            <a:pPr lvl="2">
              <a:lnSpc>
                <a:spcPts val="2000"/>
              </a:lnSpc>
              <a:buFont typeface="Wingdings" pitchFamily="2" charset="2"/>
              <a:buChar char="S"/>
            </a:pPr>
            <a:r>
              <a:rPr lang="en-IN" dirty="0"/>
              <a:t> Film badges</a:t>
            </a:r>
          </a:p>
          <a:p>
            <a:pPr lvl="2">
              <a:lnSpc>
                <a:spcPts val="2000"/>
              </a:lnSpc>
              <a:buFont typeface="Wingdings" pitchFamily="2" charset="2"/>
              <a:buChar char="S"/>
            </a:pPr>
            <a:r>
              <a:rPr lang="en-IN" dirty="0"/>
              <a:t> Radiation Dose rate meters (Survey meters)</a:t>
            </a:r>
          </a:p>
          <a:p>
            <a:pPr lvl="2">
              <a:lnSpc>
                <a:spcPts val="2000"/>
              </a:lnSpc>
              <a:buFont typeface="Wingdings" pitchFamily="2" charset="2"/>
              <a:buChar char="S"/>
            </a:pPr>
            <a:r>
              <a:rPr lang="en-IN" dirty="0"/>
              <a:t> Pocket Dose meters (Optional)</a:t>
            </a:r>
          </a:p>
          <a:p>
            <a:pPr lvl="2">
              <a:lnSpc>
                <a:spcPts val="2000"/>
              </a:lnSpc>
              <a:buFont typeface="Wingdings" pitchFamily="2" charset="2"/>
              <a:buChar char="S"/>
            </a:pPr>
            <a:r>
              <a:rPr lang="en-IN" dirty="0"/>
              <a:t> Radiation warning signs and </a:t>
            </a:r>
            <a:r>
              <a:rPr lang="en-IN" dirty="0" smtClean="0"/>
              <a:t>signals</a:t>
            </a:r>
            <a:endParaRPr lang="en-IN" dirty="0"/>
          </a:p>
        </p:txBody>
      </p:sp>
    </p:spTree>
    <p:extLst>
      <p:ext uri="{BB962C8B-B14F-4D97-AF65-F5344CB8AC3E}">
        <p14:creationId xmlns:p14="http://schemas.microsoft.com/office/powerpoint/2010/main" val="619997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Working </a:t>
            </a:r>
            <a:r>
              <a:rPr lang="en-IN" sz="2000" b="1" dirty="0"/>
              <a:t>on Site</a:t>
            </a:r>
          </a:p>
        </p:txBody>
      </p:sp>
      <p:sp>
        <p:nvSpPr>
          <p:cNvPr id="5" name="Title 2"/>
          <p:cNvSpPr txBox="1">
            <a:spLocks/>
          </p:cNvSpPr>
          <p:nvPr/>
        </p:nvSpPr>
        <p:spPr>
          <a:xfrm>
            <a:off x="243840" y="591820"/>
            <a:ext cx="8590280" cy="546100"/>
          </a:xfrm>
          <a:prstGeom prst="rect">
            <a:avLst/>
          </a:prstGeom>
        </p:spPr>
        <p:txBody>
          <a:bodyPr/>
          <a:lstStyle/>
          <a:p>
            <a:pPr algn="ctr"/>
            <a:r>
              <a:rPr lang="en-IN" sz="3200" dirty="0"/>
              <a:t>RADIOACTIVE MATERIALS</a:t>
            </a:r>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smtClean="0"/>
              <a:t>Enclosure</a:t>
            </a:r>
            <a:endParaRPr lang="en-IN" b="1" dirty="0"/>
          </a:p>
          <a:p>
            <a:pPr marL="742950" lvl="1" indent="-285750">
              <a:buSzPct val="105000"/>
              <a:buFont typeface="Wingdings 3" panose="05040102010807070707" pitchFamily="18" charset="2"/>
              <a:buChar char=""/>
            </a:pPr>
            <a:r>
              <a:rPr lang="en-IN" dirty="0"/>
              <a:t>Where reasonably practicable, the radiography shall be carried out in a suitable enclosure, having a fence incorporating a lockable gate which must be kept locked whilst radiography is in progress. </a:t>
            </a:r>
          </a:p>
          <a:p>
            <a:pPr marL="742950" lvl="1" indent="-285750">
              <a:buSzPct val="105000"/>
              <a:buFont typeface="Wingdings 3" panose="05040102010807070707" pitchFamily="18" charset="2"/>
              <a:buChar char=""/>
            </a:pPr>
            <a:r>
              <a:rPr lang="en-IN" dirty="0" smtClean="0"/>
              <a:t>All </a:t>
            </a:r>
            <a:r>
              <a:rPr lang="en-IN" dirty="0"/>
              <a:t>except authorized persons will be excluded from the enclosure.</a:t>
            </a:r>
          </a:p>
          <a:p>
            <a:pPr marL="742950" lvl="1" indent="-285750">
              <a:buSzPct val="105000"/>
              <a:buFont typeface="Wingdings 3" panose="05040102010807070707" pitchFamily="18" charset="2"/>
              <a:buChar char=""/>
            </a:pPr>
            <a:r>
              <a:rPr lang="en-IN" dirty="0" smtClean="0"/>
              <a:t>Where </a:t>
            </a:r>
            <a:r>
              <a:rPr lang="en-IN" dirty="0"/>
              <a:t>X-rays are used these dimensions shall be governed by the operating conditions of voltage &amp; current; other factors include beam filtration, the effectiveness of any collimator used to limit the size and direction of the useful beam.</a:t>
            </a:r>
          </a:p>
          <a:p>
            <a:pPr marL="742950" lvl="1" indent="-285750">
              <a:buSzPct val="105000"/>
              <a:buFont typeface="Wingdings 3" panose="05040102010807070707" pitchFamily="18" charset="2"/>
              <a:buChar char=""/>
            </a:pPr>
            <a:r>
              <a:rPr lang="en-IN" dirty="0" smtClean="0"/>
              <a:t>In </a:t>
            </a:r>
            <a:r>
              <a:rPr lang="en-IN" dirty="0"/>
              <a:t>both processes, there will be some attenuation of the radiation by the material of the work-place itself and local shielding such as concrete blocks or lead screens.</a:t>
            </a:r>
          </a:p>
          <a:p>
            <a:pPr marL="742950" lvl="1" indent="-285750">
              <a:buSzPct val="105000"/>
              <a:buFont typeface="Wingdings 3" panose="05040102010807070707" pitchFamily="18" charset="2"/>
              <a:buChar char=""/>
            </a:pPr>
            <a:r>
              <a:rPr lang="en-IN" dirty="0" smtClean="0"/>
              <a:t>The </a:t>
            </a:r>
            <a:r>
              <a:rPr lang="en-IN" dirty="0"/>
              <a:t>enclosure shall be adequately marked with suitable radiation warning signs </a:t>
            </a:r>
            <a:r>
              <a:rPr lang="en-IN" dirty="0" smtClean="0"/>
              <a:t>when ionizing </a:t>
            </a:r>
            <a:r>
              <a:rPr lang="en-IN" dirty="0"/>
              <a:t>radiation are about to be used.</a:t>
            </a:r>
          </a:p>
        </p:txBody>
      </p:sp>
    </p:spTree>
    <p:extLst>
      <p:ext uri="{BB962C8B-B14F-4D97-AF65-F5344CB8AC3E}">
        <p14:creationId xmlns:p14="http://schemas.microsoft.com/office/powerpoint/2010/main" val="3983056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r>
              <a:rPr lang="en-IN" sz="3200" dirty="0"/>
              <a:t>RADIOACTIVE MATERIALS</a:t>
            </a:r>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Suitably Marked Area</a:t>
            </a:r>
          </a:p>
          <a:p>
            <a:pPr marL="742950" lvl="1" indent="-285750">
              <a:buSzPct val="105000"/>
              <a:buFont typeface="Wingdings 3" pitchFamily="18" charset="2"/>
              <a:buChar char=""/>
            </a:pPr>
            <a:r>
              <a:rPr lang="en-IN" dirty="0" smtClean="0"/>
              <a:t>Where </a:t>
            </a:r>
            <a:r>
              <a:rPr lang="en-IN" dirty="0"/>
              <a:t>it is not reasonably practicable to use a radiation enclosure, and the work has to be carried out on site, steps shall be taken to provide a suitably marked area encircled by a rope barrier.</a:t>
            </a:r>
          </a:p>
          <a:p>
            <a:pPr marL="742950" lvl="1" indent="-285750">
              <a:buSzPct val="105000"/>
              <a:buFont typeface="Wingdings 3" pitchFamily="18" charset="2"/>
              <a:buChar char=""/>
            </a:pPr>
            <a:r>
              <a:rPr lang="en-IN" dirty="0" smtClean="0"/>
              <a:t>The </a:t>
            </a:r>
            <a:r>
              <a:rPr lang="en-IN" dirty="0"/>
              <a:t>barrier shall be set up at 0.25 </a:t>
            </a:r>
            <a:r>
              <a:rPr lang="en-IN" dirty="0" err="1"/>
              <a:t>millirems</a:t>
            </a:r>
            <a:r>
              <a:rPr lang="en-IN" dirty="0"/>
              <a:t> per hour distance from the source and </a:t>
            </a:r>
            <a:r>
              <a:rPr lang="en-IN" dirty="0" smtClean="0"/>
              <a:t>shall exclude </a:t>
            </a:r>
            <a:r>
              <a:rPr lang="en-IN" dirty="0"/>
              <a:t>all except authorized persons.</a:t>
            </a:r>
          </a:p>
          <a:p>
            <a:pPr>
              <a:buSzPct val="105000"/>
              <a:buFont typeface="Wingdings 3" pitchFamily="18" charset="2"/>
              <a:buChar char="p"/>
            </a:pPr>
            <a:r>
              <a:rPr lang="en-IN" b="1" dirty="0"/>
              <a:t> Warning Signals</a:t>
            </a:r>
          </a:p>
          <a:p>
            <a:pPr marL="742950" lvl="1" indent="-285750">
              <a:buSzPct val="105000"/>
              <a:buFont typeface="Wingdings 3" pitchFamily="18" charset="2"/>
              <a:buChar char=""/>
            </a:pPr>
            <a:r>
              <a:rPr lang="en-IN" dirty="0" smtClean="0"/>
              <a:t>In </a:t>
            </a:r>
            <a:r>
              <a:rPr lang="en-IN" dirty="0"/>
              <a:t>all cases adequate warning to all persons in the vicinity shall be given by lamps or audible signals or both when a sealed source is about to be exposed or when an X-ray machine is about to be energized. </a:t>
            </a:r>
          </a:p>
          <a:p>
            <a:pPr marL="742950" lvl="1" indent="-285750">
              <a:buSzPct val="105000"/>
              <a:buFont typeface="Wingdings 3" pitchFamily="18" charset="2"/>
              <a:buChar char=""/>
            </a:pPr>
            <a:r>
              <a:rPr lang="en-IN" dirty="0" smtClean="0"/>
              <a:t>In </a:t>
            </a:r>
            <a:r>
              <a:rPr lang="en-IN" dirty="0"/>
              <a:t>the case of X-ray machine it is mandatory that the means for giving warning shall be integrated with control circuitry, so that they operate automatically, and the equipment shall be unable to function unless they are so connected.</a:t>
            </a:r>
          </a:p>
          <a:p>
            <a:pPr>
              <a:buSzPct val="105000"/>
              <a:buFont typeface="Wingdings 3" pitchFamily="18" charset="2"/>
              <a:buChar char="p"/>
            </a:pPr>
            <a:r>
              <a:rPr lang="en-IN" b="1" dirty="0"/>
              <a:t> Dose Rate Measurement</a:t>
            </a:r>
          </a:p>
          <a:p>
            <a:pPr marL="742950" lvl="1" indent="-285750">
              <a:buSzPct val="105000"/>
              <a:buFont typeface="Wingdings 3" panose="05040102010807070707" pitchFamily="18" charset="2"/>
              <a:buChar char=""/>
            </a:pPr>
            <a:r>
              <a:rPr lang="en-IN" dirty="0"/>
              <a:t>Measurement shall be made with an appropriate Dose Rate meter during radiography to ensure that dose rate at the barrier does not exceed 0.25 </a:t>
            </a:r>
            <a:r>
              <a:rPr lang="en-IN" dirty="0" err="1" smtClean="0"/>
              <a:t>millirems</a:t>
            </a:r>
            <a:r>
              <a:rPr lang="en-IN" dirty="0" smtClean="0"/>
              <a:t> </a:t>
            </a:r>
            <a:r>
              <a:rPr lang="en-IN" dirty="0"/>
              <a:t>per hour.</a:t>
            </a:r>
          </a:p>
        </p:txBody>
      </p:sp>
    </p:spTree>
    <p:extLst>
      <p:ext uri="{BB962C8B-B14F-4D97-AF65-F5344CB8AC3E}">
        <p14:creationId xmlns:p14="http://schemas.microsoft.com/office/powerpoint/2010/main" val="2654888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5" name="Title 2"/>
          <p:cNvSpPr txBox="1">
            <a:spLocks/>
          </p:cNvSpPr>
          <p:nvPr/>
        </p:nvSpPr>
        <p:spPr>
          <a:xfrm>
            <a:off x="243840" y="591820"/>
            <a:ext cx="8590280" cy="546100"/>
          </a:xfrm>
          <a:prstGeom prst="rect">
            <a:avLst/>
          </a:prstGeom>
        </p:spPr>
        <p:txBody>
          <a:bodyPr/>
          <a:lstStyle/>
          <a:p>
            <a:pPr algn="ctr"/>
            <a:r>
              <a:rPr lang="en-IN" sz="3200" dirty="0"/>
              <a:t>RADIOACTIVE MATERIALS</a:t>
            </a:r>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General Precautions</a:t>
            </a:r>
          </a:p>
          <a:p>
            <a:pPr marL="742950" lvl="1" indent="-285750">
              <a:buSzPct val="105000"/>
              <a:buFont typeface="Wingdings 3" pitchFamily="18" charset="2"/>
              <a:buChar char=""/>
            </a:pPr>
            <a:r>
              <a:rPr lang="en-IN" dirty="0"/>
              <a:t>The average person’s knowledge of radiation and its hazards is very limited. </a:t>
            </a:r>
          </a:p>
          <a:p>
            <a:pPr marL="742950" lvl="1" indent="-285750">
              <a:buSzPct val="105000"/>
              <a:buFont typeface="Wingdings 3" pitchFamily="18" charset="2"/>
              <a:buChar char=""/>
            </a:pPr>
            <a:r>
              <a:rPr lang="en-IN" dirty="0" smtClean="0"/>
              <a:t>Therefore </a:t>
            </a:r>
            <a:r>
              <a:rPr lang="en-IN" dirty="0"/>
              <a:t>it is not enough to erect barriers and provide warning signals just to comply with the regulation.</a:t>
            </a:r>
          </a:p>
          <a:p>
            <a:pPr marL="742950" lvl="1" indent="-285750">
              <a:buSzPct val="105000"/>
              <a:buFont typeface="Wingdings 3" pitchFamily="18" charset="2"/>
              <a:buChar char=""/>
            </a:pPr>
            <a:r>
              <a:rPr lang="en-IN" dirty="0" smtClean="0"/>
              <a:t>The </a:t>
            </a:r>
            <a:r>
              <a:rPr lang="en-IN" dirty="0"/>
              <a:t>radiographer or an assistant shall maintain a strict vigil to prevent unauthorized persons entering the area. </a:t>
            </a:r>
          </a:p>
          <a:p>
            <a:pPr marL="742950" lvl="1" indent="-285750">
              <a:buSzPct val="105000"/>
              <a:buFont typeface="Wingdings 3" pitchFamily="18" charset="2"/>
              <a:buChar char=""/>
            </a:pPr>
            <a:r>
              <a:rPr lang="en-IN" dirty="0" smtClean="0"/>
              <a:t>If </a:t>
            </a:r>
            <a:r>
              <a:rPr lang="en-IN" dirty="0"/>
              <a:t>this cannot be done, work involving ionizing radiation shall cease until these persons can be persuaded to keep out.</a:t>
            </a:r>
          </a:p>
          <a:p>
            <a:pPr>
              <a:buSzPct val="105000"/>
              <a:buFont typeface="Wingdings 3" pitchFamily="18" charset="2"/>
              <a:buChar char="p"/>
            </a:pPr>
            <a:r>
              <a:rPr lang="en-IN" b="1" dirty="0"/>
              <a:t> Monitoring Dose Rate Meters</a:t>
            </a:r>
          </a:p>
          <a:p>
            <a:pPr>
              <a:buSzPct val="105000"/>
            </a:pPr>
            <a:r>
              <a:rPr lang="en-IN" dirty="0"/>
              <a:t>The meter shall be used to achieve the following objectives:-</a:t>
            </a:r>
          </a:p>
          <a:p>
            <a:pPr marL="742950" lvl="1" indent="-285750">
              <a:buSzPct val="105000"/>
              <a:buFont typeface="Wingdings 3" pitchFamily="18" charset="2"/>
              <a:buChar char=""/>
            </a:pPr>
            <a:r>
              <a:rPr lang="en-IN" dirty="0" smtClean="0"/>
              <a:t>To </a:t>
            </a:r>
            <a:r>
              <a:rPr lang="en-IN" dirty="0"/>
              <a:t>check initially that the safety barriers are positioned where the Dose rate is not greater than 0.25 </a:t>
            </a:r>
            <a:r>
              <a:rPr lang="en-IN" dirty="0" err="1"/>
              <a:t>millirems</a:t>
            </a:r>
            <a:r>
              <a:rPr lang="en-IN" dirty="0"/>
              <a:t> per hour.</a:t>
            </a:r>
          </a:p>
          <a:p>
            <a:pPr marL="742950" lvl="1" indent="-285750">
              <a:buSzPct val="105000"/>
              <a:buFont typeface="Wingdings 3" pitchFamily="18" charset="2"/>
              <a:buChar char=""/>
            </a:pPr>
            <a:r>
              <a:rPr lang="en-IN" dirty="0" smtClean="0"/>
              <a:t>To </a:t>
            </a:r>
            <a:r>
              <a:rPr lang="en-IN" dirty="0"/>
              <a:t>monitor the Dose Rate at safety barriers, particularly when the radiographic technique </a:t>
            </a:r>
            <a:r>
              <a:rPr lang="en-IN" dirty="0" smtClean="0"/>
              <a:t>varies.</a:t>
            </a:r>
            <a:endParaRPr lang="en-IN" dirty="0"/>
          </a:p>
          <a:p>
            <a:pPr marL="742950" lvl="1" indent="-285750">
              <a:buSzPct val="105000"/>
              <a:buFont typeface="Wingdings 3" pitchFamily="18" charset="2"/>
              <a:buChar char=""/>
            </a:pPr>
            <a:r>
              <a:rPr lang="en-IN" dirty="0" smtClean="0"/>
              <a:t>To </a:t>
            </a:r>
            <a:r>
              <a:rPr lang="en-IN" dirty="0"/>
              <a:t>help locate a lost </a:t>
            </a:r>
            <a:r>
              <a:rPr lang="en-IN" dirty="0" smtClean="0"/>
              <a:t>source.</a:t>
            </a:r>
          </a:p>
          <a:p>
            <a:pPr marL="742950" lvl="1" indent="-285750">
              <a:buSzPct val="105000"/>
              <a:buFont typeface="Wingdings 3" pitchFamily="18" charset="2"/>
              <a:buChar char=""/>
            </a:pPr>
            <a:r>
              <a:rPr lang="en-IN" dirty="0" smtClean="0"/>
              <a:t>To </a:t>
            </a:r>
            <a:r>
              <a:rPr lang="en-IN" dirty="0"/>
              <a:t>monitor working conditions.</a:t>
            </a:r>
          </a:p>
        </p:txBody>
      </p:sp>
    </p:spTree>
    <p:extLst>
      <p:ext uri="{BB962C8B-B14F-4D97-AF65-F5344CB8AC3E}">
        <p14:creationId xmlns:p14="http://schemas.microsoft.com/office/powerpoint/2010/main" val="1437491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1017920"/>
            <a:ext cx="8585200" cy="255454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About </a:t>
            </a:r>
            <a:r>
              <a:rPr kumimoji="0" lang="en-US" sz="2000" b="1"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PMG Consultants</a:t>
            </a:r>
            <a:endParaRPr kumimoji="0" lang="en-US" sz="2000" b="1" i="0" u="none" strike="noStrike" cap="none" normalizeH="0" baseline="0" dirty="0" smtClean="0">
              <a:ln>
                <a:noFill/>
              </a:ln>
              <a:solidFill>
                <a:srgbClr val="00B05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PMG Consultants is group of competent people with expertise in respective domains. Delivering commitments, exceeding expectations &amp; creating value for clients in every interaction is our non-negotiable objective. Using the most advanced design &amp; collaboration work systems, we aspire to become Inspirational business partners for our clients.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Get in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touch</a:t>
            </a:r>
            <a:endParaRPr kumimoji="0" lang="en-US" sz="2000" b="1" i="0" u="none" strike="noStrike" cap="none" normalizeH="0" baseline="0" dirty="0" smtClean="0">
              <a:ln>
                <a:noFill/>
              </a:ln>
              <a:solidFill>
                <a:srgbClr val="00B05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We would love to hear from you. Gauge our capabilities by speaking to us. You can visit us at our New Delhi Design Office, or meet our representative at your location.</a:t>
            </a:r>
            <a:endParaRPr kumimoji="0" 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endParaRPr>
          </a:p>
        </p:txBody>
      </p:sp>
      <p:sp>
        <p:nvSpPr>
          <p:cNvPr id="4" name="Rectangle 3"/>
          <p:cNvSpPr>
            <a:spLocks noChangeArrowheads="1"/>
          </p:cNvSpPr>
          <p:nvPr/>
        </p:nvSpPr>
        <p:spPr bwMode="auto">
          <a:xfrm>
            <a:off x="215900" y="3495522"/>
            <a:ext cx="8585200" cy="2165935"/>
          </a:xfrm>
          <a:prstGeom prst="rect">
            <a:avLst/>
          </a:prstGeom>
          <a:noFill/>
          <a:ln>
            <a:noFill/>
          </a:ln>
          <a:effectLst/>
        </p:spPr>
        <p:txBody>
          <a:bodyPr vert="horz" wrap="square" lIns="0" tIns="0" rIns="0" bIns="1333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Our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Office</a:t>
            </a:r>
            <a:endParaRPr lang="en-US" sz="2000" b="1" dirty="0">
              <a:solidFill>
                <a:srgbClr val="00B050"/>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Address:</a:t>
            </a:r>
            <a:endParaRPr kumimoji="0" lang="en-US" sz="1600" b="0" i="0" u="none" strike="noStrike" cap="none" normalizeH="0" baseline="0" dirty="0" smtClean="0">
              <a:ln>
                <a:noFill/>
              </a:ln>
              <a:effectLst/>
              <a:ea typeface="Calibri" panose="020F0502020204030204" pitchFamily="34" charset="0"/>
              <a:cs typeface="Times New Roman" panose="02020603050405020304" pitchFamily="18" charset="0"/>
            </a:endParaRPr>
          </a:p>
          <a:p>
            <a:r>
              <a:rPr lang="en-US" sz="1600" dirty="0"/>
              <a:t>162A/9, 3</a:t>
            </a:r>
            <a:r>
              <a:rPr lang="en-US" sz="1600" baseline="30000" dirty="0"/>
              <a:t>rd</a:t>
            </a:r>
            <a:r>
              <a:rPr lang="en-US" sz="1600" dirty="0"/>
              <a:t> Floor, </a:t>
            </a:r>
            <a:r>
              <a:rPr lang="en-US" sz="1600" dirty="0" err="1"/>
              <a:t>Kishangarh</a:t>
            </a:r>
            <a:r>
              <a:rPr lang="en-US" sz="1600" dirty="0"/>
              <a:t>, </a:t>
            </a:r>
            <a:endParaRPr lang="en-US" sz="1600" dirty="0" smtClean="0"/>
          </a:p>
          <a:p>
            <a:r>
              <a:rPr lang="en-US" sz="1600" dirty="0" err="1" smtClean="0"/>
              <a:t>Vasant</a:t>
            </a:r>
            <a:r>
              <a:rPr lang="en-US" sz="1600" dirty="0" smtClean="0"/>
              <a:t> </a:t>
            </a:r>
            <a:r>
              <a:rPr lang="en-US" sz="1600" dirty="0" err="1"/>
              <a:t>Kunj</a:t>
            </a:r>
            <a:r>
              <a:rPr lang="en-US" sz="1600" dirty="0"/>
              <a:t>, </a:t>
            </a:r>
            <a:r>
              <a:rPr lang="en-US" sz="1600" dirty="0" smtClean="0"/>
              <a:t>, New </a:t>
            </a:r>
            <a:r>
              <a:rPr lang="en-US" sz="1600" dirty="0"/>
              <a:t>Delhi, 110070</a:t>
            </a: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Phone:</a:t>
            </a:r>
            <a:r>
              <a:rPr kumimoji="0" lang="en-US" sz="1600" b="0" i="0" u="none" strike="noStrike" cap="none" normalizeH="0" baseline="0" dirty="0" smtClean="0">
                <a:ln>
                  <a:noFill/>
                </a:ln>
                <a:effectLst/>
                <a:ea typeface="Times New Roman" panose="02020603050405020304" pitchFamily="18" charset="0"/>
                <a:cs typeface="Arial" panose="020B0604020202020204" pitchFamily="34" charset="0"/>
              </a:rPr>
              <a:t> +91-9871115995, +91-11-23361790</a:t>
            </a:r>
            <a:endParaRPr kumimoji="0" 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Email: </a:t>
            </a: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hlinkClick r:id="rId2"/>
              </a:rPr>
              <a:t>connect@pmg-consultants.com</a:t>
            </a:r>
            <a:endParaRPr kumimoji="0" lang="en-US" sz="1600" b="1"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a:hlinkClick r:id="rId3"/>
              </a:rPr>
              <a:t>a</a:t>
            </a:r>
            <a:r>
              <a:rPr lang="en-US" sz="1600" smtClean="0">
                <a:hlinkClick r:id="rId3"/>
              </a:rPr>
              <a:t>bhinav.pandey@pmg-consultants.com</a:t>
            </a:r>
            <a:endParaRPr lang="en-US"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ndParaRPr>
          </a:p>
        </p:txBody>
      </p:sp>
      <p:pic>
        <p:nvPicPr>
          <p:cNvPr id="1030" name="Picture 6" descr="http://www.pmg-consultants.com/wp-content/uploads/2015/01/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1012" y="3780199"/>
            <a:ext cx="5289679" cy="226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468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smtClean="0"/>
              <a:t>INTRODUCTION</a:t>
            </a:r>
            <a:r>
              <a:rPr lang="en-IN" altLang="en-US" sz="3200" noProof="1" smtClean="0"/>
              <a:t>. </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indent="-342900">
              <a:buSzPct val="105000"/>
              <a:buFont typeface="Wingdings 3" pitchFamily="18" charset="2"/>
              <a:buChar char="p"/>
            </a:pPr>
            <a:r>
              <a:rPr lang="en-IN" dirty="0" smtClean="0"/>
              <a:t>“Hazardous Material” means a substance or material, which is capable of posing an unreasonable risk to health, environment and property.</a:t>
            </a:r>
          </a:p>
          <a:p>
            <a:pPr marL="342900" indent="-342900">
              <a:buSzPct val="105000"/>
              <a:buFont typeface="Wingdings 3" pitchFamily="18" charset="2"/>
              <a:buChar char="p"/>
            </a:pPr>
            <a:r>
              <a:rPr lang="en-IN" dirty="0" smtClean="0"/>
              <a:t>Explosives, Oxidizers, Corrosives, Compressed gases and Flammable liquids etc. Are considered as Hazardous Materials. </a:t>
            </a:r>
          </a:p>
          <a:p>
            <a:pPr marL="342900" indent="-342900">
              <a:buSzPct val="105000"/>
              <a:buFont typeface="Wingdings 3" pitchFamily="18" charset="2"/>
              <a:buChar char="p"/>
            </a:pPr>
            <a:r>
              <a:rPr lang="en-IN" dirty="0" smtClean="0"/>
              <a:t>This Chapter discusses the storage and day to day handling of various types of hazardous materials</a:t>
            </a:r>
          </a:p>
          <a:p>
            <a:pPr marL="342900" indent="-342900">
              <a:buSzPct val="105000"/>
              <a:buFont typeface="Wingdings 3" pitchFamily="18" charset="2"/>
              <a:buChar char="p"/>
            </a:pPr>
            <a:r>
              <a:rPr lang="en-IN" dirty="0" smtClean="0"/>
              <a:t>When properly handled, stored and transported, these materials constitute no hazard. but, experience teaches us that human error; structural failure etc. can create situations harmful to the well being of man and his environment. </a:t>
            </a:r>
          </a:p>
          <a:p>
            <a:pPr marL="342900" indent="-342900">
              <a:buSzPct val="105000"/>
              <a:buFont typeface="Wingdings 3" pitchFamily="18" charset="2"/>
              <a:buChar char="p"/>
            </a:pPr>
            <a:r>
              <a:rPr lang="en-IN" dirty="0" smtClean="0"/>
              <a:t>Because of the dissimilarity of the hazardous materials, prior knowledge and training is required to have an effective control on any hazardous materials emergencies.</a:t>
            </a:r>
            <a:endParaRPr lang="en-IN" dirty="0"/>
          </a:p>
        </p:txBody>
      </p:sp>
    </p:spTree>
    <p:extLst>
      <p:ext uri="{BB962C8B-B14F-4D97-AF65-F5344CB8AC3E}">
        <p14:creationId xmlns:p14="http://schemas.microsoft.com/office/powerpoint/2010/main" val="771655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smtClean="0"/>
              <a:t>Flammable (explosive) limits</a:t>
            </a:r>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smtClean="0"/>
              <a:t>DEFINITIONS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Lower Explosive / Flammable Limit (LEL / LFL)</a:t>
            </a:r>
          </a:p>
          <a:p>
            <a:pPr marL="742950" lvl="1" indent="-285750">
              <a:buSzPct val="105000"/>
              <a:buFont typeface="Wingdings 3" pitchFamily="18" charset="2"/>
              <a:buChar char=""/>
            </a:pPr>
            <a:r>
              <a:rPr lang="en-IN" dirty="0" smtClean="0"/>
              <a:t>Minimum </a:t>
            </a:r>
            <a:r>
              <a:rPr lang="en-IN" dirty="0"/>
              <a:t>concentration of </a:t>
            </a:r>
            <a:r>
              <a:rPr lang="en-IN" dirty="0" err="1"/>
              <a:t>vapor</a:t>
            </a:r>
            <a:r>
              <a:rPr lang="en-IN" dirty="0"/>
              <a:t> or gas in air which will burn when a source of ignition (spark) is introduced.</a:t>
            </a:r>
          </a:p>
          <a:p>
            <a:pPr marL="742950" lvl="1" indent="-285750">
              <a:buSzPct val="105000"/>
              <a:buFont typeface="Wingdings 3" pitchFamily="18" charset="2"/>
              <a:buChar char=""/>
            </a:pPr>
            <a:r>
              <a:rPr lang="en-IN" dirty="0" smtClean="0"/>
              <a:t>Note-1</a:t>
            </a:r>
            <a:r>
              <a:rPr lang="en-IN" dirty="0"/>
              <a:t>: Flammable Gas Detectors (Meters) measure % LEL, hence actual LEL means 100% or full-scale reading of the meter. Below LEL (100% of meter reading), a mixture is “too lean” to burn. </a:t>
            </a:r>
          </a:p>
          <a:p>
            <a:pPr marL="742950" lvl="1" indent="-285750">
              <a:buSzPct val="105000"/>
              <a:buFont typeface="Wingdings 3" pitchFamily="18" charset="2"/>
              <a:buChar char=""/>
            </a:pPr>
            <a:r>
              <a:rPr lang="en-IN" dirty="0" smtClean="0"/>
              <a:t>Note-2</a:t>
            </a:r>
            <a:r>
              <a:rPr lang="en-IN" dirty="0"/>
              <a:t>: LEL of airborne combustible dust: If the dust obscures vision at a distance of </a:t>
            </a:r>
            <a:r>
              <a:rPr lang="en-IN" b="1" dirty="0"/>
              <a:t>5 feet (1.52 m) or less it is considered as at LEL (ex. sulphur or coke).</a:t>
            </a:r>
            <a:r>
              <a:rPr lang="en-US" b="1" dirty="0">
                <a:latin typeface="Calibri" pitchFamily="34" charset="0"/>
                <a:ea typeface="Calibri" pitchFamily="34" charset="0"/>
                <a:cs typeface="Times New Roman" pitchFamily="18" charset="0"/>
              </a:rPr>
              <a:t> </a:t>
            </a:r>
          </a:p>
          <a:p>
            <a:pPr>
              <a:buSzPct val="105000"/>
              <a:buFont typeface="Wingdings 3" pitchFamily="18" charset="2"/>
              <a:buChar char="p"/>
            </a:pPr>
            <a:r>
              <a:rPr lang="en-IN" b="1" dirty="0"/>
              <a:t> Upper Explosive / Flammable Limit (UEL / UFL)</a:t>
            </a:r>
          </a:p>
          <a:p>
            <a:pPr marL="742950" lvl="1" indent="-285750">
              <a:buSzPct val="105000"/>
              <a:buFont typeface="Wingdings 3" panose="05040102010807070707" pitchFamily="18" charset="2"/>
              <a:buChar char=""/>
            </a:pPr>
            <a:r>
              <a:rPr lang="en-IN" dirty="0" smtClean="0"/>
              <a:t>Maximum </a:t>
            </a:r>
            <a:r>
              <a:rPr lang="en-IN" dirty="0" err="1"/>
              <a:t>vapor</a:t>
            </a:r>
            <a:r>
              <a:rPr lang="en-IN" dirty="0"/>
              <a:t>/gas to air concentration above which flame propagation will </a:t>
            </a:r>
            <a:r>
              <a:rPr lang="en-IN" dirty="0" smtClean="0"/>
              <a:t>not occur</a:t>
            </a:r>
            <a:r>
              <a:rPr lang="en-IN" dirty="0"/>
              <a:t>, i.e. the mixture is “too rich” to burn</a:t>
            </a:r>
            <a:r>
              <a:rPr lang="en-IN" dirty="0" smtClean="0"/>
              <a:t>.</a:t>
            </a:r>
            <a:endParaRPr lang="en-IN" dirty="0"/>
          </a:p>
        </p:txBody>
      </p:sp>
      <p:pic>
        <p:nvPicPr>
          <p:cNvPr id="7" name="Picture 2" descr="Image result for FLAMMABLE (EXPLOSIVE) LIMITS"/>
          <p:cNvPicPr>
            <a:picLocks noChangeAspect="1" noChangeArrowheads="1"/>
          </p:cNvPicPr>
          <p:nvPr/>
        </p:nvPicPr>
        <p:blipFill>
          <a:blip r:embed="rId2" cstate="print"/>
          <a:srcRect/>
          <a:stretch>
            <a:fillRect/>
          </a:stretch>
        </p:blipFill>
        <p:spPr bwMode="auto">
          <a:xfrm>
            <a:off x="5274077" y="4526280"/>
            <a:ext cx="3623543" cy="1915160"/>
          </a:xfrm>
          <a:prstGeom prst="rect">
            <a:avLst/>
          </a:prstGeom>
          <a:noFill/>
        </p:spPr>
      </p:pic>
    </p:spTree>
    <p:extLst>
      <p:ext uri="{BB962C8B-B14F-4D97-AF65-F5344CB8AC3E}">
        <p14:creationId xmlns:p14="http://schemas.microsoft.com/office/powerpoint/2010/main" val="3471287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smtClean="0"/>
              <a:t>Flash point &amp; auto ignition temperature</a:t>
            </a:r>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DEFINITIONS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Flash Point (FP)</a:t>
            </a:r>
          </a:p>
          <a:p>
            <a:pPr marL="742950" lvl="1" indent="-285750">
              <a:buSzPct val="105000"/>
              <a:buFont typeface="Wingdings 3" panose="05040102010807070707" pitchFamily="18" charset="2"/>
              <a:buChar char=""/>
            </a:pPr>
            <a:r>
              <a:rPr lang="en-IN" dirty="0" smtClean="0"/>
              <a:t>Minimum </a:t>
            </a:r>
            <a:r>
              <a:rPr lang="en-IN" dirty="0"/>
              <a:t>temperature at which a flammable mixture of gas or </a:t>
            </a:r>
            <a:r>
              <a:rPr lang="en-IN" dirty="0" err="1"/>
              <a:t>vapor</a:t>
            </a:r>
            <a:r>
              <a:rPr lang="en-IN" dirty="0"/>
              <a:t> in air will momentarily flash when a source of ignition (spark) is introduced</a:t>
            </a:r>
          </a:p>
          <a:p>
            <a:pPr>
              <a:buSzPct val="105000"/>
              <a:buFont typeface="Wingdings 3" pitchFamily="18" charset="2"/>
              <a:buChar char="p"/>
            </a:pPr>
            <a:r>
              <a:rPr lang="en-IN" b="1" dirty="0"/>
              <a:t> Auto Ignition Temperature (AIT or IT)</a:t>
            </a:r>
          </a:p>
          <a:p>
            <a:pPr marL="742950" lvl="1" indent="-285750">
              <a:buSzPct val="105000"/>
              <a:buFont typeface="Wingdings 3" panose="05040102010807070707" pitchFamily="18" charset="2"/>
              <a:buChar char=""/>
            </a:pPr>
            <a:r>
              <a:rPr lang="en-IN" dirty="0" smtClean="0"/>
              <a:t>Minimum </a:t>
            </a:r>
            <a:r>
              <a:rPr lang="en-IN" dirty="0"/>
              <a:t>temperature required to initiate self-sustained combustion of a solid, liquid or gas in the absence of a source of ignition</a:t>
            </a:r>
          </a:p>
        </p:txBody>
      </p:sp>
      <p:pic>
        <p:nvPicPr>
          <p:cNvPr id="8" name="Picture 4" descr="Image result for FLASH POINT &amp; AUTOIGNITION TEMPERATURE"/>
          <p:cNvPicPr>
            <a:picLocks noChangeAspect="1" noChangeArrowheads="1"/>
          </p:cNvPicPr>
          <p:nvPr/>
        </p:nvPicPr>
        <p:blipFill>
          <a:blip r:embed="rId2" cstate="print"/>
          <a:srcRect/>
          <a:stretch>
            <a:fillRect/>
          </a:stretch>
        </p:blipFill>
        <p:spPr bwMode="auto">
          <a:xfrm>
            <a:off x="5131800" y="4089401"/>
            <a:ext cx="3693038" cy="2288540"/>
          </a:xfrm>
          <a:prstGeom prst="rect">
            <a:avLst/>
          </a:prstGeom>
          <a:noFill/>
        </p:spPr>
      </p:pic>
    </p:spTree>
    <p:extLst>
      <p:ext uri="{BB962C8B-B14F-4D97-AF65-F5344CB8AC3E}">
        <p14:creationId xmlns:p14="http://schemas.microsoft.com/office/powerpoint/2010/main" val="3796819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smtClean="0"/>
              <a:t>Threshold limit value (</a:t>
            </a:r>
            <a:r>
              <a:rPr lang="en-IN" sz="2000" b="1" dirty="0" err="1" smtClean="0"/>
              <a:t>tlv</a:t>
            </a:r>
            <a:r>
              <a:rPr lang="en-IN" sz="2000" b="1" dirty="0" smtClean="0"/>
              <a:t>)</a:t>
            </a:r>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DEFINITIONS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a:t> </a:t>
            </a:r>
            <a:r>
              <a:rPr lang="en-IN" dirty="0"/>
              <a:t>Atmospheric concentration of a contaminant to which, most workers may be exposed.</a:t>
            </a:r>
          </a:p>
          <a:p>
            <a:pPr marL="742950" lvl="1" indent="-285750">
              <a:buSzPct val="105000"/>
              <a:buFont typeface="Wingdings 3" panose="05040102010807070707" pitchFamily="18" charset="2"/>
              <a:buChar char=""/>
            </a:pPr>
            <a:r>
              <a:rPr lang="en-IN" b="1" dirty="0"/>
              <a:t>TLV-TWA- </a:t>
            </a:r>
            <a:r>
              <a:rPr lang="en-IN" dirty="0"/>
              <a:t>Time Weighted Average concentration of the contaminant in air over the normal work shift of 8 hours, to which workers can be exposed without respiratory protection in a 40-hour workweek</a:t>
            </a:r>
          </a:p>
          <a:p>
            <a:pPr marL="285750" indent="-285750">
              <a:buSzPct val="105000"/>
              <a:buFont typeface="Wingdings 3" panose="05040102010807070707" pitchFamily="18" charset="2"/>
              <a:buChar char="p"/>
            </a:pPr>
            <a:r>
              <a:rPr lang="en-IN" b="1" dirty="0" smtClean="0"/>
              <a:t>TLV-STEL- </a:t>
            </a:r>
            <a:r>
              <a:rPr lang="en-IN" dirty="0"/>
              <a:t>Short Term Exposure Limit when exposed only for a short period of 15 minutes.</a:t>
            </a:r>
          </a:p>
          <a:p>
            <a:pPr marL="742950" lvl="1" indent="-285750">
              <a:buSzPct val="105000"/>
              <a:buFont typeface="Wingdings 3" panose="05040102010807070707" pitchFamily="18" charset="2"/>
              <a:buChar char=""/>
            </a:pPr>
            <a:r>
              <a:rPr lang="en-IN" dirty="0" smtClean="0"/>
              <a:t>This </a:t>
            </a:r>
            <a:r>
              <a:rPr lang="en-IN" dirty="0"/>
              <a:t>maximum concentration can be allowed to breathe 4 times during 8 hours with minimum 1-hour interval between exposures.</a:t>
            </a:r>
          </a:p>
          <a:p>
            <a:pPr marL="285750" indent="-285750">
              <a:buSzPct val="105000"/>
              <a:buFont typeface="Wingdings 3" panose="05040102010807070707" pitchFamily="18" charset="2"/>
              <a:buChar char="p"/>
            </a:pPr>
            <a:r>
              <a:rPr lang="en-IN" b="1" dirty="0" smtClean="0"/>
              <a:t>IDLH</a:t>
            </a:r>
            <a:r>
              <a:rPr lang="en-IN" dirty="0" smtClean="0"/>
              <a:t>-Minimum </a:t>
            </a:r>
            <a:r>
              <a:rPr lang="en-IN" dirty="0"/>
              <a:t>concentration of contaminant in air which is Immediately Dangerous to Life and Health. (Note: Air supplied respirators are required in IDL H atmospheres.)</a:t>
            </a:r>
          </a:p>
        </p:txBody>
      </p:sp>
      <p:pic>
        <p:nvPicPr>
          <p:cNvPr id="2050" name="Picture 2" descr="Image result for Threshold limit value (tl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4546600"/>
            <a:ext cx="2458720" cy="18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541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smtClean="0"/>
              <a:t>Toxicity</a:t>
            </a:r>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DEFINITIONS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Toxicity </a:t>
            </a:r>
            <a:r>
              <a:rPr lang="en-IN" dirty="0"/>
              <a:t>of a material entering the body by inhalation is measured in Toxic and Lethal Concentrations (i.e. TC &amp; LC for gases, </a:t>
            </a:r>
            <a:r>
              <a:rPr lang="en-IN" dirty="0" err="1"/>
              <a:t>vapor</a:t>
            </a:r>
            <a:r>
              <a:rPr lang="en-IN" dirty="0"/>
              <a:t> or dust).</a:t>
            </a:r>
          </a:p>
          <a:p>
            <a:pPr lvl="1">
              <a:buSzPct val="105000"/>
              <a:buFont typeface="Wingdings 3" pitchFamily="18" charset="2"/>
              <a:buChar char=""/>
            </a:pPr>
            <a:r>
              <a:rPr lang="en-IN" b="1" dirty="0"/>
              <a:t>TC (Toxic Concentration)</a:t>
            </a:r>
          </a:p>
          <a:p>
            <a:pPr marL="1200150" lvl="2" indent="-285750">
              <a:buSzPct val="105000"/>
              <a:buFont typeface="Wingdings" panose="05000000000000000000" pitchFamily="2" charset="2"/>
              <a:buChar char="S"/>
            </a:pPr>
            <a:r>
              <a:rPr lang="en-IN" dirty="0" smtClean="0"/>
              <a:t>Minimum </a:t>
            </a:r>
            <a:r>
              <a:rPr lang="en-IN" dirty="0"/>
              <a:t>toxic concentration in air which cause toxic effect</a:t>
            </a:r>
          </a:p>
          <a:p>
            <a:pPr lvl="1">
              <a:buSzPct val="105000"/>
              <a:buFont typeface="Wingdings 3" pitchFamily="18" charset="2"/>
              <a:buChar char=""/>
            </a:pPr>
            <a:r>
              <a:rPr lang="en-IN" b="1" dirty="0"/>
              <a:t> LC (Lethal Concentration)</a:t>
            </a:r>
          </a:p>
          <a:p>
            <a:pPr marL="1200150" lvl="2" indent="-285750">
              <a:buSzPct val="105000"/>
              <a:buFont typeface="Wingdings" panose="05000000000000000000" pitchFamily="2" charset="2"/>
              <a:buChar char="S"/>
            </a:pPr>
            <a:r>
              <a:rPr lang="en-IN" dirty="0" smtClean="0"/>
              <a:t>Toxic </a:t>
            </a:r>
            <a:r>
              <a:rPr lang="en-IN" dirty="0"/>
              <a:t>concentration in air which cause death of test animals Toxicity of a substance entering the body by ingestion or absorption is measured in Toxic and Lethal Doses (i.e. TD &amp; LD for liquids, </a:t>
            </a:r>
            <a:r>
              <a:rPr lang="en-IN" dirty="0" err="1"/>
              <a:t>etc</a:t>
            </a:r>
            <a:r>
              <a:rPr lang="en-IN" dirty="0"/>
              <a:t>).</a:t>
            </a:r>
          </a:p>
          <a:p>
            <a:pPr lvl="1">
              <a:buSzPct val="105000"/>
              <a:buFont typeface="Wingdings 3" pitchFamily="18" charset="2"/>
              <a:buChar char=""/>
            </a:pPr>
            <a:r>
              <a:rPr lang="en-IN" b="1" dirty="0"/>
              <a:t>TD (Toxic Dose)</a:t>
            </a:r>
          </a:p>
          <a:p>
            <a:pPr marL="1200150" lvl="2" indent="-285750">
              <a:buSzPct val="105000"/>
              <a:buFont typeface="Wingdings" panose="05000000000000000000" pitchFamily="2" charset="2"/>
              <a:buChar char="S"/>
            </a:pPr>
            <a:r>
              <a:rPr lang="en-IN" dirty="0"/>
              <a:t>Minimum dose to cause toxic effects</a:t>
            </a:r>
          </a:p>
          <a:p>
            <a:pPr lvl="1">
              <a:buSzPct val="105000"/>
              <a:buFont typeface="Wingdings 3" pitchFamily="18" charset="2"/>
              <a:buChar char=""/>
            </a:pPr>
            <a:r>
              <a:rPr lang="en-IN" b="1" dirty="0"/>
              <a:t>LD (Lethal Dose)</a:t>
            </a:r>
          </a:p>
          <a:p>
            <a:pPr marL="1200150" lvl="2" indent="-285750">
              <a:buSzPct val="105000"/>
              <a:buFont typeface="Wingdings" panose="05000000000000000000" pitchFamily="2" charset="2"/>
              <a:buChar char="S"/>
            </a:pPr>
            <a:r>
              <a:rPr lang="en-IN" dirty="0" smtClean="0"/>
              <a:t>Dose </a:t>
            </a:r>
            <a:r>
              <a:rPr lang="en-IN" dirty="0"/>
              <a:t>which killed test animals (ex. LD50 = dose or the amount that killed 50% of test animals)</a:t>
            </a:r>
          </a:p>
        </p:txBody>
      </p:sp>
    </p:spTree>
    <p:extLst>
      <p:ext uri="{BB962C8B-B14F-4D97-AF65-F5344CB8AC3E}">
        <p14:creationId xmlns:p14="http://schemas.microsoft.com/office/powerpoint/2010/main" val="3587111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298892"/>
            <a:ext cx="8733007" cy="39020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CLASSIFICATIONS</a:t>
            </a:r>
            <a:endParaRPr lang="en-IN" altLang="en-US" sz="3200" noProof="1"/>
          </a:p>
        </p:txBody>
      </p:sp>
      <p:sp>
        <p:nvSpPr>
          <p:cNvPr id="6" name="Rectangle 5"/>
          <p:cNvSpPr>
            <a:spLocks noChangeArrowheads="1"/>
          </p:cNvSpPr>
          <p:nvPr/>
        </p:nvSpPr>
        <p:spPr bwMode="gray">
          <a:xfrm>
            <a:off x="218831" y="1689100"/>
            <a:ext cx="8733007" cy="4803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a:t>
            </a:r>
            <a:r>
              <a:rPr lang="en-IN" b="1" dirty="0" smtClean="0"/>
              <a:t>Flammable gases</a:t>
            </a:r>
          </a:p>
          <a:p>
            <a:pPr lvl="1">
              <a:buSzPct val="105000"/>
              <a:buFont typeface="Wingdings 3" pitchFamily="18" charset="2"/>
              <a:buChar char=""/>
            </a:pPr>
            <a:r>
              <a:rPr lang="en-IN" dirty="0" smtClean="0"/>
              <a:t>The </a:t>
            </a:r>
            <a:r>
              <a:rPr lang="en-IN" dirty="0"/>
              <a:t>flammable gases have flash point below room temperature and will form explosive mixture with air or oxygen within the lower &amp; upper explosive limits (e.g. Hydrogen, light hydrocarbons like propane &amp; acetylene).</a:t>
            </a:r>
          </a:p>
          <a:p>
            <a:pPr>
              <a:buSzPct val="105000"/>
              <a:buFont typeface="Wingdings 3" pitchFamily="18" charset="2"/>
              <a:buChar char="p"/>
            </a:pPr>
            <a:r>
              <a:rPr lang="en-IN" b="1" dirty="0"/>
              <a:t> </a:t>
            </a:r>
            <a:r>
              <a:rPr lang="en-IN" b="1" dirty="0" smtClean="0"/>
              <a:t>Flammable and combustible liquids</a:t>
            </a:r>
          </a:p>
          <a:p>
            <a:pPr lvl="1">
              <a:buSzPct val="105000"/>
              <a:buFont typeface="Wingdings 3" pitchFamily="18" charset="2"/>
              <a:buChar char=""/>
            </a:pPr>
            <a:r>
              <a:rPr lang="en-IN" b="1" dirty="0" smtClean="0"/>
              <a:t> </a:t>
            </a:r>
            <a:r>
              <a:rPr lang="en-IN" b="1" dirty="0"/>
              <a:t>Flammable liquid</a:t>
            </a:r>
          </a:p>
          <a:p>
            <a:pPr lvl="2">
              <a:buSzPct val="105000"/>
              <a:buFont typeface="Wingdings" pitchFamily="2" charset="2"/>
              <a:buChar char="S"/>
            </a:pPr>
            <a:r>
              <a:rPr lang="en-IN" dirty="0"/>
              <a:t> A liquid having a closed-cup flash point below 100 </a:t>
            </a:r>
            <a:r>
              <a:rPr lang="en-IN" sz="800" dirty="0"/>
              <a:t>0</a:t>
            </a:r>
            <a:r>
              <a:rPr lang="en-IN" dirty="0"/>
              <a:t>F (37.8</a:t>
            </a:r>
            <a:r>
              <a:rPr lang="en-IN" sz="800" dirty="0"/>
              <a:t>0</a:t>
            </a:r>
            <a:r>
              <a:rPr lang="en-IN" dirty="0"/>
              <a:t>C) and having a Reid </a:t>
            </a:r>
            <a:r>
              <a:rPr lang="en-IN" dirty="0" err="1"/>
              <a:t>Vapor</a:t>
            </a:r>
            <a:r>
              <a:rPr lang="en-IN" dirty="0"/>
              <a:t> Pressure (RVP) not exceeding 40 </a:t>
            </a:r>
            <a:r>
              <a:rPr lang="en-IN" dirty="0" err="1"/>
              <a:t>psia</a:t>
            </a:r>
            <a:r>
              <a:rPr lang="en-IN" dirty="0"/>
              <a:t> (2068.6 mm Hg) at 100</a:t>
            </a:r>
            <a:r>
              <a:rPr lang="en-IN" sz="800" dirty="0"/>
              <a:t>o</a:t>
            </a:r>
            <a:r>
              <a:rPr lang="en-IN" dirty="0"/>
              <a:t>F (37.8</a:t>
            </a:r>
            <a:r>
              <a:rPr lang="en-IN" sz="800" dirty="0"/>
              <a:t>0</a:t>
            </a:r>
            <a:r>
              <a:rPr lang="en-IN" dirty="0"/>
              <a:t>C). </a:t>
            </a:r>
            <a:r>
              <a:rPr lang="en-IN" dirty="0" smtClean="0"/>
              <a:t>(e.g.. </a:t>
            </a:r>
            <a:r>
              <a:rPr lang="en-IN" dirty="0"/>
              <a:t>Naphtha, Gasoline)</a:t>
            </a:r>
          </a:p>
        </p:txBody>
      </p:sp>
      <p:graphicFrame>
        <p:nvGraphicFramePr>
          <p:cNvPr id="7" name="Table 6"/>
          <p:cNvGraphicFramePr>
            <a:graphicFrameLocks noGrp="1"/>
          </p:cNvGraphicFramePr>
          <p:nvPr>
            <p:extLst>
              <p:ext uri="{D42A27DB-BD31-4B8C-83A1-F6EECF244321}">
                <p14:modId xmlns:p14="http://schemas.microsoft.com/office/powerpoint/2010/main" val="1532125194"/>
              </p:ext>
            </p:extLst>
          </p:nvPr>
        </p:nvGraphicFramePr>
        <p:xfrm>
          <a:off x="685800" y="4384040"/>
          <a:ext cx="7797801" cy="1953261"/>
        </p:xfrm>
        <a:graphic>
          <a:graphicData uri="http://schemas.openxmlformats.org/drawingml/2006/table">
            <a:tbl>
              <a:tblPr firstRow="1" bandRow="1">
                <a:effectLst>
                  <a:innerShdw blurRad="63500" dist="50800" dir="13500000">
                    <a:prstClr val="black">
                      <a:alpha val="50000"/>
                    </a:prstClr>
                  </a:innerShdw>
                </a:effectLst>
                <a:tableStyleId>{F5AB1C69-6EDB-4FF4-983F-18BD219EF322}</a:tableStyleId>
              </a:tblPr>
              <a:tblGrid>
                <a:gridCol w="2599267"/>
                <a:gridCol w="2599267"/>
                <a:gridCol w="2599267"/>
              </a:tblGrid>
              <a:tr h="713364">
                <a:tc>
                  <a:txBody>
                    <a:bodyPr/>
                    <a:lstStyle/>
                    <a:p>
                      <a:r>
                        <a:rPr lang="en-IN" sz="1800" kern="1200" baseline="0" dirty="0" smtClean="0"/>
                        <a:t>Flammable Liquid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r>
                        <a:rPr lang="en-IN" sz="1800" kern="1200" baseline="0" dirty="0" smtClean="0"/>
                        <a:t>Flash Point Below 1000F (37.80C)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r>
                        <a:rPr lang="en-IN" sz="1800" kern="1200" baseline="0" dirty="0" smtClean="0"/>
                        <a:t>Boiling Point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r>
              <a:tr h="413299">
                <a:tc>
                  <a:txBody>
                    <a:bodyPr/>
                    <a:lstStyle/>
                    <a:p>
                      <a:r>
                        <a:rPr lang="en-IN" sz="1800" kern="1200" baseline="0" dirty="0" smtClean="0"/>
                        <a:t>Class I 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D"/>
                    </a:solidFill>
                  </a:tcPr>
                </a:tc>
                <a:tc>
                  <a:txBody>
                    <a:bodyPr/>
                    <a:lstStyle/>
                    <a:p>
                      <a:r>
                        <a:rPr lang="en-IN" sz="1800" kern="1200" baseline="0" dirty="0" smtClean="0"/>
                        <a:t>Below 730F (22.80C)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D"/>
                    </a:solidFill>
                  </a:tcPr>
                </a:tc>
                <a:tc>
                  <a:txBody>
                    <a:bodyPr/>
                    <a:lstStyle/>
                    <a:p>
                      <a:r>
                        <a:rPr lang="en-IN" sz="1800" kern="1200" baseline="0" dirty="0" smtClean="0"/>
                        <a:t>below 100 0F</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D"/>
                    </a:solidFill>
                  </a:tcPr>
                </a:tc>
              </a:tr>
              <a:tr h="413299">
                <a:tc>
                  <a:txBody>
                    <a:bodyPr/>
                    <a:lstStyle/>
                    <a:p>
                      <a:r>
                        <a:rPr lang="en-IN" sz="1800" kern="1200" baseline="0" dirty="0" smtClean="0"/>
                        <a:t>Class I B</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CE9D"/>
                    </a:solidFill>
                  </a:tcPr>
                </a:tc>
                <a:tc>
                  <a:txBody>
                    <a:bodyPr/>
                    <a:lstStyle/>
                    <a:p>
                      <a:r>
                        <a:rPr lang="en-IN" sz="1800" kern="1200" baseline="0" dirty="0" smtClean="0"/>
                        <a:t>Below 730F (22.80C)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CE9D"/>
                    </a:solidFill>
                  </a:tcPr>
                </a:tc>
                <a:tc>
                  <a:txBody>
                    <a:bodyPr/>
                    <a:lstStyle/>
                    <a:p>
                      <a:r>
                        <a:rPr lang="en-IN" sz="1800" kern="1200" baseline="0" dirty="0" smtClean="0"/>
                        <a:t>at or above 100 0F</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CE9D"/>
                    </a:solidFill>
                  </a:tcPr>
                </a:tc>
              </a:tr>
              <a:tr h="413299">
                <a:tc>
                  <a:txBody>
                    <a:bodyPr/>
                    <a:lstStyle/>
                    <a:p>
                      <a:r>
                        <a:rPr lang="en-IN" sz="1800" kern="1200" baseline="0" dirty="0" smtClean="0"/>
                        <a:t>Class I 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D"/>
                    </a:solidFill>
                  </a:tcPr>
                </a:tc>
                <a:tc>
                  <a:txBody>
                    <a:bodyPr/>
                    <a:lstStyle/>
                    <a:p>
                      <a:r>
                        <a:rPr lang="en-IN" sz="1800" kern="1200" baseline="0" dirty="0" smtClean="0"/>
                        <a:t>73-100 0F (22.8-37.80C)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D"/>
                    </a:solidFill>
                  </a:tcPr>
                </a:tc>
                <a:tc>
                  <a:txBody>
                    <a:bodyPr/>
                    <a:lstStyle/>
                    <a:p>
                      <a:r>
                        <a:rPr lang="en-IN" sz="1800" kern="1200" baseline="0" dirty="0" smtClean="0"/>
                        <a:t>n/a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D"/>
                    </a:solidFill>
                  </a:tcPr>
                </a:tc>
              </a:tr>
            </a:tbl>
          </a:graphicData>
        </a:graphic>
      </p:graphicFrame>
    </p:spTree>
    <p:extLst>
      <p:ext uri="{BB962C8B-B14F-4D97-AF65-F5344CB8AC3E}">
        <p14:creationId xmlns:p14="http://schemas.microsoft.com/office/powerpoint/2010/main" val="3315201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ES-501_BG-001</Template>
  <TotalTime>4226</TotalTime>
  <Words>4443</Words>
  <Application>Microsoft Office PowerPoint</Application>
  <PresentationFormat>On-screen Show (4:3)</PresentationFormat>
  <Paragraphs>348</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Goudy Old Style</vt:lpstr>
      <vt:lpstr>Times New Roman</vt:lpstr>
      <vt:lpstr>Webdings</vt:lpstr>
      <vt:lpstr>Wingdings</vt:lpstr>
      <vt:lpstr>Wingdings 3</vt:lpstr>
      <vt:lpstr>Office Theme</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PMG - 03</dc:creator>
  <cp:lastModifiedBy>admin</cp:lastModifiedBy>
  <cp:revision>356</cp:revision>
  <dcterms:created xsi:type="dcterms:W3CDTF">2017-01-12T05:32:14Z</dcterms:created>
  <dcterms:modified xsi:type="dcterms:W3CDTF">2020-06-17T11:40:01Z</dcterms:modified>
</cp:coreProperties>
</file>