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5"/>
  </p:sldMasterIdLst>
  <p:notesMasterIdLst>
    <p:notesMasterId r:id="rId53"/>
  </p:notesMasterIdLst>
  <p:sldIdLst>
    <p:sldId id="385" r:id="rId6"/>
    <p:sldId id="476" r:id="rId7"/>
    <p:sldId id="433" r:id="rId8"/>
    <p:sldId id="479" r:id="rId9"/>
    <p:sldId id="480" r:id="rId10"/>
    <p:sldId id="481" r:id="rId11"/>
    <p:sldId id="482" r:id="rId12"/>
    <p:sldId id="483" r:id="rId13"/>
    <p:sldId id="484" r:id="rId14"/>
    <p:sldId id="485" r:id="rId15"/>
    <p:sldId id="486" r:id="rId16"/>
    <p:sldId id="487" r:id="rId17"/>
    <p:sldId id="488" r:id="rId18"/>
    <p:sldId id="489" r:id="rId19"/>
    <p:sldId id="490" r:id="rId20"/>
    <p:sldId id="491"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BC3"/>
    <a:srgbClr val="AB9181"/>
    <a:srgbClr val="9F816F"/>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37" autoAdjust="0"/>
  </p:normalViewPr>
  <p:slideViewPr>
    <p:cSldViewPr snapToGrid="0">
      <p:cViewPr varScale="1">
        <p:scale>
          <a:sx n="69" d="100"/>
          <a:sy n="69" d="100"/>
        </p:scale>
        <p:origin x="36" y="5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98A5C-755B-4C97-8669-8F921784E2FB}" type="doc">
      <dgm:prSet loTypeId="urn:microsoft.com/office/officeart/2005/8/layout/pyramid1" loCatId="pyramid" qsTypeId="urn:microsoft.com/office/officeart/2005/8/quickstyle/simple1" qsCatId="simple" csTypeId="urn:microsoft.com/office/officeart/2005/8/colors/accent1_2" csCatId="accent1" phldr="1"/>
      <dgm:spPr/>
    </dgm:pt>
    <dgm:pt modelId="{3F51D640-CDC0-499E-8F01-0C253AE144FF}">
      <dgm:prSet phldrT="[Text]" custT="1"/>
      <dgm:spPr>
        <a:solidFill>
          <a:srgbClr val="FF0000"/>
        </a:solidFill>
        <a:ln>
          <a:solidFill>
            <a:schemeClr val="tx1"/>
          </a:solidFill>
        </a:ln>
      </dgm:spPr>
      <dgm:t>
        <a:bodyPr/>
        <a:lstStyle/>
        <a:p>
          <a:endParaRPr lang="en-US" sz="1400" b="1" dirty="0">
            <a:latin typeface="+mn-lt"/>
            <a:cs typeface="Arabic Typesetting" pitchFamily="66" charset="-78"/>
          </a:endParaRPr>
        </a:p>
        <a:p>
          <a:r>
            <a:rPr lang="en-US" sz="1400" b="1" dirty="0">
              <a:latin typeface="+mn-lt"/>
              <a:cs typeface="Arabic Typesetting" pitchFamily="66" charset="-78"/>
            </a:rPr>
            <a:t>FATALITY</a:t>
          </a:r>
          <a:endParaRPr lang="en-IN" sz="1400" b="1" dirty="0">
            <a:latin typeface="+mn-lt"/>
            <a:cs typeface="Arabic Typesetting" pitchFamily="66" charset="-78"/>
          </a:endParaRPr>
        </a:p>
      </dgm:t>
    </dgm:pt>
    <dgm:pt modelId="{02A1F829-A865-4A72-B50B-4825D65E78E7}" type="parTrans" cxnId="{278B29BC-097C-45B5-A3BD-A972BB05202F}">
      <dgm:prSet/>
      <dgm:spPr/>
      <dgm:t>
        <a:bodyPr/>
        <a:lstStyle/>
        <a:p>
          <a:endParaRPr lang="en-IN"/>
        </a:p>
      </dgm:t>
    </dgm:pt>
    <dgm:pt modelId="{FC2F0710-CB6B-4F3A-A5B2-A6FC7E5C7394}" type="sibTrans" cxnId="{278B29BC-097C-45B5-A3BD-A972BB05202F}">
      <dgm:prSet/>
      <dgm:spPr/>
      <dgm:t>
        <a:bodyPr/>
        <a:lstStyle/>
        <a:p>
          <a:endParaRPr lang="en-IN"/>
        </a:p>
      </dgm:t>
    </dgm:pt>
    <dgm:pt modelId="{EE90EC49-3B65-4785-9819-FC091A267695}">
      <dgm:prSet phldrT="[Text]" custT="1"/>
      <dgm:spPr>
        <a:solidFill>
          <a:srgbClr val="FF66CC"/>
        </a:solidFill>
        <a:ln>
          <a:solidFill>
            <a:schemeClr val="tx1"/>
          </a:solidFill>
        </a:ln>
      </dgm:spPr>
      <dgm:t>
        <a:bodyPr/>
        <a:lstStyle/>
        <a:p>
          <a:r>
            <a:rPr lang="en-US" sz="1400" b="1" dirty="0">
              <a:latin typeface="+mn-lt"/>
              <a:cs typeface="Arabic Typesetting" pitchFamily="66" charset="-78"/>
            </a:rPr>
            <a:t>SEVER INJURY</a:t>
          </a:r>
          <a:endParaRPr lang="en-IN" sz="1400" b="1" dirty="0">
            <a:latin typeface="+mn-lt"/>
            <a:cs typeface="Arabic Typesetting" pitchFamily="66" charset="-78"/>
          </a:endParaRPr>
        </a:p>
      </dgm:t>
    </dgm:pt>
    <dgm:pt modelId="{30814A43-5A4F-4C11-B39F-48485BD7080B}" type="parTrans" cxnId="{D7DCC182-0F11-4A63-B274-85A62185A883}">
      <dgm:prSet/>
      <dgm:spPr/>
      <dgm:t>
        <a:bodyPr/>
        <a:lstStyle/>
        <a:p>
          <a:endParaRPr lang="en-IN"/>
        </a:p>
      </dgm:t>
    </dgm:pt>
    <dgm:pt modelId="{FF4E26D9-F3C2-4275-BCF9-E69233E3E109}" type="sibTrans" cxnId="{D7DCC182-0F11-4A63-B274-85A62185A883}">
      <dgm:prSet/>
      <dgm:spPr/>
      <dgm:t>
        <a:bodyPr/>
        <a:lstStyle/>
        <a:p>
          <a:endParaRPr lang="en-IN"/>
        </a:p>
      </dgm:t>
    </dgm:pt>
    <dgm:pt modelId="{B8A57B03-324D-4544-BE8B-EDA794DD6829}">
      <dgm:prSet phldrT="[Text]" custT="1"/>
      <dgm:spPr>
        <a:solidFill>
          <a:srgbClr val="FF99CC"/>
        </a:solidFill>
        <a:ln>
          <a:solidFill>
            <a:schemeClr val="tx1"/>
          </a:solidFill>
        </a:ln>
      </dgm:spPr>
      <dgm:t>
        <a:bodyPr/>
        <a:lstStyle/>
        <a:p>
          <a:r>
            <a:rPr lang="en-US" sz="1400" b="1" dirty="0">
              <a:latin typeface="+mn-lt"/>
              <a:cs typeface="Arabic Typesetting" pitchFamily="66" charset="-78"/>
            </a:rPr>
            <a:t>MINOR INJURY</a:t>
          </a:r>
          <a:endParaRPr lang="en-IN" sz="1400" b="1" dirty="0">
            <a:latin typeface="+mn-lt"/>
            <a:cs typeface="Arabic Typesetting" pitchFamily="66" charset="-78"/>
          </a:endParaRPr>
        </a:p>
      </dgm:t>
    </dgm:pt>
    <dgm:pt modelId="{4DB5BCC0-BCEB-4AE8-B5BE-449EACC3EC49}" type="parTrans" cxnId="{EFC18E61-3AD3-4CAA-8395-71DFBC05C780}">
      <dgm:prSet/>
      <dgm:spPr/>
      <dgm:t>
        <a:bodyPr/>
        <a:lstStyle/>
        <a:p>
          <a:endParaRPr lang="en-IN"/>
        </a:p>
      </dgm:t>
    </dgm:pt>
    <dgm:pt modelId="{3FE1C955-0261-40AF-ADC3-D8AC6904C59D}" type="sibTrans" cxnId="{EFC18E61-3AD3-4CAA-8395-71DFBC05C780}">
      <dgm:prSet/>
      <dgm:spPr/>
      <dgm:t>
        <a:bodyPr/>
        <a:lstStyle/>
        <a:p>
          <a:endParaRPr lang="en-IN"/>
        </a:p>
      </dgm:t>
    </dgm:pt>
    <dgm:pt modelId="{3FA62A57-C9FA-4818-A84A-BC8301697564}">
      <dgm:prSet phldrT="[Text]" custT="1"/>
      <dgm:spPr>
        <a:solidFill>
          <a:srgbClr val="FFC000"/>
        </a:solidFill>
        <a:ln>
          <a:solidFill>
            <a:schemeClr val="tx1"/>
          </a:solidFill>
        </a:ln>
      </dgm:spPr>
      <dgm:t>
        <a:bodyPr/>
        <a:lstStyle/>
        <a:p>
          <a:r>
            <a:rPr lang="en-US" sz="1400" b="1" dirty="0">
              <a:latin typeface="+mn-lt"/>
              <a:cs typeface="Arabic Typesetting" pitchFamily="66" charset="-78"/>
            </a:rPr>
            <a:t>NEAR MISS</a:t>
          </a:r>
          <a:endParaRPr lang="en-IN" sz="1400" b="1" dirty="0">
            <a:latin typeface="+mn-lt"/>
            <a:cs typeface="Arabic Typesetting" pitchFamily="66" charset="-78"/>
          </a:endParaRPr>
        </a:p>
      </dgm:t>
    </dgm:pt>
    <dgm:pt modelId="{C3C48CB6-E7BC-4829-999C-E50179C9CD5B}" type="parTrans" cxnId="{F64D3973-013C-46C5-9879-3F1421F499B8}">
      <dgm:prSet/>
      <dgm:spPr/>
      <dgm:t>
        <a:bodyPr/>
        <a:lstStyle/>
        <a:p>
          <a:endParaRPr lang="en-IN"/>
        </a:p>
      </dgm:t>
    </dgm:pt>
    <dgm:pt modelId="{FE336F2B-1F92-4935-B957-C00054D19D51}" type="sibTrans" cxnId="{F64D3973-013C-46C5-9879-3F1421F499B8}">
      <dgm:prSet/>
      <dgm:spPr/>
      <dgm:t>
        <a:bodyPr/>
        <a:lstStyle/>
        <a:p>
          <a:endParaRPr lang="en-IN"/>
        </a:p>
      </dgm:t>
    </dgm:pt>
    <dgm:pt modelId="{BA652D0B-D515-448B-BA0E-80668EEB1FBC}">
      <dgm:prSet phldrT="[Text]" custT="1"/>
      <dgm:spPr>
        <a:solidFill>
          <a:srgbClr val="FFFF00"/>
        </a:solidFill>
        <a:ln>
          <a:solidFill>
            <a:schemeClr val="tx1"/>
          </a:solidFill>
        </a:ln>
      </dgm:spPr>
      <dgm:t>
        <a:bodyPr/>
        <a:lstStyle/>
        <a:p>
          <a:r>
            <a:rPr lang="en-US" sz="1400" b="1" dirty="0">
              <a:latin typeface="+mn-lt"/>
              <a:cs typeface="Arabic Typesetting" pitchFamily="66" charset="-78"/>
            </a:rPr>
            <a:t>UNSAFE ACT AND CONDITIONS</a:t>
          </a:r>
          <a:endParaRPr lang="en-IN" sz="1400" b="1" dirty="0">
            <a:latin typeface="+mn-lt"/>
            <a:cs typeface="Arabic Typesetting" pitchFamily="66" charset="-78"/>
          </a:endParaRPr>
        </a:p>
      </dgm:t>
    </dgm:pt>
    <dgm:pt modelId="{85D61F33-19C1-469A-B8B9-730BD5E7EF45}" type="parTrans" cxnId="{C06E0E29-BC5E-4BD0-AF66-696B7A15A639}">
      <dgm:prSet/>
      <dgm:spPr/>
      <dgm:t>
        <a:bodyPr/>
        <a:lstStyle/>
        <a:p>
          <a:endParaRPr lang="en-IN"/>
        </a:p>
      </dgm:t>
    </dgm:pt>
    <dgm:pt modelId="{9F15CA68-E9E0-456B-8546-9393D3EBCEB2}" type="sibTrans" cxnId="{C06E0E29-BC5E-4BD0-AF66-696B7A15A639}">
      <dgm:prSet/>
      <dgm:spPr/>
      <dgm:t>
        <a:bodyPr/>
        <a:lstStyle/>
        <a:p>
          <a:endParaRPr lang="en-IN"/>
        </a:p>
      </dgm:t>
    </dgm:pt>
    <dgm:pt modelId="{DE17A829-DFCE-4776-8741-60ED87DA92AD}" type="pres">
      <dgm:prSet presAssocID="{83A98A5C-755B-4C97-8669-8F921784E2FB}" presName="Name0" presStyleCnt="0">
        <dgm:presLayoutVars>
          <dgm:dir/>
          <dgm:animLvl val="lvl"/>
          <dgm:resizeHandles val="exact"/>
        </dgm:presLayoutVars>
      </dgm:prSet>
      <dgm:spPr/>
    </dgm:pt>
    <dgm:pt modelId="{6CFD3CF5-3D33-4C33-A496-240D9BEEF530}" type="pres">
      <dgm:prSet presAssocID="{3F51D640-CDC0-499E-8F01-0C253AE144FF}" presName="Name8" presStyleCnt="0"/>
      <dgm:spPr/>
    </dgm:pt>
    <dgm:pt modelId="{635E2202-D8F9-428B-9E85-F0CBCF779AFE}" type="pres">
      <dgm:prSet presAssocID="{3F51D640-CDC0-499E-8F01-0C253AE144FF}" presName="level" presStyleLbl="node1" presStyleIdx="0" presStyleCnt="5" custScaleX="98842">
        <dgm:presLayoutVars>
          <dgm:chMax val="1"/>
          <dgm:bulletEnabled val="1"/>
        </dgm:presLayoutVars>
      </dgm:prSet>
      <dgm:spPr/>
    </dgm:pt>
    <dgm:pt modelId="{773ACAB7-479C-4F22-9CEF-A575DF22CCFB}" type="pres">
      <dgm:prSet presAssocID="{3F51D640-CDC0-499E-8F01-0C253AE144FF}" presName="levelTx" presStyleLbl="revTx" presStyleIdx="0" presStyleCnt="0">
        <dgm:presLayoutVars>
          <dgm:chMax val="1"/>
          <dgm:bulletEnabled val="1"/>
        </dgm:presLayoutVars>
      </dgm:prSet>
      <dgm:spPr/>
    </dgm:pt>
    <dgm:pt modelId="{9E4151A9-249A-4152-816D-800EFE9A39FC}" type="pres">
      <dgm:prSet presAssocID="{EE90EC49-3B65-4785-9819-FC091A267695}" presName="Name8" presStyleCnt="0"/>
      <dgm:spPr/>
    </dgm:pt>
    <dgm:pt modelId="{05AFF415-8C91-4444-99FB-900106DB359C}" type="pres">
      <dgm:prSet presAssocID="{EE90EC49-3B65-4785-9819-FC091A267695}" presName="level" presStyleLbl="node1" presStyleIdx="1" presStyleCnt="5">
        <dgm:presLayoutVars>
          <dgm:chMax val="1"/>
          <dgm:bulletEnabled val="1"/>
        </dgm:presLayoutVars>
      </dgm:prSet>
      <dgm:spPr/>
    </dgm:pt>
    <dgm:pt modelId="{92E3EA7D-DA1E-4A43-91AE-CE35A6DDFA23}" type="pres">
      <dgm:prSet presAssocID="{EE90EC49-3B65-4785-9819-FC091A267695}" presName="levelTx" presStyleLbl="revTx" presStyleIdx="0" presStyleCnt="0">
        <dgm:presLayoutVars>
          <dgm:chMax val="1"/>
          <dgm:bulletEnabled val="1"/>
        </dgm:presLayoutVars>
      </dgm:prSet>
      <dgm:spPr/>
    </dgm:pt>
    <dgm:pt modelId="{F4AD80E9-E39D-455B-A610-175675095058}" type="pres">
      <dgm:prSet presAssocID="{B8A57B03-324D-4544-BE8B-EDA794DD6829}" presName="Name8" presStyleCnt="0"/>
      <dgm:spPr/>
    </dgm:pt>
    <dgm:pt modelId="{184DD3E9-42CA-4DB9-8C77-54FA811C4106}" type="pres">
      <dgm:prSet presAssocID="{B8A57B03-324D-4544-BE8B-EDA794DD6829}" presName="level" presStyleLbl="node1" presStyleIdx="2" presStyleCnt="5" custScaleX="99942">
        <dgm:presLayoutVars>
          <dgm:chMax val="1"/>
          <dgm:bulletEnabled val="1"/>
        </dgm:presLayoutVars>
      </dgm:prSet>
      <dgm:spPr/>
    </dgm:pt>
    <dgm:pt modelId="{24CF9A7B-0413-419F-93B6-F614D9B12330}" type="pres">
      <dgm:prSet presAssocID="{B8A57B03-324D-4544-BE8B-EDA794DD6829}" presName="levelTx" presStyleLbl="revTx" presStyleIdx="0" presStyleCnt="0">
        <dgm:presLayoutVars>
          <dgm:chMax val="1"/>
          <dgm:bulletEnabled val="1"/>
        </dgm:presLayoutVars>
      </dgm:prSet>
      <dgm:spPr/>
    </dgm:pt>
    <dgm:pt modelId="{01395EBB-ADBC-4E18-8274-30E046EFB541}" type="pres">
      <dgm:prSet presAssocID="{3FA62A57-C9FA-4818-A84A-BC8301697564}" presName="Name8" presStyleCnt="0"/>
      <dgm:spPr/>
    </dgm:pt>
    <dgm:pt modelId="{9C81334C-3490-415D-8497-B1D92E07320B}" type="pres">
      <dgm:prSet presAssocID="{3FA62A57-C9FA-4818-A84A-BC8301697564}" presName="level" presStyleLbl="node1" presStyleIdx="3" presStyleCnt="5" custScaleX="99661">
        <dgm:presLayoutVars>
          <dgm:chMax val="1"/>
          <dgm:bulletEnabled val="1"/>
        </dgm:presLayoutVars>
      </dgm:prSet>
      <dgm:spPr/>
    </dgm:pt>
    <dgm:pt modelId="{65C6866E-F609-4E9C-AA4D-B6FE25FAF222}" type="pres">
      <dgm:prSet presAssocID="{3FA62A57-C9FA-4818-A84A-BC8301697564}" presName="levelTx" presStyleLbl="revTx" presStyleIdx="0" presStyleCnt="0">
        <dgm:presLayoutVars>
          <dgm:chMax val="1"/>
          <dgm:bulletEnabled val="1"/>
        </dgm:presLayoutVars>
      </dgm:prSet>
      <dgm:spPr/>
    </dgm:pt>
    <dgm:pt modelId="{060AB184-5D74-4ECB-945A-F39EE5F36563}" type="pres">
      <dgm:prSet presAssocID="{BA652D0B-D515-448B-BA0E-80668EEB1FBC}" presName="Name8" presStyleCnt="0"/>
      <dgm:spPr/>
    </dgm:pt>
    <dgm:pt modelId="{2FC3479F-30E5-4804-B7B1-B16764B5C043}" type="pres">
      <dgm:prSet presAssocID="{BA652D0B-D515-448B-BA0E-80668EEB1FBC}" presName="level" presStyleLbl="node1" presStyleIdx="4" presStyleCnt="5">
        <dgm:presLayoutVars>
          <dgm:chMax val="1"/>
          <dgm:bulletEnabled val="1"/>
        </dgm:presLayoutVars>
      </dgm:prSet>
      <dgm:spPr/>
    </dgm:pt>
    <dgm:pt modelId="{88E95E37-996A-4D4E-A436-A4B9BA07C188}" type="pres">
      <dgm:prSet presAssocID="{BA652D0B-D515-448B-BA0E-80668EEB1FBC}" presName="levelTx" presStyleLbl="revTx" presStyleIdx="0" presStyleCnt="0">
        <dgm:presLayoutVars>
          <dgm:chMax val="1"/>
          <dgm:bulletEnabled val="1"/>
        </dgm:presLayoutVars>
      </dgm:prSet>
      <dgm:spPr/>
    </dgm:pt>
  </dgm:ptLst>
  <dgm:cxnLst>
    <dgm:cxn modelId="{C036421C-36F1-4340-BFD3-946427960F62}" type="presOf" srcId="{BA652D0B-D515-448B-BA0E-80668EEB1FBC}" destId="{2FC3479F-30E5-4804-B7B1-B16764B5C043}" srcOrd="0" destOrd="0" presId="urn:microsoft.com/office/officeart/2005/8/layout/pyramid1"/>
    <dgm:cxn modelId="{C2AD641D-F943-46B3-A7E9-5D7FE449E268}" type="presOf" srcId="{3FA62A57-C9FA-4818-A84A-BC8301697564}" destId="{9C81334C-3490-415D-8497-B1D92E07320B}" srcOrd="0" destOrd="0" presId="urn:microsoft.com/office/officeart/2005/8/layout/pyramid1"/>
    <dgm:cxn modelId="{C06E0E29-BC5E-4BD0-AF66-696B7A15A639}" srcId="{83A98A5C-755B-4C97-8669-8F921784E2FB}" destId="{BA652D0B-D515-448B-BA0E-80668EEB1FBC}" srcOrd="4" destOrd="0" parTransId="{85D61F33-19C1-469A-B8B9-730BD5E7EF45}" sibTransId="{9F15CA68-E9E0-456B-8546-9393D3EBCEB2}"/>
    <dgm:cxn modelId="{F0CE5539-5769-4802-B87D-A2FC158CB9D9}" type="presOf" srcId="{3FA62A57-C9FA-4818-A84A-BC8301697564}" destId="{65C6866E-F609-4E9C-AA4D-B6FE25FAF222}" srcOrd="1" destOrd="0" presId="urn:microsoft.com/office/officeart/2005/8/layout/pyramid1"/>
    <dgm:cxn modelId="{EFC18E61-3AD3-4CAA-8395-71DFBC05C780}" srcId="{83A98A5C-755B-4C97-8669-8F921784E2FB}" destId="{B8A57B03-324D-4544-BE8B-EDA794DD6829}" srcOrd="2" destOrd="0" parTransId="{4DB5BCC0-BCEB-4AE8-B5BE-449EACC3EC49}" sibTransId="{3FE1C955-0261-40AF-ADC3-D8AC6904C59D}"/>
    <dgm:cxn modelId="{C24F4666-6511-4C96-AEF6-ECEACFF79A99}" type="presOf" srcId="{3F51D640-CDC0-499E-8F01-0C253AE144FF}" destId="{773ACAB7-479C-4F22-9CEF-A575DF22CCFB}" srcOrd="1" destOrd="0" presId="urn:microsoft.com/office/officeart/2005/8/layout/pyramid1"/>
    <dgm:cxn modelId="{E7735B6B-D06E-4A14-9501-BA5D337E77E1}" type="presOf" srcId="{B8A57B03-324D-4544-BE8B-EDA794DD6829}" destId="{24CF9A7B-0413-419F-93B6-F614D9B12330}" srcOrd="1" destOrd="0" presId="urn:microsoft.com/office/officeart/2005/8/layout/pyramid1"/>
    <dgm:cxn modelId="{86CC254F-31FA-4441-8E1E-9227881F8247}" type="presOf" srcId="{EE90EC49-3B65-4785-9819-FC091A267695}" destId="{92E3EA7D-DA1E-4A43-91AE-CE35A6DDFA23}" srcOrd="1" destOrd="0" presId="urn:microsoft.com/office/officeart/2005/8/layout/pyramid1"/>
    <dgm:cxn modelId="{F64D3973-013C-46C5-9879-3F1421F499B8}" srcId="{83A98A5C-755B-4C97-8669-8F921784E2FB}" destId="{3FA62A57-C9FA-4818-A84A-BC8301697564}" srcOrd="3" destOrd="0" parTransId="{C3C48CB6-E7BC-4829-999C-E50179C9CD5B}" sibTransId="{FE336F2B-1F92-4935-B957-C00054D19D51}"/>
    <dgm:cxn modelId="{95C18F7A-EA3D-458C-85CF-F156DC318782}" type="presOf" srcId="{83A98A5C-755B-4C97-8669-8F921784E2FB}" destId="{DE17A829-DFCE-4776-8741-60ED87DA92AD}" srcOrd="0" destOrd="0" presId="urn:microsoft.com/office/officeart/2005/8/layout/pyramid1"/>
    <dgm:cxn modelId="{35EBBD7F-FF76-4CA3-AE69-C154245E3953}" type="presOf" srcId="{BA652D0B-D515-448B-BA0E-80668EEB1FBC}" destId="{88E95E37-996A-4D4E-A436-A4B9BA07C188}" srcOrd="1" destOrd="0" presId="urn:microsoft.com/office/officeart/2005/8/layout/pyramid1"/>
    <dgm:cxn modelId="{D7DCC182-0F11-4A63-B274-85A62185A883}" srcId="{83A98A5C-755B-4C97-8669-8F921784E2FB}" destId="{EE90EC49-3B65-4785-9819-FC091A267695}" srcOrd="1" destOrd="0" parTransId="{30814A43-5A4F-4C11-B39F-48485BD7080B}" sibTransId="{FF4E26D9-F3C2-4275-BCF9-E69233E3E109}"/>
    <dgm:cxn modelId="{1636C3A1-8663-4560-B902-47398C40D6CC}" type="presOf" srcId="{EE90EC49-3B65-4785-9819-FC091A267695}" destId="{05AFF415-8C91-4444-99FB-900106DB359C}" srcOrd="0" destOrd="0" presId="urn:microsoft.com/office/officeart/2005/8/layout/pyramid1"/>
    <dgm:cxn modelId="{278B29BC-097C-45B5-A3BD-A972BB05202F}" srcId="{83A98A5C-755B-4C97-8669-8F921784E2FB}" destId="{3F51D640-CDC0-499E-8F01-0C253AE144FF}" srcOrd="0" destOrd="0" parTransId="{02A1F829-A865-4A72-B50B-4825D65E78E7}" sibTransId="{FC2F0710-CB6B-4F3A-A5B2-A6FC7E5C7394}"/>
    <dgm:cxn modelId="{AA745BDD-5F58-4D8B-ADBA-4155524433EF}" type="presOf" srcId="{3F51D640-CDC0-499E-8F01-0C253AE144FF}" destId="{635E2202-D8F9-428B-9E85-F0CBCF779AFE}" srcOrd="0" destOrd="0" presId="urn:microsoft.com/office/officeart/2005/8/layout/pyramid1"/>
    <dgm:cxn modelId="{C00755E7-D7E5-428B-B13F-CA4C7DFAAEBB}" type="presOf" srcId="{B8A57B03-324D-4544-BE8B-EDA794DD6829}" destId="{184DD3E9-42CA-4DB9-8C77-54FA811C4106}" srcOrd="0" destOrd="0" presId="urn:microsoft.com/office/officeart/2005/8/layout/pyramid1"/>
    <dgm:cxn modelId="{BF84D0DB-C428-43C7-A964-B510FEBD40AE}" type="presParOf" srcId="{DE17A829-DFCE-4776-8741-60ED87DA92AD}" destId="{6CFD3CF5-3D33-4C33-A496-240D9BEEF530}" srcOrd="0" destOrd="0" presId="urn:microsoft.com/office/officeart/2005/8/layout/pyramid1"/>
    <dgm:cxn modelId="{F0CFCF38-18CD-4EE8-8619-ECD1E4DE99FB}" type="presParOf" srcId="{6CFD3CF5-3D33-4C33-A496-240D9BEEF530}" destId="{635E2202-D8F9-428B-9E85-F0CBCF779AFE}" srcOrd="0" destOrd="0" presId="urn:microsoft.com/office/officeart/2005/8/layout/pyramid1"/>
    <dgm:cxn modelId="{CDDA6B42-052D-4A39-9081-8BD4FC153249}" type="presParOf" srcId="{6CFD3CF5-3D33-4C33-A496-240D9BEEF530}" destId="{773ACAB7-479C-4F22-9CEF-A575DF22CCFB}" srcOrd="1" destOrd="0" presId="urn:microsoft.com/office/officeart/2005/8/layout/pyramid1"/>
    <dgm:cxn modelId="{04A4CCEA-443D-411A-BA85-A732012365FB}" type="presParOf" srcId="{DE17A829-DFCE-4776-8741-60ED87DA92AD}" destId="{9E4151A9-249A-4152-816D-800EFE9A39FC}" srcOrd="1" destOrd="0" presId="urn:microsoft.com/office/officeart/2005/8/layout/pyramid1"/>
    <dgm:cxn modelId="{EBDFE0FF-3554-4FE2-BF71-9719F2455806}" type="presParOf" srcId="{9E4151A9-249A-4152-816D-800EFE9A39FC}" destId="{05AFF415-8C91-4444-99FB-900106DB359C}" srcOrd="0" destOrd="0" presId="urn:microsoft.com/office/officeart/2005/8/layout/pyramid1"/>
    <dgm:cxn modelId="{E16F9E02-F3D4-4BB1-A733-EA98B47EF5B9}" type="presParOf" srcId="{9E4151A9-249A-4152-816D-800EFE9A39FC}" destId="{92E3EA7D-DA1E-4A43-91AE-CE35A6DDFA23}" srcOrd="1" destOrd="0" presId="urn:microsoft.com/office/officeart/2005/8/layout/pyramid1"/>
    <dgm:cxn modelId="{EEA60532-4986-4551-9053-74D2D5E8EEDF}" type="presParOf" srcId="{DE17A829-DFCE-4776-8741-60ED87DA92AD}" destId="{F4AD80E9-E39D-455B-A610-175675095058}" srcOrd="2" destOrd="0" presId="urn:microsoft.com/office/officeart/2005/8/layout/pyramid1"/>
    <dgm:cxn modelId="{99D32BEE-F3D6-4A8E-B2C7-925BA6D48067}" type="presParOf" srcId="{F4AD80E9-E39D-455B-A610-175675095058}" destId="{184DD3E9-42CA-4DB9-8C77-54FA811C4106}" srcOrd="0" destOrd="0" presId="urn:microsoft.com/office/officeart/2005/8/layout/pyramid1"/>
    <dgm:cxn modelId="{41CFCD04-E17F-4607-BC58-F9D374F53DEA}" type="presParOf" srcId="{F4AD80E9-E39D-455B-A610-175675095058}" destId="{24CF9A7B-0413-419F-93B6-F614D9B12330}" srcOrd="1" destOrd="0" presId="urn:microsoft.com/office/officeart/2005/8/layout/pyramid1"/>
    <dgm:cxn modelId="{2625CDE0-A5F7-4611-9EA2-4D2CF39AAD30}" type="presParOf" srcId="{DE17A829-DFCE-4776-8741-60ED87DA92AD}" destId="{01395EBB-ADBC-4E18-8274-30E046EFB541}" srcOrd="3" destOrd="0" presId="urn:microsoft.com/office/officeart/2005/8/layout/pyramid1"/>
    <dgm:cxn modelId="{61A3E180-52EF-4440-B2C0-F89A71958B68}" type="presParOf" srcId="{01395EBB-ADBC-4E18-8274-30E046EFB541}" destId="{9C81334C-3490-415D-8497-B1D92E07320B}" srcOrd="0" destOrd="0" presId="urn:microsoft.com/office/officeart/2005/8/layout/pyramid1"/>
    <dgm:cxn modelId="{E0AB8564-238C-429E-88A5-A6A376B22897}" type="presParOf" srcId="{01395EBB-ADBC-4E18-8274-30E046EFB541}" destId="{65C6866E-F609-4E9C-AA4D-B6FE25FAF222}" srcOrd="1" destOrd="0" presId="urn:microsoft.com/office/officeart/2005/8/layout/pyramid1"/>
    <dgm:cxn modelId="{016B8C0A-C173-4ABD-9612-2B7F60EB9FEC}" type="presParOf" srcId="{DE17A829-DFCE-4776-8741-60ED87DA92AD}" destId="{060AB184-5D74-4ECB-945A-F39EE5F36563}" srcOrd="4" destOrd="0" presId="urn:microsoft.com/office/officeart/2005/8/layout/pyramid1"/>
    <dgm:cxn modelId="{CB4B5746-5C04-4749-A28E-7CFDEEF0520A}" type="presParOf" srcId="{060AB184-5D74-4ECB-945A-F39EE5F36563}" destId="{2FC3479F-30E5-4804-B7B1-B16764B5C043}" srcOrd="0" destOrd="0" presId="urn:microsoft.com/office/officeart/2005/8/layout/pyramid1"/>
    <dgm:cxn modelId="{1BA2CEE1-D896-4F27-8893-CAABA5F5AEC8}" type="presParOf" srcId="{060AB184-5D74-4ECB-945A-F39EE5F36563}" destId="{88E95E37-996A-4D4E-A436-A4B9BA07C18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E2202-D8F9-428B-9E85-F0CBCF779AFE}">
      <dsp:nvSpPr>
        <dsp:cNvPr id="0" name=""/>
        <dsp:cNvSpPr/>
      </dsp:nvSpPr>
      <dsp:spPr>
        <a:xfrm>
          <a:off x="2832970" y="0"/>
          <a:ext cx="1396041" cy="936907"/>
        </a:xfrm>
        <a:prstGeom prst="trapezoid">
          <a:avLst>
            <a:gd name="adj" fmla="val 75375"/>
          </a:avLst>
        </a:prstGeom>
        <a:solidFill>
          <a:srgbClr val="FF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mn-lt"/>
            <a:cs typeface="Arabic Typesetting" pitchFamily="66" charset="-78"/>
          </a:endParaRPr>
        </a:p>
        <a:p>
          <a:pPr marL="0" lvl="0" indent="0" algn="ctr" defTabSz="622300">
            <a:lnSpc>
              <a:spcPct val="90000"/>
            </a:lnSpc>
            <a:spcBef>
              <a:spcPct val="0"/>
            </a:spcBef>
            <a:spcAft>
              <a:spcPct val="35000"/>
            </a:spcAft>
            <a:buNone/>
          </a:pPr>
          <a:r>
            <a:rPr lang="en-US" sz="1400" b="1" kern="1200" dirty="0">
              <a:latin typeface="+mn-lt"/>
              <a:cs typeface="Arabic Typesetting" pitchFamily="66" charset="-78"/>
            </a:rPr>
            <a:t>FATALITY</a:t>
          </a:r>
          <a:endParaRPr lang="en-IN" sz="1400" b="1" kern="1200" dirty="0">
            <a:latin typeface="+mn-lt"/>
            <a:cs typeface="Arabic Typesetting" pitchFamily="66" charset="-78"/>
          </a:endParaRPr>
        </a:p>
      </dsp:txBody>
      <dsp:txXfrm>
        <a:off x="2832970" y="0"/>
        <a:ext cx="1396041" cy="936907"/>
      </dsp:txXfrm>
    </dsp:sp>
    <dsp:sp modelId="{05AFF415-8C91-4444-99FB-900106DB359C}">
      <dsp:nvSpPr>
        <dsp:cNvPr id="0" name=""/>
        <dsp:cNvSpPr/>
      </dsp:nvSpPr>
      <dsp:spPr>
        <a:xfrm>
          <a:off x="2118594" y="936907"/>
          <a:ext cx="2824793" cy="936907"/>
        </a:xfrm>
        <a:prstGeom prst="trapezoid">
          <a:avLst>
            <a:gd name="adj" fmla="val 75375"/>
          </a:avLst>
        </a:prstGeom>
        <a:solidFill>
          <a:srgbClr val="FF66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abic Typesetting" pitchFamily="66" charset="-78"/>
            </a:rPr>
            <a:t>SEVER INJURY</a:t>
          </a:r>
          <a:endParaRPr lang="en-IN" sz="1400" b="1" kern="1200" dirty="0">
            <a:latin typeface="+mn-lt"/>
            <a:cs typeface="Arabic Typesetting" pitchFamily="66" charset="-78"/>
          </a:endParaRPr>
        </a:p>
      </dsp:txBody>
      <dsp:txXfrm>
        <a:off x="2612933" y="936907"/>
        <a:ext cx="1836115" cy="936907"/>
      </dsp:txXfrm>
    </dsp:sp>
    <dsp:sp modelId="{184DD3E9-42CA-4DB9-8C77-54FA811C4106}">
      <dsp:nvSpPr>
        <dsp:cNvPr id="0" name=""/>
        <dsp:cNvSpPr/>
      </dsp:nvSpPr>
      <dsp:spPr>
        <a:xfrm>
          <a:off x="1413625" y="1873815"/>
          <a:ext cx="4234732" cy="936907"/>
        </a:xfrm>
        <a:prstGeom prst="trapezoid">
          <a:avLst>
            <a:gd name="adj" fmla="val 75375"/>
          </a:avLst>
        </a:prstGeom>
        <a:solidFill>
          <a:srgbClr val="FF99CC"/>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abic Typesetting" pitchFamily="66" charset="-78"/>
            </a:rPr>
            <a:t>MINOR INJURY</a:t>
          </a:r>
          <a:endParaRPr lang="en-IN" sz="1400" b="1" kern="1200" dirty="0">
            <a:latin typeface="+mn-lt"/>
            <a:cs typeface="Arabic Typesetting" pitchFamily="66" charset="-78"/>
          </a:endParaRPr>
        </a:p>
      </dsp:txBody>
      <dsp:txXfrm>
        <a:off x="2154703" y="1873815"/>
        <a:ext cx="2752575" cy="936907"/>
      </dsp:txXfrm>
    </dsp:sp>
    <dsp:sp modelId="{9C81334C-3490-415D-8497-B1D92E07320B}">
      <dsp:nvSpPr>
        <dsp:cNvPr id="0" name=""/>
        <dsp:cNvSpPr/>
      </dsp:nvSpPr>
      <dsp:spPr>
        <a:xfrm>
          <a:off x="715774" y="2810723"/>
          <a:ext cx="5630434" cy="936907"/>
        </a:xfrm>
        <a:prstGeom prst="trapezoid">
          <a:avLst>
            <a:gd name="adj" fmla="val 75375"/>
          </a:avLst>
        </a:prstGeom>
        <a:solidFill>
          <a:srgbClr val="FFC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abic Typesetting" pitchFamily="66" charset="-78"/>
            </a:rPr>
            <a:t>NEAR MISS</a:t>
          </a:r>
          <a:endParaRPr lang="en-IN" sz="1400" b="1" kern="1200" dirty="0">
            <a:latin typeface="+mn-lt"/>
            <a:cs typeface="Arabic Typesetting" pitchFamily="66" charset="-78"/>
          </a:endParaRPr>
        </a:p>
      </dsp:txBody>
      <dsp:txXfrm>
        <a:off x="1701100" y="2810723"/>
        <a:ext cx="3659782" cy="936907"/>
      </dsp:txXfrm>
    </dsp:sp>
    <dsp:sp modelId="{2FC3479F-30E5-4804-B7B1-B16764B5C043}">
      <dsp:nvSpPr>
        <dsp:cNvPr id="0" name=""/>
        <dsp:cNvSpPr/>
      </dsp:nvSpPr>
      <dsp:spPr>
        <a:xfrm>
          <a:off x="0" y="3747631"/>
          <a:ext cx="7061983" cy="936907"/>
        </a:xfrm>
        <a:prstGeom prst="trapezoid">
          <a:avLst>
            <a:gd name="adj" fmla="val 75375"/>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abic Typesetting" pitchFamily="66" charset="-78"/>
            </a:rPr>
            <a:t>UNSAFE ACT AND CONDITIONS</a:t>
          </a:r>
          <a:endParaRPr lang="en-IN" sz="1400" b="1" kern="1200" dirty="0">
            <a:latin typeface="+mn-lt"/>
            <a:cs typeface="Arabic Typesetting" pitchFamily="66" charset="-78"/>
          </a:endParaRPr>
        </a:p>
      </dsp:txBody>
      <dsp:txXfrm>
        <a:off x="1235847" y="3747631"/>
        <a:ext cx="4590288" cy="9369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799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45161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9309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14266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8248556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505" y="657725"/>
            <a:ext cx="7772400" cy="1832811"/>
          </a:xfrm>
        </p:spPr>
        <p:txBody>
          <a:bodyPr>
            <a:noAutofit/>
          </a:bodyPr>
          <a:lstStyle/>
          <a:p>
            <a:pPr fontAlgn="base"/>
            <a:r>
              <a:rPr lang="en-IN" sz="5400" b="1" dirty="0">
                <a:ln>
                  <a:solidFill>
                    <a:schemeClr val="tx1"/>
                  </a:solidFill>
                </a:ln>
                <a:solidFill>
                  <a:schemeClr val="accent6"/>
                </a:solidFill>
                <a:effectLst>
                  <a:glow rad="63500">
                    <a:schemeClr val="tx1">
                      <a:alpha val="40000"/>
                    </a:schemeClr>
                  </a:glow>
                </a:effectLst>
                <a:latin typeface="Bodoni MT Black" panose="02070A03080606020203" pitchFamily="18" charset="0"/>
              </a:rPr>
              <a:t>HUMAN SAFETY TRAINING</a:t>
            </a:r>
            <a:endParaRPr lang="en-US" sz="5400" dirty="0">
              <a:ln>
                <a:solidFill>
                  <a:schemeClr val="tx1"/>
                </a:solidFill>
              </a:ln>
              <a:solidFill>
                <a:schemeClr val="accent6"/>
              </a:solidFill>
              <a:effectLst>
                <a:glow rad="63500">
                  <a:schemeClr val="tx1">
                    <a:alpha val="40000"/>
                  </a:schemeClr>
                </a:glow>
              </a:effectLst>
              <a:latin typeface="Bodoni MT Black" panose="02070A03080606020203" pitchFamily="18" charset="0"/>
            </a:endParaRPr>
          </a:p>
        </p:txBody>
      </p:sp>
      <p:pic>
        <p:nvPicPr>
          <p:cNvPr id="1026" name="Picture 2" descr="Image result for HUMAN SAFETY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303" y="3216995"/>
            <a:ext cx="4560804" cy="324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US" sz="2000" b="1" dirty="0">
                <a:ea typeface="Calibri" panose="020F0502020204030204" pitchFamily="34" charset="0"/>
                <a:cs typeface="Times New Roman" panose="02020603050405020304" pitchFamily="18" charset="0"/>
              </a:rPr>
              <a:t>Types of accident measurements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lnSpc>
                <a:spcPct val="115000"/>
              </a:lnSpc>
              <a:spcBef>
                <a:spcPts val="0"/>
              </a:spcBef>
              <a:spcAft>
                <a:spcPts val="0"/>
              </a:spcAft>
              <a:buSzPct val="105000"/>
              <a:buFont typeface="Wingdings 3" pitchFamily="18" charset="2"/>
              <a:buChar char=""/>
              <a:tabLst>
                <a:tab pos="457200" algn="l"/>
              </a:tabLst>
            </a:pPr>
            <a:r>
              <a:rPr lang="en-US" dirty="0">
                <a:ea typeface="Calibri" panose="020F0502020204030204" pitchFamily="34" charset="0"/>
                <a:cs typeface="Times New Roman" panose="02020603050405020304" pitchFamily="18" charset="0"/>
              </a:rPr>
              <a:t>Death </a:t>
            </a:r>
          </a:p>
          <a:p>
            <a:pPr marL="342900" marR="0" lvl="0" indent="-342900">
              <a:lnSpc>
                <a:spcPct val="115000"/>
              </a:lnSpc>
              <a:spcBef>
                <a:spcPts val="0"/>
              </a:spcBef>
              <a:spcAft>
                <a:spcPts val="0"/>
              </a:spcAft>
              <a:buSzPct val="105000"/>
              <a:buFont typeface="Wingdings 3" pitchFamily="18" charset="2"/>
              <a:buChar char=""/>
              <a:tabLst>
                <a:tab pos="457200" algn="l"/>
              </a:tabLst>
            </a:pPr>
            <a:r>
              <a:rPr lang="en-US" dirty="0">
                <a:ea typeface="Calibri" panose="020F0502020204030204" pitchFamily="34" charset="0"/>
                <a:cs typeface="Times New Roman" panose="02020603050405020304" pitchFamily="18" charset="0"/>
              </a:rPr>
              <a:t>Fatal injury (broken leg, hips, amputation)</a:t>
            </a:r>
          </a:p>
          <a:p>
            <a:pPr marL="342900" marR="0" lvl="0" indent="-342900">
              <a:lnSpc>
                <a:spcPct val="115000"/>
              </a:lnSpc>
              <a:spcBef>
                <a:spcPts val="0"/>
              </a:spcBef>
              <a:spcAft>
                <a:spcPts val="0"/>
              </a:spcAft>
              <a:buSzPct val="105000"/>
              <a:buFont typeface="Wingdings 3" pitchFamily="18" charset="2"/>
              <a:buChar char=""/>
              <a:tabLst>
                <a:tab pos="457200" algn="l"/>
              </a:tabLst>
            </a:pPr>
            <a:r>
              <a:rPr lang="en-US" dirty="0">
                <a:ea typeface="Calibri" panose="020F0502020204030204" pitchFamily="34" charset="0"/>
                <a:cs typeface="Times New Roman" panose="02020603050405020304" pitchFamily="18" charset="0"/>
              </a:rPr>
              <a:t>Non-fatal injury (finger cut)</a:t>
            </a:r>
          </a:p>
          <a:p>
            <a:pPr marL="342900" marR="0" lvl="0" indent="-342900">
              <a:lnSpc>
                <a:spcPct val="115000"/>
              </a:lnSpc>
              <a:spcBef>
                <a:spcPts val="0"/>
              </a:spcBef>
              <a:spcAft>
                <a:spcPts val="0"/>
              </a:spcAft>
              <a:buSzPct val="105000"/>
              <a:buFont typeface="Wingdings 3" pitchFamily="18" charset="2"/>
              <a:buChar char=""/>
              <a:tabLst>
                <a:tab pos="457200" algn="l"/>
              </a:tabLst>
            </a:pPr>
            <a:r>
              <a:rPr lang="en-US" dirty="0">
                <a:ea typeface="Calibri" panose="020F0502020204030204" pitchFamily="34" charset="0"/>
                <a:cs typeface="Times New Roman" panose="02020603050405020304" pitchFamily="18" charset="0"/>
              </a:rPr>
              <a:t>Occupational accidents (MSD, hearing loss)</a:t>
            </a:r>
          </a:p>
        </p:txBody>
      </p:sp>
      <p:sp>
        <p:nvSpPr>
          <p:cNvPr id="9" name="TextBox 8"/>
          <p:cNvSpPr txBox="1"/>
          <p:nvPr/>
        </p:nvSpPr>
        <p:spPr>
          <a:xfrm>
            <a:off x="323851" y="626062"/>
            <a:ext cx="8496299" cy="584775"/>
          </a:xfrm>
          <a:prstGeom prst="rect">
            <a:avLst/>
          </a:prstGeom>
          <a:noFill/>
        </p:spPr>
        <p:txBody>
          <a:bodyPr wrap="square" rtlCol="0">
            <a:spAutoFit/>
          </a:bodyPr>
          <a:lstStyle/>
          <a:p>
            <a:pPr algn="ctr"/>
            <a:r>
              <a:rPr lang="en-US" sz="3200" dirty="0"/>
              <a:t>TYPE OF HAZARDS</a:t>
            </a:r>
          </a:p>
        </p:txBody>
      </p:sp>
      <p:pic>
        <p:nvPicPr>
          <p:cNvPr id="3074" name="Picture 2" descr="Image result for Type of Hazards"/>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69" b="10241"/>
          <a:stretch/>
        </p:blipFill>
        <p:spPr bwMode="auto">
          <a:xfrm>
            <a:off x="5949751" y="3356060"/>
            <a:ext cx="3025437" cy="311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7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t>Selection of personal protective equipment for identified conditions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R="0" lvl="0">
              <a:lnSpc>
                <a:spcPct val="115000"/>
              </a:lnSpc>
              <a:spcBef>
                <a:spcPts val="0"/>
              </a:spcBef>
              <a:spcAft>
                <a:spcPts val="0"/>
              </a:spcAft>
              <a:buSzPct val="105000"/>
              <a:tabLst>
                <a:tab pos="457200" algn="l"/>
              </a:tabLst>
            </a:pP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PERSONAL PROTECTIVE EQUIPMENT (PPE’S)</a:t>
            </a:r>
            <a:endParaRPr lang="en-US" sz="1400" dirty="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62671467"/>
              </p:ext>
            </p:extLst>
          </p:nvPr>
        </p:nvGraphicFramePr>
        <p:xfrm>
          <a:off x="232232" y="1705327"/>
          <a:ext cx="8647073" cy="4635316"/>
        </p:xfrm>
        <a:graphic>
          <a:graphicData uri="http://schemas.openxmlformats.org/drawingml/2006/table">
            <a:tbl>
              <a:tblPr firstRow="1" firstCol="1" bandRow="1">
                <a:tableStyleId>{5C22544A-7EE6-4342-B048-85BDC9FD1C3A}</a:tableStyleId>
              </a:tblPr>
              <a:tblGrid>
                <a:gridCol w="2341265">
                  <a:extLst>
                    <a:ext uri="{9D8B030D-6E8A-4147-A177-3AD203B41FA5}">
                      <a16:colId xmlns:a16="http://schemas.microsoft.com/office/drawing/2014/main" val="20000"/>
                    </a:ext>
                  </a:extLst>
                </a:gridCol>
                <a:gridCol w="3802672">
                  <a:extLst>
                    <a:ext uri="{9D8B030D-6E8A-4147-A177-3AD203B41FA5}">
                      <a16:colId xmlns:a16="http://schemas.microsoft.com/office/drawing/2014/main" val="20001"/>
                    </a:ext>
                  </a:extLst>
                </a:gridCol>
                <a:gridCol w="2503136">
                  <a:extLst>
                    <a:ext uri="{9D8B030D-6E8A-4147-A177-3AD203B41FA5}">
                      <a16:colId xmlns:a16="http://schemas.microsoft.com/office/drawing/2014/main" val="20002"/>
                    </a:ext>
                  </a:extLst>
                </a:gridCol>
              </a:tblGrid>
              <a:tr h="462719">
                <a:tc>
                  <a:txBody>
                    <a:bodyPr/>
                    <a:lstStyle/>
                    <a:p>
                      <a:pPr marL="0" marR="0" algn="l">
                        <a:lnSpc>
                          <a:spcPct val="115000"/>
                        </a:lnSpc>
                        <a:spcBef>
                          <a:spcPts val="0"/>
                        </a:spcBef>
                        <a:spcAft>
                          <a:spcPts val="0"/>
                        </a:spcAft>
                      </a:pPr>
                      <a:r>
                        <a:rPr lang="en-IN" sz="1400" dirty="0">
                          <a:solidFill>
                            <a:schemeClr val="tx1"/>
                          </a:solidFill>
                          <a:effectLst/>
                        </a:rPr>
                        <a:t>SAFETY WEAR / APPLIANCES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F816F"/>
                    </a:solidFill>
                  </a:tcPr>
                </a:tc>
                <a:tc>
                  <a:txBody>
                    <a:bodyPr/>
                    <a:lstStyle/>
                    <a:p>
                      <a:pPr marL="0" marR="0" algn="l">
                        <a:lnSpc>
                          <a:spcPct val="115000"/>
                        </a:lnSpc>
                        <a:spcBef>
                          <a:spcPts val="0"/>
                        </a:spcBef>
                        <a:spcAft>
                          <a:spcPts val="0"/>
                        </a:spcAft>
                      </a:pPr>
                      <a:r>
                        <a:rPr lang="en-IN" sz="1400" dirty="0">
                          <a:solidFill>
                            <a:schemeClr val="tx1"/>
                          </a:solidFill>
                          <a:effectLst/>
                        </a:rPr>
                        <a:t>WHEN TO USE?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816F"/>
                    </a:solidFill>
                  </a:tcPr>
                </a:tc>
                <a:tc>
                  <a:txBody>
                    <a:bodyPr/>
                    <a:lstStyle/>
                    <a:p>
                      <a:pPr marL="0" marR="0" algn="l">
                        <a:lnSpc>
                          <a:spcPct val="115000"/>
                        </a:lnSpc>
                        <a:spcBef>
                          <a:spcPts val="0"/>
                        </a:spcBef>
                        <a:spcAft>
                          <a:spcPts val="0"/>
                        </a:spcAft>
                      </a:pPr>
                      <a:r>
                        <a:rPr lang="en-IN" sz="1400" dirty="0">
                          <a:solidFill>
                            <a:schemeClr val="tx1"/>
                          </a:solidFill>
                          <a:effectLst/>
                        </a:rPr>
                        <a:t>WHY TO USE?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816F"/>
                    </a:solidFill>
                  </a:tcPr>
                </a:tc>
                <a:extLst>
                  <a:ext uri="{0D108BD9-81ED-4DB2-BD59-A6C34878D82A}">
                    <a16:rowId xmlns:a16="http://schemas.microsoft.com/office/drawing/2014/main" val="10000"/>
                  </a:ext>
                </a:extLst>
              </a:tr>
              <a:tr h="2185646">
                <a:tc>
                  <a:txBody>
                    <a:bodyPr/>
                    <a:lstStyle/>
                    <a:p>
                      <a:pPr marL="0" marR="0" algn="l">
                        <a:lnSpc>
                          <a:spcPct val="115000"/>
                        </a:lnSpc>
                        <a:spcBef>
                          <a:spcPts val="0"/>
                        </a:spcBef>
                        <a:spcAft>
                          <a:spcPts val="0"/>
                        </a:spcAft>
                      </a:pPr>
                      <a:r>
                        <a:rPr lang="en-IN" sz="1400" dirty="0">
                          <a:solidFill>
                            <a:schemeClr val="tx1"/>
                          </a:solidFill>
                          <a:effectLst/>
                        </a:rPr>
                        <a:t>Safety Helmet (Approved Safety Helmet ) Shock and fire  resistant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tc>
                  <a:txBody>
                    <a:bodyPr/>
                    <a:lstStyle/>
                    <a:p>
                      <a:pPr marL="0" marR="0" algn="l">
                        <a:lnSpc>
                          <a:spcPct val="115000"/>
                        </a:lnSpc>
                        <a:spcBef>
                          <a:spcPts val="0"/>
                        </a:spcBef>
                        <a:spcAft>
                          <a:spcPts val="0"/>
                        </a:spcAft>
                      </a:pPr>
                      <a:r>
                        <a:rPr lang="en-IN" sz="1400" dirty="0">
                          <a:solidFill>
                            <a:schemeClr val="tx1"/>
                          </a:solidFill>
                          <a:effectLst/>
                        </a:rPr>
                        <a:t>Building construction site, while working on high structure. In process plants, while working in enclosed vessels, pipes, drums, while working in open trenches or pits deeper than 1.5 meter, near crane, while riding on vehicles without hard cabin / hood, beneath erection operations, at all operational and construction area.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tc>
                  <a:txBody>
                    <a:bodyPr/>
                    <a:lstStyle/>
                    <a:p>
                      <a:pPr marL="0" marR="0" algn="l">
                        <a:lnSpc>
                          <a:spcPct val="115000"/>
                        </a:lnSpc>
                        <a:spcBef>
                          <a:spcPts val="0"/>
                        </a:spcBef>
                        <a:spcAft>
                          <a:spcPts val="0"/>
                        </a:spcAft>
                      </a:pPr>
                      <a:r>
                        <a:rPr lang="en-IN" sz="1400" dirty="0">
                          <a:solidFill>
                            <a:schemeClr val="tx1"/>
                          </a:solidFill>
                          <a:effectLst/>
                        </a:rPr>
                        <a:t>To protect head injuries in all cases of impact from falling objects, accidental fall from structures, collision with low structures and projecting objects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extLst>
                  <a:ext uri="{0D108BD9-81ED-4DB2-BD59-A6C34878D82A}">
                    <a16:rowId xmlns:a16="http://schemas.microsoft.com/office/drawing/2014/main" val="10001"/>
                  </a:ext>
                </a:extLst>
              </a:tr>
              <a:tr h="1986951">
                <a:tc>
                  <a:txBody>
                    <a:bodyPr/>
                    <a:lstStyle/>
                    <a:p>
                      <a:pPr marL="0" marR="0" algn="l">
                        <a:lnSpc>
                          <a:spcPct val="115000"/>
                        </a:lnSpc>
                        <a:spcBef>
                          <a:spcPts val="0"/>
                        </a:spcBef>
                        <a:spcAft>
                          <a:spcPts val="0"/>
                        </a:spcAft>
                      </a:pPr>
                      <a:r>
                        <a:rPr lang="en-IN" sz="1400" dirty="0">
                          <a:solidFill>
                            <a:schemeClr val="tx1"/>
                          </a:solidFill>
                          <a:effectLst/>
                        </a:rPr>
                        <a:t>Safety belt with full body harness to be used and life line attached to them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l">
                        <a:lnSpc>
                          <a:spcPct val="115000"/>
                        </a:lnSpc>
                        <a:spcBef>
                          <a:spcPts val="0"/>
                        </a:spcBef>
                        <a:spcAft>
                          <a:spcPts val="0"/>
                        </a:spcAft>
                      </a:pPr>
                      <a:r>
                        <a:rPr lang="en-IN" sz="1400" dirty="0">
                          <a:solidFill>
                            <a:schemeClr val="tx1"/>
                          </a:solidFill>
                          <a:effectLst/>
                        </a:rPr>
                        <a:t>While working in closed spaces, on heaps of loose materials, in confined vessels, tanks, at all elevated location, on vertical ladders, in digging deeper than 2 meter, while working with hose or gas mask in confined space/, on unsteady working surfaces, at all working height more than 2 meter from ground / floor level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l">
                        <a:lnSpc>
                          <a:spcPct val="115000"/>
                        </a:lnSpc>
                        <a:spcBef>
                          <a:spcPts val="0"/>
                        </a:spcBef>
                        <a:spcAft>
                          <a:spcPts val="0"/>
                        </a:spcAft>
                      </a:pPr>
                      <a:r>
                        <a:rPr lang="en-IN" sz="1200" dirty="0">
                          <a:solidFill>
                            <a:schemeClr val="tx1"/>
                          </a:solidFill>
                          <a:effectLst/>
                        </a:rPr>
                        <a:t> </a:t>
                      </a:r>
                      <a:endParaRPr lang="en-US" sz="1200" dirty="0">
                        <a:solidFill>
                          <a:schemeClr val="tx1"/>
                        </a:solidFill>
                        <a:effectLst/>
                      </a:endParaRPr>
                    </a:p>
                    <a:p>
                      <a:pPr marL="0" marR="0" algn="l">
                        <a:lnSpc>
                          <a:spcPct val="115000"/>
                        </a:lnSpc>
                        <a:spcBef>
                          <a:spcPts val="0"/>
                        </a:spcBef>
                        <a:spcAft>
                          <a:spcPts val="0"/>
                        </a:spcAft>
                      </a:pPr>
                      <a:r>
                        <a:rPr lang="en-IN" sz="1200" dirty="0">
                          <a:solidFill>
                            <a:schemeClr val="tx1"/>
                          </a:solidFill>
                          <a:effectLst/>
                        </a:rPr>
                        <a:t> </a:t>
                      </a:r>
                      <a:endParaRPr lang="en-US" sz="1200" dirty="0">
                        <a:solidFill>
                          <a:schemeClr val="tx1"/>
                        </a:solidFill>
                        <a:effectLst/>
                      </a:endParaRPr>
                    </a:p>
                    <a:p>
                      <a:pPr marL="0" marR="0" algn="l">
                        <a:lnSpc>
                          <a:spcPct val="115000"/>
                        </a:lnSpc>
                        <a:spcBef>
                          <a:spcPts val="0"/>
                        </a:spcBef>
                        <a:spcAft>
                          <a:spcPts val="0"/>
                        </a:spcAft>
                      </a:pPr>
                      <a:r>
                        <a:rPr lang="en-IN" sz="1400" dirty="0">
                          <a:solidFill>
                            <a:schemeClr val="tx1"/>
                          </a:solidFill>
                          <a:effectLst/>
                        </a:rPr>
                        <a:t>To arrest the fall , to pull out from gassy areas or confined areas if he drops in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831" marR="668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426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t>Selection of personal protective equipment for identified conditions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R="0" lvl="0">
              <a:lnSpc>
                <a:spcPct val="115000"/>
              </a:lnSpc>
              <a:spcBef>
                <a:spcPts val="0"/>
              </a:spcBef>
              <a:spcAft>
                <a:spcPts val="0"/>
              </a:spcAft>
              <a:buSzPct val="105000"/>
              <a:tabLst>
                <a:tab pos="457200" algn="l"/>
              </a:tabLst>
            </a:pP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PERSONAL PROTECTIVE EQUIPMENT (PPE’S)</a:t>
            </a:r>
            <a:endParaRPr lang="en-US" sz="1400" dirty="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0842159"/>
              </p:ext>
            </p:extLst>
          </p:nvPr>
        </p:nvGraphicFramePr>
        <p:xfrm>
          <a:off x="245258" y="1688126"/>
          <a:ext cx="8634047" cy="4670470"/>
        </p:xfrm>
        <a:graphic>
          <a:graphicData uri="http://schemas.openxmlformats.org/drawingml/2006/table">
            <a:tbl>
              <a:tblPr firstRow="1" firstCol="1" bandRow="1">
                <a:tableStyleId>{5C22544A-7EE6-4342-B048-85BDC9FD1C3A}</a:tableStyleId>
              </a:tblPr>
              <a:tblGrid>
                <a:gridCol w="2132576">
                  <a:extLst>
                    <a:ext uri="{9D8B030D-6E8A-4147-A177-3AD203B41FA5}">
                      <a16:colId xmlns:a16="http://schemas.microsoft.com/office/drawing/2014/main" val="20000"/>
                    </a:ext>
                  </a:extLst>
                </a:gridCol>
                <a:gridCol w="3844296">
                  <a:extLst>
                    <a:ext uri="{9D8B030D-6E8A-4147-A177-3AD203B41FA5}">
                      <a16:colId xmlns:a16="http://schemas.microsoft.com/office/drawing/2014/main" val="20001"/>
                    </a:ext>
                  </a:extLst>
                </a:gridCol>
                <a:gridCol w="2657175">
                  <a:extLst>
                    <a:ext uri="{9D8B030D-6E8A-4147-A177-3AD203B41FA5}">
                      <a16:colId xmlns:a16="http://schemas.microsoft.com/office/drawing/2014/main" val="20002"/>
                    </a:ext>
                  </a:extLst>
                </a:gridCol>
              </a:tblGrid>
              <a:tr h="1279185">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Hand Gloves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Rubber gloves while working with electrical equipment's, . Asbestos gloves while working in heat / high temperature area.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rPr>
                        <a:t> </a:t>
                      </a:r>
                      <a:endParaRPr lang="en-US"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To protects hand and prevent finger injuries.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0"/>
                  </a:ext>
                </a:extLst>
              </a:tr>
              <a:tr h="946335">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Ear Plugs / Ear muff</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While working in areas with noise level above 85decibels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Protection to ear drum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1"/>
                  </a:ext>
                </a:extLst>
              </a:tr>
              <a:tr h="1222475">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Welding Helmet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While welding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Protection to eyes from welding light, chips from welding arc etc.</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2"/>
                  </a:ext>
                </a:extLst>
              </a:tr>
              <a:tr h="1222475">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Plastic face shield (transparent)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While metal sawing /grinding , buffing, handling chemicals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endParaRPr lang="en-IN" sz="1400" dirty="0">
                        <a:solidFill>
                          <a:schemeClr val="tx1"/>
                        </a:solidFill>
                        <a:effectLst/>
                      </a:endParaRPr>
                    </a:p>
                    <a:p>
                      <a:pPr marL="0" marR="0" algn="ctr">
                        <a:lnSpc>
                          <a:spcPct val="115000"/>
                        </a:lnSpc>
                        <a:spcBef>
                          <a:spcPts val="0"/>
                        </a:spcBef>
                        <a:spcAft>
                          <a:spcPts val="0"/>
                        </a:spcAft>
                      </a:pPr>
                      <a:r>
                        <a:rPr lang="en-IN" sz="1400" dirty="0">
                          <a:solidFill>
                            <a:schemeClr val="tx1"/>
                          </a:solidFill>
                          <a:effectLst/>
                        </a:rPr>
                        <a:t>Face &amp; eyes protection from flying particles and splashing liquids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245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t>Selection of personal protective equipment for identified conditions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R="0" lvl="0">
              <a:lnSpc>
                <a:spcPct val="115000"/>
              </a:lnSpc>
              <a:spcBef>
                <a:spcPts val="0"/>
              </a:spcBef>
              <a:spcAft>
                <a:spcPts val="0"/>
              </a:spcAft>
              <a:buSzPct val="105000"/>
              <a:tabLst>
                <a:tab pos="457200" algn="l"/>
              </a:tabLst>
            </a:pP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PERSONAL PROTECTIVE EQUIPMENT (PPE’S)</a:t>
            </a:r>
            <a:endParaRPr lang="en-US" sz="1400" dirty="0">
              <a:ea typeface="Calibri" panose="020F050202020403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98649597"/>
              </p:ext>
            </p:extLst>
          </p:nvPr>
        </p:nvGraphicFramePr>
        <p:xfrm>
          <a:off x="240442" y="1705038"/>
          <a:ext cx="8638862" cy="4647635"/>
        </p:xfrm>
        <a:graphic>
          <a:graphicData uri="http://schemas.openxmlformats.org/drawingml/2006/table">
            <a:tbl>
              <a:tblPr firstRow="1" firstCol="1" bandRow="1">
                <a:tableStyleId>{5C22544A-7EE6-4342-B048-85BDC9FD1C3A}</a:tableStyleId>
              </a:tblPr>
              <a:tblGrid>
                <a:gridCol w="1967678">
                  <a:extLst>
                    <a:ext uri="{9D8B030D-6E8A-4147-A177-3AD203B41FA5}">
                      <a16:colId xmlns:a16="http://schemas.microsoft.com/office/drawing/2014/main" val="20000"/>
                    </a:ext>
                  </a:extLst>
                </a:gridCol>
                <a:gridCol w="2903124">
                  <a:extLst>
                    <a:ext uri="{9D8B030D-6E8A-4147-A177-3AD203B41FA5}">
                      <a16:colId xmlns:a16="http://schemas.microsoft.com/office/drawing/2014/main" val="20001"/>
                    </a:ext>
                  </a:extLst>
                </a:gridCol>
                <a:gridCol w="3768060">
                  <a:extLst>
                    <a:ext uri="{9D8B030D-6E8A-4147-A177-3AD203B41FA5}">
                      <a16:colId xmlns:a16="http://schemas.microsoft.com/office/drawing/2014/main" val="20002"/>
                    </a:ext>
                  </a:extLst>
                </a:gridCol>
              </a:tblGrid>
              <a:tr h="729483">
                <a:tc>
                  <a:txBody>
                    <a:bodyPr/>
                    <a:lstStyle/>
                    <a:p>
                      <a:pPr marL="0" marR="0" algn="ctr">
                        <a:lnSpc>
                          <a:spcPct val="115000"/>
                        </a:lnSpc>
                        <a:spcBef>
                          <a:spcPts val="0"/>
                        </a:spcBef>
                        <a:spcAft>
                          <a:spcPts val="0"/>
                        </a:spcAft>
                      </a:pPr>
                      <a:r>
                        <a:rPr lang="en-IN" sz="1400" dirty="0">
                          <a:solidFill>
                            <a:schemeClr val="tx1"/>
                          </a:solidFill>
                          <a:effectLst/>
                          <a:latin typeface="+mn-lt"/>
                        </a:rPr>
                        <a:t> Acid / chemical Hood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While working with corrosive chemicals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Face and eyes protection from corrosive  chemicals, causing skin burns, blindness (temporary/ permanently</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0"/>
                  </a:ext>
                </a:extLst>
              </a:tr>
              <a:tr h="772334">
                <a:tc>
                  <a:txBody>
                    <a:bodyPr/>
                    <a:lstStyle/>
                    <a:p>
                      <a:pPr marL="0" marR="0" algn="ctr">
                        <a:lnSpc>
                          <a:spcPct val="115000"/>
                        </a:lnSpc>
                        <a:spcBef>
                          <a:spcPts val="0"/>
                        </a:spcBef>
                        <a:spcAft>
                          <a:spcPts val="0"/>
                        </a:spcAft>
                      </a:pPr>
                      <a:r>
                        <a:rPr lang="en-IN" sz="1400" dirty="0">
                          <a:solidFill>
                            <a:schemeClr val="tx1"/>
                          </a:solidFill>
                          <a:effectLst/>
                          <a:latin typeface="+mn-lt"/>
                        </a:rPr>
                        <a:t>Goggles.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Chipping, riveting, sledge hammer jobs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Eyes protection from impact of flying particles</a:t>
                      </a:r>
                    </a:p>
                    <a:p>
                      <a:pPr marL="0" marR="0" algn="ctr">
                        <a:lnSpc>
                          <a:spcPct val="115000"/>
                        </a:lnSpc>
                        <a:spcBef>
                          <a:spcPts val="0"/>
                        </a:spcBef>
                        <a:spcAft>
                          <a:spcPts val="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1"/>
                  </a:ext>
                </a:extLst>
              </a:tr>
              <a:tr h="512913">
                <a:tc>
                  <a:txBody>
                    <a:bodyPr/>
                    <a:lstStyle/>
                    <a:p>
                      <a:pPr marL="0" marR="0" algn="ctr">
                        <a:lnSpc>
                          <a:spcPct val="115000"/>
                        </a:lnSpc>
                        <a:spcBef>
                          <a:spcPts val="0"/>
                        </a:spcBef>
                        <a:spcAft>
                          <a:spcPts val="0"/>
                        </a:spcAft>
                      </a:pPr>
                      <a:r>
                        <a:rPr lang="en-IN" sz="1400" dirty="0">
                          <a:solidFill>
                            <a:schemeClr val="tx1"/>
                          </a:solidFill>
                          <a:effectLst/>
                          <a:latin typeface="+mn-lt"/>
                        </a:rPr>
                        <a:t>Spectacles with side shield plastic</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While grinding metals, wood etc</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Eyes protection from saw dust, metal scales, ordinary dust etc</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2"/>
                  </a:ext>
                </a:extLst>
              </a:tr>
              <a:tr h="1437422">
                <a:tc>
                  <a:txBody>
                    <a:bodyPr/>
                    <a:lstStyle/>
                    <a:p>
                      <a:pPr marL="0" marR="0" algn="ctr">
                        <a:lnSpc>
                          <a:spcPct val="115000"/>
                        </a:lnSpc>
                        <a:spcBef>
                          <a:spcPts val="0"/>
                        </a:spcBef>
                        <a:spcAft>
                          <a:spcPts val="0"/>
                        </a:spcAft>
                      </a:pPr>
                      <a:r>
                        <a:rPr lang="en-IN" sz="1400" dirty="0">
                          <a:solidFill>
                            <a:schemeClr val="tx1"/>
                          </a:solidFill>
                          <a:effectLst/>
                          <a:latin typeface="+mn-lt"/>
                        </a:rPr>
                        <a:t>Safety clothing ( Proximity suit, Diving suit, no loose clothing ,clean clothing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While working with / near molten metal etc.</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Loose clothes can cause accident. Dirty clothes with oil / chemical soaked can cause fire accidents, and even skin diseases. Proximity suit provides protection from spillage/sparkles; loose clothing tangles with moving parts.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3"/>
                  </a:ext>
                </a:extLst>
              </a:tr>
              <a:tr h="1195483">
                <a:tc>
                  <a:txBody>
                    <a:bodyPr/>
                    <a:lstStyle/>
                    <a:p>
                      <a:pPr marL="0" marR="0" algn="ctr">
                        <a:lnSpc>
                          <a:spcPct val="115000"/>
                        </a:lnSpc>
                        <a:spcBef>
                          <a:spcPts val="0"/>
                        </a:spcBef>
                        <a:spcAft>
                          <a:spcPts val="0"/>
                        </a:spcAft>
                      </a:pPr>
                      <a:endParaRPr lang="en-IN" sz="1400" dirty="0">
                        <a:solidFill>
                          <a:schemeClr val="tx1"/>
                        </a:solidFill>
                        <a:effectLst/>
                        <a:latin typeface="+mn-lt"/>
                      </a:endParaRPr>
                    </a:p>
                    <a:p>
                      <a:pPr marL="0" marR="0" algn="ctr">
                        <a:lnSpc>
                          <a:spcPct val="115000"/>
                        </a:lnSpc>
                        <a:spcBef>
                          <a:spcPts val="0"/>
                        </a:spcBef>
                        <a:spcAft>
                          <a:spcPts val="0"/>
                        </a:spcAft>
                      </a:pPr>
                      <a:r>
                        <a:rPr lang="en-IN" sz="1400" dirty="0">
                          <a:solidFill>
                            <a:schemeClr val="tx1"/>
                          </a:solidFill>
                          <a:effectLst/>
                          <a:latin typeface="+mn-lt"/>
                        </a:rPr>
                        <a:t>Dust Mask</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r>
                        <a:rPr lang="en-IN" sz="1400" dirty="0">
                          <a:solidFill>
                            <a:schemeClr val="tx1"/>
                          </a:solidFill>
                          <a:effectLst/>
                          <a:latin typeface="+mn-lt"/>
                        </a:rPr>
                        <a:t>While working in dusty areas (cement bagging plant/ storage areas, / handling practices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0" marR="0" algn="ctr">
                        <a:lnSpc>
                          <a:spcPct val="115000"/>
                        </a:lnSpc>
                        <a:spcBef>
                          <a:spcPts val="0"/>
                        </a:spcBef>
                        <a:spcAft>
                          <a:spcPts val="0"/>
                        </a:spcAft>
                      </a:pPr>
                      <a:endParaRPr lang="en-IN" sz="1400" dirty="0">
                        <a:solidFill>
                          <a:schemeClr val="tx1"/>
                        </a:solidFill>
                        <a:effectLst/>
                        <a:latin typeface="+mn-lt"/>
                      </a:endParaRPr>
                    </a:p>
                    <a:p>
                      <a:pPr marL="0" marR="0" algn="ctr">
                        <a:lnSpc>
                          <a:spcPct val="115000"/>
                        </a:lnSpc>
                        <a:spcBef>
                          <a:spcPts val="0"/>
                        </a:spcBef>
                        <a:spcAft>
                          <a:spcPts val="0"/>
                        </a:spcAft>
                      </a:pPr>
                      <a:r>
                        <a:rPr lang="en-IN" sz="1400" dirty="0">
                          <a:solidFill>
                            <a:schemeClr val="tx1"/>
                          </a:solidFill>
                          <a:effectLst/>
                          <a:latin typeface="+mn-lt"/>
                        </a:rPr>
                        <a:t>To protect  the workers from irrespirable dust</a:t>
                      </a:r>
                    </a:p>
                    <a:p>
                      <a:pPr marL="0" marR="0" algn="ctr">
                        <a:lnSpc>
                          <a:spcPct val="115000"/>
                        </a:lnSpc>
                        <a:spcBef>
                          <a:spcPts val="0"/>
                        </a:spcBef>
                        <a:spcAft>
                          <a:spcPts val="0"/>
                        </a:spcAft>
                      </a:pPr>
                      <a:endParaRPr lang="en-IN" sz="1400" dirty="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6484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The construction industry by virtue of the nature of work and the effect of weather condition has been ranked as one of the danger prone industry.</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Fall prevention – is elimination of hazards that cause fall, by erecting safe platform and railing etc.</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Fall protection –it is necessary when it is not possible to provide safe platform and railing.</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Falls are classified broadly into two groups.</a:t>
            </a:r>
          </a:p>
          <a:p>
            <a:pPr marL="1257300" lvl="2" indent="-342900">
              <a:buSzPct val="105000"/>
              <a:buFont typeface="Wingdings" panose="05000000000000000000" pitchFamily="2" charset="2"/>
              <a:buChar char="S"/>
              <a:tabLst>
                <a:tab pos="457200" algn="l"/>
              </a:tabLst>
            </a:pPr>
            <a:r>
              <a:rPr lang="en-US" dirty="0">
                <a:ea typeface="Calibri" panose="020F0502020204030204" pitchFamily="34" charset="0"/>
                <a:cs typeface="Times New Roman" panose="02020603050405020304" pitchFamily="18" charset="0"/>
              </a:rPr>
              <a:t>Falls due to working on the same level.</a:t>
            </a:r>
          </a:p>
          <a:p>
            <a:pPr marL="1257300" lvl="2" indent="-342900">
              <a:buSzPct val="105000"/>
              <a:buFont typeface="Wingdings" panose="05000000000000000000" pitchFamily="2" charset="2"/>
              <a:buChar char="S"/>
              <a:tabLst>
                <a:tab pos="457200" algn="l"/>
              </a:tabLst>
            </a:pPr>
            <a:r>
              <a:rPr lang="en-US" dirty="0">
                <a:ea typeface="Calibri" panose="020F0502020204030204" pitchFamily="34" charset="0"/>
                <a:cs typeface="Times New Roman" panose="02020603050405020304" pitchFamily="18" charset="0"/>
              </a:rPr>
              <a:t>Falls from working at height to lower level.</a:t>
            </a:r>
          </a:p>
          <a:p>
            <a:pPr marL="342900" indent="-342900">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The cause of accident while working at height comprises the following:</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 Fall of persons.</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 Fall of materials.</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 Fall of erected structures.</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 Collapse of scaffolds.</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 Fire and explosion.</a:t>
            </a:r>
          </a:p>
          <a:p>
            <a:pPr marL="742950" lvl="1" indent="-285750">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 Electrocution.</a:t>
            </a: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Times New Roman" panose="02020603050405020304" pitchFamily="18" charset="0"/>
              </a:rPr>
              <a:t>WORKING AT HEIGHT</a:t>
            </a:r>
          </a:p>
        </p:txBody>
      </p:sp>
      <p:pic>
        <p:nvPicPr>
          <p:cNvPr id="5122" name="Picture 2" descr="Image result for WORKING AT HE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3922" y="4365749"/>
            <a:ext cx="2801109" cy="205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3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itchFamily="18" charset="2"/>
              <a:buChar char="p"/>
              <a:tabLst>
                <a:tab pos="457200" algn="l"/>
              </a:tabLst>
            </a:pPr>
            <a:r>
              <a:rPr lang="en-US" sz="1600" dirty="0">
                <a:ea typeface="Calibri" panose="020F0502020204030204" pitchFamily="34" charset="0"/>
                <a:cs typeface="Times New Roman" panose="02020603050405020304" pitchFamily="18" charset="0"/>
              </a:rPr>
              <a:t>The following may cause the fall of persons from height:</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Poor workmanship and loss of balance.</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In experience work man and poor supervision.</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Inadequate structural design.</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Faulty design of working platform and scaffolds.</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Opening near or adjacent to the working area</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Faulty lay out of power cable / welding cable</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Poor illumination.</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Fatigue of the workman and supervisors.</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Fragile roof materials.</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Non use of PPE’s</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Poor housekeeping.</a:t>
            </a:r>
          </a:p>
          <a:p>
            <a:pPr marL="800100" lvl="1" indent="-342900">
              <a:buSzPct val="105000"/>
              <a:buFont typeface="Wingdings 3" panose="05040102010807070707" pitchFamily="18" charset="2"/>
              <a:buChar char=""/>
              <a:tabLst>
                <a:tab pos="457200" algn="l"/>
              </a:tabLst>
            </a:pPr>
            <a:r>
              <a:rPr lang="en-US" sz="1600" dirty="0">
                <a:ea typeface="Calibri" panose="020F0502020204030204" pitchFamily="34" charset="0"/>
                <a:cs typeface="Times New Roman" panose="02020603050405020304" pitchFamily="18" charset="0"/>
              </a:rPr>
              <a:t>Unguarded (without hand railing) access / staircases.</a:t>
            </a:r>
          </a:p>
          <a:p>
            <a:pPr marL="342900" marR="0" lvl="0" indent="-342900">
              <a:spcBef>
                <a:spcPts val="0"/>
              </a:spcBef>
              <a:spcAft>
                <a:spcPts val="0"/>
              </a:spcAft>
              <a:buSzPct val="105000"/>
              <a:buFont typeface="Wingdings 3" pitchFamily="18" charset="2"/>
              <a:buChar char="p"/>
              <a:tabLst>
                <a:tab pos="457200" algn="l"/>
              </a:tabLst>
            </a:pPr>
            <a:r>
              <a:rPr lang="en-US" sz="1600" b="1" dirty="0">
                <a:ea typeface="Calibri" panose="020F0502020204030204" pitchFamily="34" charset="0"/>
                <a:cs typeface="Times New Roman" panose="02020603050405020304" pitchFamily="18" charset="0"/>
              </a:rPr>
              <a:t>Some other causes like :</a:t>
            </a:r>
          </a:p>
          <a:p>
            <a:pPr marL="800100" lvl="1" indent="-342900">
              <a:buSzPct val="105000"/>
              <a:buFont typeface="Wingdings 3" pitchFamily="18" charset="2"/>
              <a:buChar char=""/>
              <a:tabLst>
                <a:tab pos="457200" algn="l"/>
              </a:tabLst>
            </a:pPr>
            <a:r>
              <a:rPr lang="en-US" sz="1600" dirty="0">
                <a:ea typeface="Calibri" panose="020F0502020204030204" pitchFamily="34" charset="0"/>
                <a:cs typeface="Times New Roman" panose="02020603050405020304" pitchFamily="18" charset="0"/>
              </a:rPr>
              <a:t>Walking on the beam.</a:t>
            </a:r>
          </a:p>
          <a:p>
            <a:pPr marL="800100" lvl="1" indent="-342900">
              <a:buSzPct val="105000"/>
              <a:buFont typeface="Wingdings 3" pitchFamily="18" charset="2"/>
              <a:buChar char=""/>
              <a:tabLst>
                <a:tab pos="457200" algn="l"/>
              </a:tabLst>
            </a:pPr>
            <a:r>
              <a:rPr lang="en-US" sz="1600" dirty="0">
                <a:ea typeface="Calibri" panose="020F0502020204030204" pitchFamily="34" charset="0"/>
                <a:cs typeface="Times New Roman" panose="02020603050405020304" pitchFamily="18" charset="0"/>
              </a:rPr>
              <a:t>Electric shock.</a:t>
            </a:r>
          </a:p>
          <a:p>
            <a:pPr marL="800100" lvl="1" indent="-342900">
              <a:buSzPct val="105000"/>
              <a:buFont typeface="Wingdings 3" pitchFamily="18" charset="2"/>
              <a:buChar char=""/>
              <a:tabLst>
                <a:tab pos="457200" algn="l"/>
              </a:tabLst>
            </a:pPr>
            <a:r>
              <a:rPr lang="en-US" sz="1600" dirty="0">
                <a:ea typeface="Calibri" panose="020F0502020204030204" pitchFamily="34" charset="0"/>
                <a:cs typeface="Times New Roman" panose="02020603050405020304" pitchFamily="18" charset="0"/>
              </a:rPr>
              <a:t>Handling materials at height.</a:t>
            </a:r>
          </a:p>
          <a:p>
            <a:pPr marL="800100" lvl="1" indent="-342900">
              <a:buSzPct val="105000"/>
              <a:buFont typeface="Wingdings 3" pitchFamily="18" charset="2"/>
              <a:buChar char=""/>
              <a:tabLst>
                <a:tab pos="457200" algn="l"/>
              </a:tabLst>
            </a:pPr>
            <a:r>
              <a:rPr lang="en-US" sz="1600" dirty="0">
                <a:ea typeface="Calibri" panose="020F0502020204030204" pitchFamily="34" charset="0"/>
                <a:cs typeface="Times New Roman" panose="02020603050405020304" pitchFamily="18" charset="0"/>
              </a:rPr>
              <a:t>Stumbling hazards.</a:t>
            </a: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Times New Roman" panose="02020603050405020304" pitchFamily="18" charset="0"/>
              </a:rPr>
              <a:t>WORKING AT HEIGHT</a:t>
            </a:r>
          </a:p>
        </p:txBody>
      </p:sp>
      <p:pic>
        <p:nvPicPr>
          <p:cNvPr id="9218" name="Picture 2" descr="Image result for WORKING AT HEIGHT"/>
          <p:cNvPicPr>
            <a:picLocks noChangeAspect="1" noChangeArrowheads="1"/>
          </p:cNvPicPr>
          <p:nvPr/>
        </p:nvPicPr>
        <p:blipFill rotWithShape="1">
          <a:blip r:embed="rId2">
            <a:extLst>
              <a:ext uri="{28A0092B-C50C-407E-A947-70E740481C1C}">
                <a14:useLocalDpi xmlns:a14="http://schemas.microsoft.com/office/drawing/2010/main" val="0"/>
              </a:ext>
            </a:extLst>
          </a:blip>
          <a:srcRect l="10497" r="10181"/>
          <a:stretch/>
        </p:blipFill>
        <p:spPr bwMode="auto">
          <a:xfrm>
            <a:off x="6322847" y="4247147"/>
            <a:ext cx="2568489" cy="215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US" sz="2000" b="1" dirty="0">
                <a:ea typeface="Calibri" panose="020F0502020204030204" pitchFamily="34" charset="0"/>
                <a:cs typeface="Times New Roman" panose="02020603050405020304" pitchFamily="18" charset="0"/>
              </a:rPr>
              <a:t>Checklist for working at height</a:t>
            </a: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lvl="0" indent="-285750">
              <a:buSzPct val="105000"/>
              <a:buFont typeface="Wingdings 3" panose="05040102010807070707" pitchFamily="18" charset="2"/>
              <a:buChar char="p"/>
            </a:pPr>
            <a:r>
              <a:rPr lang="en-US" dirty="0"/>
              <a:t>The following check should be made before and during working at height.</a:t>
            </a:r>
          </a:p>
          <a:p>
            <a:pPr marL="742950" lvl="1" indent="-285750">
              <a:buSzPct val="105000"/>
              <a:buFont typeface="Wingdings 3" panose="05040102010807070707" pitchFamily="18" charset="2"/>
              <a:buChar char=""/>
            </a:pPr>
            <a:r>
              <a:rPr lang="en-US" dirty="0"/>
              <a:t>Keeping access ways clear to permit free passage of workers.</a:t>
            </a:r>
          </a:p>
          <a:p>
            <a:pPr marL="742950" lvl="1" indent="-285750">
              <a:buSzPct val="105000"/>
              <a:buFont typeface="Wingdings 3" panose="05040102010807070707" pitchFamily="18" charset="2"/>
              <a:buChar char=""/>
            </a:pPr>
            <a:r>
              <a:rPr lang="en-US" dirty="0"/>
              <a:t>Safe access (stairway, ladder, ramp) to work areas.</a:t>
            </a:r>
          </a:p>
          <a:p>
            <a:pPr marL="742950" lvl="1" indent="-285750">
              <a:buSzPct val="105000"/>
              <a:buFont typeface="Wingdings 3" panose="05040102010807070707" pitchFamily="18" charset="2"/>
              <a:buChar char=""/>
            </a:pPr>
            <a:r>
              <a:rPr lang="en-US" dirty="0"/>
              <a:t>The scaffolds are of proper strength and there is no gap through which person, equipment or materials may fall.</a:t>
            </a:r>
          </a:p>
          <a:p>
            <a:pPr marL="742950" lvl="1" indent="-285750">
              <a:buSzPct val="105000"/>
              <a:buFont typeface="Wingdings 3" panose="05040102010807070707" pitchFamily="18" charset="2"/>
              <a:buChar char=""/>
            </a:pPr>
            <a:r>
              <a:rPr lang="en-US" dirty="0"/>
              <a:t>Anchorage point is strong enough to support at least two times the potential impact load of a work man’s fall. </a:t>
            </a:r>
          </a:p>
          <a:p>
            <a:pPr marL="742950" lvl="1" indent="-285750">
              <a:buSzPct val="105000"/>
              <a:buFont typeface="Wingdings 3" panose="05040102010807070707" pitchFamily="18" charset="2"/>
              <a:buChar char=""/>
            </a:pPr>
            <a:r>
              <a:rPr lang="en-US" dirty="0"/>
              <a:t>The anchorage point allows free movement of the attachment ( life line of safety belt )</a:t>
            </a:r>
          </a:p>
          <a:p>
            <a:pPr marL="742950" lvl="1" indent="-285750">
              <a:buSzPct val="105000"/>
              <a:buFont typeface="Wingdings 3" panose="05040102010807070707" pitchFamily="18" charset="2"/>
              <a:buChar char=""/>
            </a:pPr>
            <a:r>
              <a:rPr lang="en-US" dirty="0"/>
              <a:t>It is located as high as possible and is as vertical as possible in order to reduce swinging.</a:t>
            </a:r>
          </a:p>
          <a:p>
            <a:pPr marL="742950" lvl="1" indent="-285750">
              <a:buSzPct val="105000"/>
              <a:buFont typeface="Wingdings 3" panose="05040102010807070707" pitchFamily="18" charset="2"/>
              <a:buChar char=""/>
            </a:pPr>
            <a:r>
              <a:rPr lang="en-US" dirty="0"/>
              <a:t>Anchorage point should not be sharp to cut the rope etc.</a:t>
            </a:r>
          </a:p>
          <a:p>
            <a:pPr marL="742950" lvl="1" indent="-285750">
              <a:buSzPct val="105000"/>
              <a:buFont typeface="Wingdings 3" panose="05040102010807070707" pitchFamily="18" charset="2"/>
              <a:buChar char=""/>
            </a:pPr>
            <a:r>
              <a:rPr lang="en-US" dirty="0"/>
              <a:t>P.P.E.’s are being used properly. Fall arrestor is being used.</a:t>
            </a:r>
          </a:p>
          <a:p>
            <a:pPr marL="742950" lvl="1" indent="-285750">
              <a:buSzPct val="105000"/>
              <a:buFont typeface="Wingdings 3" panose="05040102010807070707" pitchFamily="18" charset="2"/>
              <a:buChar char=""/>
            </a:pPr>
            <a:r>
              <a:rPr lang="en-US" dirty="0"/>
              <a:t>Materials are not left at height.</a:t>
            </a:r>
          </a:p>
          <a:p>
            <a:pPr marL="742950" lvl="1" indent="-285750">
              <a:buSzPct val="105000"/>
              <a:buFont typeface="Wingdings 3" panose="05040102010807070707" pitchFamily="18" charset="2"/>
              <a:buChar char=""/>
            </a:pPr>
            <a:r>
              <a:rPr lang="en-US" dirty="0"/>
              <a:t>Area below is cordoned off and nobody is working under below unless head protection is there.</a:t>
            </a:r>
          </a:p>
          <a:p>
            <a:r>
              <a:rPr lang="en-US" dirty="0"/>
              <a:t> </a:t>
            </a: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Times New Roman" panose="02020603050405020304" pitchFamily="18" charset="0"/>
              </a:rPr>
              <a:t>WORKING AT HEIGHT</a:t>
            </a:r>
          </a:p>
        </p:txBody>
      </p:sp>
    </p:spTree>
    <p:extLst>
      <p:ext uri="{BB962C8B-B14F-4D97-AF65-F5344CB8AC3E}">
        <p14:creationId xmlns:p14="http://schemas.microsoft.com/office/powerpoint/2010/main" val="291635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buSzPct val="105000"/>
              <a:buFont typeface="Wingdings 3" panose="05040102010807070707" pitchFamily="18" charset="2"/>
              <a:buChar char="p"/>
            </a:pPr>
            <a:r>
              <a:rPr lang="en-IN" dirty="0">
                <a:solidFill>
                  <a:srgbClr val="000000"/>
                </a:solidFill>
                <a:ea typeface="Calibri" panose="020F0502020204030204" pitchFamily="34" charset="0"/>
                <a:cs typeface="Calibri" panose="020F0502020204030204" pitchFamily="34" charset="0"/>
              </a:rPr>
              <a:t>Emergency preparedness and response plan prepared for following possible emergencies.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Fire and Explosion.</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Ammonia Leakage.</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Terrorist Attack.</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Food poisoning.</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Toxic Release emergency procedure.</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Earth Quake.</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Civil disobedience ( Unrest)</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Bio gas leakage.</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EMERGENCY PREPAREDNESS AND RESPONSE PLAN</a:t>
            </a:r>
            <a:endParaRPr lang="en-US" sz="3200"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lum bright="-5000" contrast="-4000"/>
          </a:blip>
          <a:srcRect l="19480" t="14794" r="16883" b="15060"/>
          <a:stretch/>
        </p:blipFill>
        <p:spPr>
          <a:xfrm>
            <a:off x="5079609" y="3101284"/>
            <a:ext cx="3895579" cy="3370954"/>
          </a:xfrm>
          <a:prstGeom prst="rect">
            <a:avLst/>
          </a:prstGeom>
        </p:spPr>
      </p:pic>
    </p:spTree>
    <p:extLst>
      <p:ext uri="{BB962C8B-B14F-4D97-AF65-F5344CB8AC3E}">
        <p14:creationId xmlns:p14="http://schemas.microsoft.com/office/powerpoint/2010/main" val="60243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ea typeface="Calibri" panose="020F0502020204030204" pitchFamily="34" charset="0"/>
                <a:cs typeface="Calibri" panose="020F0502020204030204" pitchFamily="34" charset="0"/>
              </a:rPr>
              <a:t>Following</a:t>
            </a:r>
            <a:r>
              <a:rPr lang="en-IN" sz="2000">
                <a:ea typeface="Calibri" panose="020F0502020204030204" pitchFamily="34" charset="0"/>
                <a:cs typeface="Calibri" panose="020F0502020204030204" pitchFamily="34" charset="0"/>
              </a:rPr>
              <a:t> </a:t>
            </a:r>
            <a:r>
              <a:rPr lang="en-IN" sz="2000" b="1">
                <a:ea typeface="Calibri" panose="020F0502020204030204" pitchFamily="34" charset="0"/>
                <a:cs typeface="Calibri" panose="020F0502020204030204" pitchFamily="34" charset="0"/>
              </a:rPr>
              <a:t>emergency facilities provided</a:t>
            </a:r>
            <a:endParaRPr lang="en-US" sz="2000" b="1" dirty="0"/>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gn="just">
              <a:lnSpc>
                <a:spcPct val="115000"/>
              </a:lnSpc>
              <a:buSzPct val="105000"/>
              <a:buFont typeface="Wingdings 3" pitchFamily="18" charset="2"/>
              <a:buChar char="p"/>
            </a:pPr>
            <a:r>
              <a:rPr lang="en-IN" dirty="0">
                <a:ea typeface="Calibri" panose="020F0502020204030204" pitchFamily="34" charset="0"/>
                <a:cs typeface="Calibri" panose="020F0502020204030204" pitchFamily="34" charset="0"/>
              </a:rPr>
              <a:t>Emergency Telephone </a:t>
            </a:r>
            <a:r>
              <a:rPr lang="en-IN" dirty="0" err="1">
                <a:ea typeface="Calibri" panose="020F0502020204030204" pitchFamily="34" charset="0"/>
                <a:cs typeface="Calibri" panose="020F0502020204030204" pitchFamily="34" charset="0"/>
              </a:rPr>
              <a:t>Nos</a:t>
            </a:r>
            <a:r>
              <a:rPr lang="en-IN" dirty="0">
                <a:ea typeface="Calibri" panose="020F0502020204030204" pitchFamily="34" charset="0"/>
                <a:cs typeface="Calibri" panose="020F0502020204030204" pitchFamily="34" charset="0"/>
              </a:rPr>
              <a:t> : Telephone </a:t>
            </a:r>
            <a:r>
              <a:rPr lang="en-IN" dirty="0" err="1">
                <a:ea typeface="Calibri" panose="020F0502020204030204" pitchFamily="34" charset="0"/>
                <a:cs typeface="Calibri" panose="020F0502020204030204" pitchFamily="34" charset="0"/>
              </a:rPr>
              <a:t>Nos</a:t>
            </a:r>
            <a:r>
              <a:rPr lang="en-IN" dirty="0">
                <a:ea typeface="Calibri" panose="020F0502020204030204" pitchFamily="34" charset="0"/>
                <a:cs typeface="Calibri" panose="020F0502020204030204" pitchFamily="34" charset="0"/>
              </a:rPr>
              <a:t> of Company Authority and External Agency are displayed in the Plant premises.</a:t>
            </a:r>
            <a:endParaRPr lang="en-US" dirty="0">
              <a:ea typeface="Calibri" panose="020F0502020204030204" pitchFamily="34" charset="0"/>
              <a:cs typeface="Times New Roman" panose="02020603050405020304" pitchFamily="18" charset="0"/>
            </a:endParaRPr>
          </a:p>
          <a:p>
            <a:pPr marL="285750" indent="-285750" algn="just">
              <a:lnSpc>
                <a:spcPct val="115000"/>
              </a:lnSpc>
              <a:buSzPct val="105000"/>
              <a:buFont typeface="Wingdings 3" pitchFamily="18" charset="2"/>
              <a:buChar char="p"/>
            </a:pPr>
            <a:r>
              <a:rPr lang="en-IN" dirty="0">
                <a:ea typeface="Calibri" panose="020F0502020204030204" pitchFamily="34" charset="0"/>
                <a:cs typeface="Calibri" panose="020F0502020204030204" pitchFamily="34" charset="0"/>
              </a:rPr>
              <a:t>Emergency Siren/Air Horn system : Shift Officer/Operator/  Security will raise alarm in case of emergency.</a:t>
            </a:r>
            <a:endParaRPr lang="en-US" dirty="0">
              <a:ea typeface="Calibri" panose="020F0502020204030204" pitchFamily="34" charset="0"/>
              <a:cs typeface="Times New Roman" panose="02020603050405020304" pitchFamily="18" charset="0"/>
            </a:endParaRPr>
          </a:p>
          <a:p>
            <a:pPr marL="285750" lvl="1" indent="-285750" algn="just">
              <a:lnSpc>
                <a:spcPct val="115000"/>
              </a:lnSpc>
              <a:buSzPct val="105000"/>
              <a:buFont typeface="Wingdings 3" panose="05040102010807070707" pitchFamily="18" charset="2"/>
              <a:buChar char="p"/>
            </a:pPr>
            <a:r>
              <a:rPr lang="en-IN" dirty="0">
                <a:ea typeface="Calibri" panose="020F0502020204030204" pitchFamily="34" charset="0"/>
                <a:cs typeface="Calibri" panose="020F0502020204030204" pitchFamily="34" charset="0"/>
              </a:rPr>
              <a:t>Emergency Exit : All exit and exit routes shall be known to all partners. Necessary exit route drawings are displayed in Plant.</a:t>
            </a:r>
            <a:endParaRPr lang="en-US" dirty="0">
              <a:ea typeface="Calibri" panose="020F0502020204030204" pitchFamily="34" charset="0"/>
              <a:cs typeface="Times New Roman" panose="02020603050405020304" pitchFamily="18" charset="0"/>
            </a:endParaRPr>
          </a:p>
          <a:p>
            <a:pPr marL="285750" indent="-285750" algn="just">
              <a:lnSpc>
                <a:spcPct val="115000"/>
              </a:lnSpc>
              <a:buSzPct val="105000"/>
              <a:buFont typeface="Wingdings 3" panose="05040102010807070707" pitchFamily="18" charset="2"/>
              <a:buChar char="p"/>
            </a:pPr>
            <a:r>
              <a:rPr lang="en-IN" dirty="0">
                <a:ea typeface="Calibri" panose="020F0502020204030204" pitchFamily="34" charset="0"/>
                <a:cs typeface="Calibri" panose="020F0502020204030204" pitchFamily="34" charset="0"/>
              </a:rPr>
              <a:t>Wind Socks : Wind sock shows the direction of wind. In case of gas leakage, the partners should assemble at up wind direction.</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EMERGENCY PREPAREDNESS AND RESPONSE PLAN</a:t>
            </a:r>
            <a:endParaRPr lang="en-US" sz="3200" dirty="0">
              <a:ea typeface="Calibri" panose="020F0502020204030204" pitchFamily="34" charset="0"/>
              <a:cs typeface="Times New Roman" panose="02020603050405020304" pitchFamily="18" charset="0"/>
            </a:endParaRPr>
          </a:p>
        </p:txBody>
      </p:sp>
      <p:pic>
        <p:nvPicPr>
          <p:cNvPr id="10242" name="Picture 2" descr="Image result for Emergency Preparedne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33485" y="3934325"/>
            <a:ext cx="2505607" cy="251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9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ea typeface="Calibri" panose="020F0502020204030204" pitchFamily="34" charset="0"/>
                <a:cs typeface="Calibri" panose="020F0502020204030204" pitchFamily="34" charset="0"/>
              </a:rPr>
              <a:t>Following</a:t>
            </a:r>
            <a:r>
              <a:rPr lang="en-IN" sz="2000">
                <a:ea typeface="Calibri" panose="020F0502020204030204" pitchFamily="34" charset="0"/>
                <a:cs typeface="Calibri" panose="020F0502020204030204" pitchFamily="34" charset="0"/>
              </a:rPr>
              <a:t> </a:t>
            </a:r>
            <a:r>
              <a:rPr lang="en-IN" sz="2000" b="1">
                <a:ea typeface="Calibri" panose="020F0502020204030204" pitchFamily="34" charset="0"/>
                <a:cs typeface="Calibri" panose="020F0502020204030204" pitchFamily="34" charset="0"/>
              </a:rPr>
              <a:t>emergency facilities provided</a:t>
            </a:r>
            <a:endParaRPr lang="en-US" sz="2000" b="1" dirty="0"/>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gn="just">
              <a:lnSpc>
                <a:spcPct val="115000"/>
              </a:lnSpc>
              <a:buSzPct val="105000"/>
            </a:pP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EMERGENCY PREPAREDNESS AND RESPONSE PLAN</a:t>
            </a:r>
            <a:endParaRPr lang="en-US" sz="3200" dirty="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0607560"/>
              </p:ext>
            </p:extLst>
          </p:nvPr>
        </p:nvGraphicFramePr>
        <p:xfrm>
          <a:off x="235263" y="1642037"/>
          <a:ext cx="8619981" cy="4747354"/>
        </p:xfrm>
        <a:graphic>
          <a:graphicData uri="http://schemas.openxmlformats.org/drawingml/2006/table">
            <a:tbl>
              <a:tblPr firstRow="1" firstCol="1" bandRow="1"/>
              <a:tblGrid>
                <a:gridCol w="3350148">
                  <a:extLst>
                    <a:ext uri="{9D8B030D-6E8A-4147-A177-3AD203B41FA5}">
                      <a16:colId xmlns:a16="http://schemas.microsoft.com/office/drawing/2014/main" val="20000"/>
                    </a:ext>
                  </a:extLst>
                </a:gridCol>
                <a:gridCol w="2622884">
                  <a:extLst>
                    <a:ext uri="{9D8B030D-6E8A-4147-A177-3AD203B41FA5}">
                      <a16:colId xmlns:a16="http://schemas.microsoft.com/office/drawing/2014/main" val="20001"/>
                    </a:ext>
                  </a:extLst>
                </a:gridCol>
                <a:gridCol w="1448802">
                  <a:extLst>
                    <a:ext uri="{9D8B030D-6E8A-4147-A177-3AD203B41FA5}">
                      <a16:colId xmlns:a16="http://schemas.microsoft.com/office/drawing/2014/main" val="20002"/>
                    </a:ext>
                  </a:extLst>
                </a:gridCol>
                <a:gridCol w="1198147">
                  <a:extLst>
                    <a:ext uri="{9D8B030D-6E8A-4147-A177-3AD203B41FA5}">
                      <a16:colId xmlns:a16="http://schemas.microsoft.com/office/drawing/2014/main" val="20003"/>
                    </a:ext>
                  </a:extLst>
                </a:gridCol>
              </a:tblGrid>
              <a:tr h="193250">
                <a:tc rowSpan="4">
                  <a:txBody>
                    <a:bodyPr/>
                    <a:lstStyle/>
                    <a:p>
                      <a:pPr algn="l">
                        <a:lnSpc>
                          <a:spcPct val="100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4">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Plant Manager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15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(R)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0"/>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(M)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1"/>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(O)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2"/>
                  </a:ext>
                </a:extLst>
              </a:tr>
              <a:tr h="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Intercom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3"/>
                  </a:ext>
                </a:extLst>
              </a:tr>
              <a:tr h="193250">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Shift  Coordinator- Main Plant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2">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Main Plant</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(M)</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4"/>
                  </a:ext>
                </a:extLst>
              </a:tr>
              <a:tr h="303819">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Intercom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5"/>
                  </a:ext>
                </a:extLst>
              </a:tr>
              <a:tr h="193250">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Maint. Shift Coordinator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Maintenance. Shift in charge</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(M)</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6"/>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Intercom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7"/>
                  </a:ext>
                </a:extLst>
              </a:tr>
              <a:tr h="193250">
                <a:tc rowSpan="3">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Security Main Gate/ Ambulance</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3">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Security Officer on duty</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b="1" dirty="0">
                          <a:effectLst/>
                          <a:latin typeface="+mn-lt"/>
                          <a:ea typeface="Times New Roman" panose="02020603050405020304" pitchFamily="18" charset="0"/>
                          <a:cs typeface="Times New Roman" panose="02020603050405020304" pitchFamily="18" charset="0"/>
                        </a:rPr>
                        <a:t>Intercom</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8"/>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Intercom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09"/>
                  </a:ext>
                </a:extLst>
              </a:tr>
              <a:tr h="204411">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Direct Line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0"/>
                  </a:ext>
                </a:extLst>
              </a:tr>
              <a:tr h="193250">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Police</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External Agency</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(O)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1"/>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2"/>
                  </a:ext>
                </a:extLst>
              </a:tr>
              <a:tr h="193250">
                <a:tc rowSpan="2">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Municipal </a:t>
                      </a:r>
                      <a:br>
                        <a:rPr lang="en-IN" sz="1100" dirty="0">
                          <a:effectLst/>
                          <a:latin typeface="+mn-lt"/>
                          <a:ea typeface="Times New Roman" panose="02020603050405020304" pitchFamily="18" charset="0"/>
                          <a:cs typeface="Times New Roman" panose="02020603050405020304" pitchFamily="18" charset="0"/>
                        </a:rPr>
                      </a:br>
                      <a:r>
                        <a:rPr lang="en-IN" sz="1100" dirty="0">
                          <a:effectLst/>
                          <a:latin typeface="+mn-lt"/>
                          <a:ea typeface="Times New Roman" panose="02020603050405020304" pitchFamily="18" charset="0"/>
                          <a:cs typeface="Times New Roman" panose="02020603050405020304" pitchFamily="18" charset="0"/>
                        </a:rPr>
                        <a:t>Fire Brigade &amp; Ambulance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2">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External Agency</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(O)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3"/>
                  </a:ext>
                </a:extLst>
              </a:tr>
              <a:tr h="386199">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4"/>
                  </a:ext>
                </a:extLst>
              </a:tr>
              <a:tr h="193250">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 MIDC Fire Brigade</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External Agency</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(O)</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5"/>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6"/>
                  </a:ext>
                </a:extLst>
              </a:tr>
              <a:tr h="193250">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Dr.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rowSpan="2">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Hospital</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(R) / (H)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7"/>
                  </a:ext>
                </a:extLst>
              </a:tr>
              <a:tr h="193250">
                <a:tc vMerge="1">
                  <a:txBody>
                    <a:bodyPr/>
                    <a:lstStyle/>
                    <a:p>
                      <a:endParaRPr lang="en-US"/>
                    </a:p>
                  </a:txBody>
                  <a:tcPr/>
                </a:tc>
                <a:tc vMerge="1">
                  <a:txBody>
                    <a:bodyPr/>
                    <a:lstStyle/>
                    <a:p>
                      <a:endParaRPr lang="en-US"/>
                    </a:p>
                  </a:txBody>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(M)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8"/>
                  </a:ext>
                </a:extLst>
              </a:tr>
              <a:tr h="193250">
                <a:tc>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Dr.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 Hospital</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(H)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19"/>
                  </a:ext>
                </a:extLst>
              </a:tr>
              <a:tr h="193250">
                <a:tc>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 Hospital, </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a:effectLst/>
                          <a:latin typeface="+mn-lt"/>
                          <a:ea typeface="Times New Roman" panose="02020603050405020304" pitchFamily="18" charset="0"/>
                          <a:cs typeface="Times New Roman" panose="02020603050405020304" pitchFamily="18" charset="0"/>
                        </a:rPr>
                        <a:t>Govt. Hospital</a:t>
                      </a:r>
                      <a:endParaRPr lang="en-US" sz="110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(H)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20"/>
                  </a:ext>
                </a:extLst>
              </a:tr>
              <a:tr h="374889">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Silver Jubilee ,BMT</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Govt.  Hospital</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marL="0" marR="0" algn="l">
                        <a:lnSpc>
                          <a:spcPct val="100000"/>
                        </a:lnSpc>
                        <a:spcBef>
                          <a:spcPts val="0"/>
                        </a:spcBef>
                        <a:spcAft>
                          <a:spcPts val="0"/>
                        </a:spcAft>
                      </a:pPr>
                      <a:r>
                        <a:rPr lang="en-IN" sz="1100" dirty="0">
                          <a:effectLst/>
                          <a:latin typeface="+mn-lt"/>
                          <a:ea typeface="Times New Roman" panose="02020603050405020304" pitchFamily="18" charset="0"/>
                          <a:cs typeface="Times New Roman" panose="02020603050405020304" pitchFamily="18" charset="0"/>
                        </a:rPr>
                        <a:t>(H)          </a:t>
                      </a:r>
                      <a:endParaRPr lang="en-US" sz="1100" dirty="0">
                        <a:effectLst/>
                        <a:latin typeface="+mn-lt"/>
                        <a:ea typeface="Calibri" panose="020F0502020204030204" pitchFamily="34" charset="0"/>
                        <a:cs typeface="Times New Roman" panose="02020603050405020304" pitchFamily="18" charset="0"/>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tc>
                  <a:txBody>
                    <a:bodyPr/>
                    <a:lstStyle/>
                    <a:p>
                      <a:pPr algn="l">
                        <a:lnSpc>
                          <a:spcPct val="115000"/>
                        </a:lnSpc>
                      </a:pPr>
                      <a:endParaRPr lang="en-US" sz="1100" dirty="0">
                        <a:effectLst/>
                        <a:latin typeface="+mn-lt"/>
                      </a:endParaRPr>
                    </a:p>
                  </a:txBody>
                  <a:tcPr marL="62122" marR="621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CBC3"/>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29547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6"/>
          <p:cNvSpPr>
            <a:spLocks noChangeArrowheads="1"/>
          </p:cNvSpPr>
          <p:nvPr/>
        </p:nvSpPr>
        <p:spPr bwMode="gray">
          <a:xfrm>
            <a:off x="323850" y="1266982"/>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a:t>
            </a:r>
          </a:p>
        </p:txBody>
      </p:sp>
      <p:sp>
        <p:nvSpPr>
          <p:cNvPr id="5" name="Rectangle 77"/>
          <p:cNvSpPr>
            <a:spLocks noChangeArrowheads="1"/>
          </p:cNvSpPr>
          <p:nvPr/>
        </p:nvSpPr>
        <p:spPr bwMode="gray">
          <a:xfrm>
            <a:off x="762000" y="1266982"/>
            <a:ext cx="8058150" cy="295275"/>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dirty="0">
                <a:latin typeface="+mn-lt"/>
              </a:rPr>
              <a:t>Safety measurements</a:t>
            </a:r>
            <a:endParaRPr lang="en-IN" altLang="en-US" noProof="1">
              <a:latin typeface="+mn-lt"/>
            </a:endParaRPr>
          </a:p>
        </p:txBody>
      </p:sp>
      <p:sp>
        <p:nvSpPr>
          <p:cNvPr id="6" name="Rectangle 78"/>
          <p:cNvSpPr>
            <a:spLocks noChangeArrowheads="1"/>
          </p:cNvSpPr>
          <p:nvPr/>
        </p:nvSpPr>
        <p:spPr bwMode="gray">
          <a:xfrm>
            <a:off x="323850" y="1708307"/>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2</a:t>
            </a:r>
          </a:p>
        </p:txBody>
      </p:sp>
      <p:sp>
        <p:nvSpPr>
          <p:cNvPr id="7" name="Rectangle 79"/>
          <p:cNvSpPr>
            <a:spLocks noChangeArrowheads="1"/>
          </p:cNvSpPr>
          <p:nvPr/>
        </p:nvSpPr>
        <p:spPr bwMode="gray">
          <a:xfrm>
            <a:off x="762000" y="1708307"/>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dirty="0">
                <a:latin typeface="+mn-lt"/>
                <a:ea typeface="Times New Roman" panose="02020603050405020304" pitchFamily="18" charset="0"/>
                <a:cs typeface="Times New Roman" panose="02020603050405020304" pitchFamily="18" charset="0"/>
              </a:rPr>
              <a:t>Objectives of safety induction training</a:t>
            </a:r>
            <a:endParaRPr lang="en-IN" altLang="en-US" noProof="1">
              <a:latin typeface="+mn-lt"/>
            </a:endParaRPr>
          </a:p>
        </p:txBody>
      </p:sp>
      <p:sp>
        <p:nvSpPr>
          <p:cNvPr id="8" name="Rectangle 80"/>
          <p:cNvSpPr>
            <a:spLocks noChangeArrowheads="1"/>
          </p:cNvSpPr>
          <p:nvPr/>
        </p:nvSpPr>
        <p:spPr bwMode="gray">
          <a:xfrm>
            <a:off x="323850" y="2148045"/>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3</a:t>
            </a:r>
          </a:p>
        </p:txBody>
      </p:sp>
      <p:sp>
        <p:nvSpPr>
          <p:cNvPr id="9" name="Rectangle 81"/>
          <p:cNvSpPr>
            <a:spLocks noChangeArrowheads="1"/>
          </p:cNvSpPr>
          <p:nvPr/>
        </p:nvSpPr>
        <p:spPr bwMode="gray">
          <a:xfrm>
            <a:off x="762000" y="214804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en-IN" dirty="0">
                <a:latin typeface="+mn-lt"/>
              </a:rPr>
              <a:t>Benefits of induction programs</a:t>
            </a:r>
            <a:endParaRPr lang="en-US" dirty="0">
              <a:latin typeface="+mn-lt"/>
            </a:endParaRPr>
          </a:p>
        </p:txBody>
      </p:sp>
      <p:sp>
        <p:nvSpPr>
          <p:cNvPr id="10" name="Rectangle 82"/>
          <p:cNvSpPr>
            <a:spLocks noChangeArrowheads="1"/>
          </p:cNvSpPr>
          <p:nvPr/>
        </p:nvSpPr>
        <p:spPr bwMode="gray">
          <a:xfrm>
            <a:off x="323850" y="2584607"/>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4</a:t>
            </a:r>
          </a:p>
        </p:txBody>
      </p:sp>
      <p:sp>
        <p:nvSpPr>
          <p:cNvPr id="11" name="Rectangle 83"/>
          <p:cNvSpPr>
            <a:spLocks noChangeArrowheads="1"/>
          </p:cNvSpPr>
          <p:nvPr/>
        </p:nvSpPr>
        <p:spPr bwMode="gray">
          <a:xfrm>
            <a:off x="762000" y="2584607"/>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r>
              <a:rPr lang="en-US" dirty="0">
                <a:latin typeface="+mn-lt"/>
              </a:rPr>
              <a:t>Definitions</a:t>
            </a:r>
          </a:p>
        </p:txBody>
      </p:sp>
      <p:sp>
        <p:nvSpPr>
          <p:cNvPr id="12" name="Rectangle 84"/>
          <p:cNvSpPr>
            <a:spLocks noChangeArrowheads="1"/>
          </p:cNvSpPr>
          <p:nvPr/>
        </p:nvSpPr>
        <p:spPr bwMode="gray">
          <a:xfrm>
            <a:off x="323850" y="3022757"/>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5</a:t>
            </a:r>
          </a:p>
        </p:txBody>
      </p:sp>
      <p:sp>
        <p:nvSpPr>
          <p:cNvPr id="13" name="Rectangle 85"/>
          <p:cNvSpPr>
            <a:spLocks noChangeArrowheads="1"/>
          </p:cNvSpPr>
          <p:nvPr/>
        </p:nvSpPr>
        <p:spPr bwMode="gray">
          <a:xfrm>
            <a:off x="762000" y="3022757"/>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latin typeface="+mn-lt"/>
              </a:rPr>
              <a:t>Type of hazards</a:t>
            </a:r>
          </a:p>
        </p:txBody>
      </p:sp>
      <p:sp>
        <p:nvSpPr>
          <p:cNvPr id="14" name="Rectangle 86"/>
          <p:cNvSpPr>
            <a:spLocks noChangeArrowheads="1"/>
          </p:cNvSpPr>
          <p:nvPr/>
        </p:nvSpPr>
        <p:spPr bwMode="gray">
          <a:xfrm>
            <a:off x="323850" y="3462495"/>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6</a:t>
            </a:r>
          </a:p>
        </p:txBody>
      </p:sp>
      <p:sp>
        <p:nvSpPr>
          <p:cNvPr id="15" name="Rectangle 87"/>
          <p:cNvSpPr>
            <a:spLocks noChangeArrowheads="1"/>
          </p:cNvSpPr>
          <p:nvPr/>
        </p:nvSpPr>
        <p:spPr bwMode="gray">
          <a:xfrm>
            <a:off x="762000" y="346249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pPr>
            <a:r>
              <a:rPr lang="en-IN" dirty="0">
                <a:latin typeface="+mn-lt"/>
                <a:ea typeface="Calibri" panose="020F0502020204030204" pitchFamily="34" charset="0"/>
                <a:cs typeface="Times New Roman" panose="02020603050405020304" pitchFamily="18" charset="0"/>
              </a:rPr>
              <a:t>Personal protective equipment (PPE’S)</a:t>
            </a:r>
            <a:endParaRPr lang="en-US" sz="1000" dirty="0">
              <a:latin typeface="+mn-lt"/>
              <a:ea typeface="Calibri" panose="020F0502020204030204" pitchFamily="34" charset="0"/>
              <a:cs typeface="Times New Roman" panose="02020603050405020304" pitchFamily="18" charset="0"/>
            </a:endParaRPr>
          </a:p>
        </p:txBody>
      </p:sp>
      <p:sp>
        <p:nvSpPr>
          <p:cNvPr id="16" name="Rectangle 88"/>
          <p:cNvSpPr>
            <a:spLocks noChangeArrowheads="1"/>
          </p:cNvSpPr>
          <p:nvPr/>
        </p:nvSpPr>
        <p:spPr bwMode="gray">
          <a:xfrm>
            <a:off x="323850" y="3900645"/>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7</a:t>
            </a:r>
          </a:p>
        </p:txBody>
      </p:sp>
      <p:sp>
        <p:nvSpPr>
          <p:cNvPr id="17" name="Rectangle 89"/>
          <p:cNvSpPr>
            <a:spLocks noChangeArrowheads="1"/>
          </p:cNvSpPr>
          <p:nvPr/>
        </p:nvSpPr>
        <p:spPr bwMode="gray">
          <a:xfrm>
            <a:off x="762000" y="3900645"/>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pPr>
            <a:r>
              <a:rPr lang="en-US" dirty="0">
                <a:latin typeface="+mn-lt"/>
                <a:ea typeface="Calibri" panose="020F0502020204030204" pitchFamily="34" charset="0"/>
                <a:cs typeface="Times New Roman" panose="02020603050405020304" pitchFamily="18" charset="0"/>
              </a:rPr>
              <a:t>Working at height</a:t>
            </a:r>
          </a:p>
        </p:txBody>
      </p:sp>
      <p:sp>
        <p:nvSpPr>
          <p:cNvPr id="18" name="Rectangle 90"/>
          <p:cNvSpPr>
            <a:spLocks noChangeArrowheads="1"/>
          </p:cNvSpPr>
          <p:nvPr/>
        </p:nvSpPr>
        <p:spPr bwMode="gray">
          <a:xfrm>
            <a:off x="323850" y="4341970"/>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8</a:t>
            </a:r>
          </a:p>
        </p:txBody>
      </p:sp>
      <p:sp>
        <p:nvSpPr>
          <p:cNvPr id="19" name="Rectangle 91"/>
          <p:cNvSpPr>
            <a:spLocks noChangeArrowheads="1"/>
          </p:cNvSpPr>
          <p:nvPr/>
        </p:nvSpPr>
        <p:spPr bwMode="gray">
          <a:xfrm>
            <a:off x="762000" y="4341970"/>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pPr>
            <a:r>
              <a:rPr lang="en-IN" dirty="0">
                <a:latin typeface="+mn-lt"/>
                <a:ea typeface="Calibri" panose="020F0502020204030204" pitchFamily="34" charset="0"/>
                <a:cs typeface="Times New Roman" panose="02020603050405020304" pitchFamily="18" charset="0"/>
              </a:rPr>
              <a:t>Emergency preparedness and response plan</a:t>
            </a:r>
            <a:endParaRPr lang="en-US" dirty="0">
              <a:latin typeface="+mn-lt"/>
              <a:ea typeface="Calibri" panose="020F0502020204030204" pitchFamily="34" charset="0"/>
              <a:cs typeface="Times New Roman" panose="02020603050405020304" pitchFamily="18" charset="0"/>
            </a:endParaRPr>
          </a:p>
        </p:txBody>
      </p:sp>
      <p:sp>
        <p:nvSpPr>
          <p:cNvPr id="20" name="Rectangle 92"/>
          <p:cNvSpPr>
            <a:spLocks noChangeArrowheads="1"/>
          </p:cNvSpPr>
          <p:nvPr/>
        </p:nvSpPr>
        <p:spPr bwMode="gray">
          <a:xfrm>
            <a:off x="323850" y="4778532"/>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9</a:t>
            </a:r>
          </a:p>
        </p:txBody>
      </p:sp>
      <p:sp>
        <p:nvSpPr>
          <p:cNvPr id="21" name="Rectangle 93"/>
          <p:cNvSpPr>
            <a:spLocks noChangeArrowheads="1"/>
          </p:cNvSpPr>
          <p:nvPr/>
        </p:nvSpPr>
        <p:spPr bwMode="gray">
          <a:xfrm>
            <a:off x="762000" y="4778532"/>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dirty="0">
                <a:latin typeface="+mn-lt"/>
                <a:ea typeface="Calibri" panose="020F0502020204030204" pitchFamily="34" charset="0"/>
                <a:cs typeface="Calibri" panose="020F0502020204030204" pitchFamily="34" charset="0"/>
              </a:rPr>
              <a:t>Fire fighting and first aid facility</a:t>
            </a:r>
            <a:endParaRPr lang="en-IN" altLang="en-US" noProof="1">
              <a:latin typeface="+mn-lt"/>
            </a:endParaRPr>
          </a:p>
        </p:txBody>
      </p:sp>
      <p:sp>
        <p:nvSpPr>
          <p:cNvPr id="22" name="Rectangle 94"/>
          <p:cNvSpPr>
            <a:spLocks noChangeArrowheads="1"/>
          </p:cNvSpPr>
          <p:nvPr/>
        </p:nvSpPr>
        <p:spPr bwMode="gray">
          <a:xfrm>
            <a:off x="323850" y="5219857"/>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10</a:t>
            </a:r>
          </a:p>
        </p:txBody>
      </p:sp>
      <p:sp>
        <p:nvSpPr>
          <p:cNvPr id="23" name="Rectangle 95"/>
          <p:cNvSpPr>
            <a:spLocks noChangeArrowheads="1"/>
          </p:cNvSpPr>
          <p:nvPr/>
        </p:nvSpPr>
        <p:spPr bwMode="gray">
          <a:xfrm>
            <a:off x="762000" y="5219857"/>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Machine safety</a:t>
            </a:r>
            <a:endParaRPr lang="en-IN" altLang="en-US" noProof="1">
              <a:latin typeface="+mn-lt"/>
            </a:endParaRPr>
          </a:p>
        </p:txBody>
      </p:sp>
      <p:sp>
        <p:nvSpPr>
          <p:cNvPr id="34" name="Rectangle 94"/>
          <p:cNvSpPr>
            <a:spLocks noChangeArrowheads="1"/>
          </p:cNvSpPr>
          <p:nvPr/>
        </p:nvSpPr>
        <p:spPr bwMode="gray">
          <a:xfrm>
            <a:off x="323850" y="5655501"/>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11</a:t>
            </a:r>
          </a:p>
        </p:txBody>
      </p:sp>
      <p:sp>
        <p:nvSpPr>
          <p:cNvPr id="35" name="Rectangle 95"/>
          <p:cNvSpPr>
            <a:spLocks noChangeArrowheads="1"/>
          </p:cNvSpPr>
          <p:nvPr/>
        </p:nvSpPr>
        <p:spPr bwMode="gray">
          <a:xfrm>
            <a:off x="762000" y="5655501"/>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Material handling</a:t>
            </a:r>
            <a:endParaRPr lang="en-IN" altLang="en-US" noProof="1">
              <a:latin typeface="+mn-lt"/>
            </a:endParaRPr>
          </a:p>
        </p:txBody>
      </p:sp>
      <p:sp>
        <p:nvSpPr>
          <p:cNvPr id="36" name="Rectangle 94"/>
          <p:cNvSpPr>
            <a:spLocks noChangeArrowheads="1"/>
          </p:cNvSpPr>
          <p:nvPr/>
        </p:nvSpPr>
        <p:spPr bwMode="gray">
          <a:xfrm>
            <a:off x="323850" y="6091141"/>
            <a:ext cx="293688" cy="295275"/>
          </a:xfrm>
          <a:prstGeom prst="rect">
            <a:avLst/>
          </a:prstGeom>
          <a:solidFill>
            <a:srgbClr val="9F816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noProof="1">
                <a:latin typeface="+mn-lt"/>
              </a:rPr>
              <a:t>12</a:t>
            </a:r>
          </a:p>
        </p:txBody>
      </p:sp>
      <p:sp>
        <p:nvSpPr>
          <p:cNvPr id="37" name="Rectangle 95"/>
          <p:cNvSpPr>
            <a:spLocks noChangeArrowheads="1"/>
          </p:cNvSpPr>
          <p:nvPr/>
        </p:nvSpPr>
        <p:spPr bwMode="gray">
          <a:xfrm>
            <a:off x="762000" y="6091141"/>
            <a:ext cx="8058150" cy="295275"/>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US" altLang="en-US" noProof="1">
                <a:latin typeface="+mn-lt"/>
              </a:rPr>
              <a:t>DO and DON’T</a:t>
            </a:r>
            <a:endParaRPr lang="en-IN" altLang="en-US" noProof="1">
              <a:latin typeface="+mn-lt"/>
            </a:endParaRPr>
          </a:p>
        </p:txBody>
      </p:sp>
      <p:sp>
        <p:nvSpPr>
          <p:cNvPr id="2" name="TextBox 1"/>
          <p:cNvSpPr txBox="1"/>
          <p:nvPr/>
        </p:nvSpPr>
        <p:spPr>
          <a:xfrm>
            <a:off x="323851" y="626062"/>
            <a:ext cx="8496299" cy="584775"/>
          </a:xfrm>
          <a:prstGeom prst="rect">
            <a:avLst/>
          </a:prstGeom>
          <a:noFill/>
        </p:spPr>
        <p:txBody>
          <a:bodyPr wrap="square" rtlCol="0">
            <a:spAutoFit/>
          </a:bodyPr>
          <a:lstStyle/>
          <a:p>
            <a:pPr algn="ctr"/>
            <a:r>
              <a:rPr lang="en-US" sz="3200" dirty="0"/>
              <a:t>AGENDA</a:t>
            </a:r>
          </a:p>
        </p:txBody>
      </p:sp>
    </p:spTree>
    <p:extLst>
      <p:ext uri="{BB962C8B-B14F-4D97-AF65-F5344CB8AC3E}">
        <p14:creationId xmlns:p14="http://schemas.microsoft.com/office/powerpoint/2010/main" val="89868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ea typeface="Calibri" panose="020F0502020204030204" pitchFamily="34" charset="0"/>
                <a:cs typeface="Calibri" panose="020F0502020204030204" pitchFamily="34" charset="0"/>
              </a:rPr>
              <a:t>Following</a:t>
            </a:r>
            <a:r>
              <a:rPr lang="en-IN" sz="2000">
                <a:ea typeface="Calibri" panose="020F0502020204030204" pitchFamily="34" charset="0"/>
                <a:cs typeface="Calibri" panose="020F0502020204030204" pitchFamily="34" charset="0"/>
              </a:rPr>
              <a:t> </a:t>
            </a:r>
            <a:r>
              <a:rPr lang="en-IN" sz="2000" b="1">
                <a:ea typeface="Calibri" panose="020F0502020204030204" pitchFamily="34" charset="0"/>
                <a:cs typeface="Calibri" panose="020F0502020204030204" pitchFamily="34" charset="0"/>
              </a:rPr>
              <a:t>emergency facilities provided</a:t>
            </a:r>
            <a:endParaRPr lang="en-US" sz="2000" b="1" dirty="0"/>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IN" dirty="0">
                <a:solidFill>
                  <a:srgbClr val="000000"/>
                </a:solidFill>
                <a:ea typeface="Calibri" panose="020F0502020204030204" pitchFamily="34" charset="0"/>
                <a:cs typeface="Calibri" panose="020F0502020204030204" pitchFamily="34" charset="0"/>
              </a:rPr>
              <a:t> Rescue team/Fire fighting team </a:t>
            </a:r>
          </a:p>
          <a:p>
            <a:pPr marL="742950" lvl="1" indent="-285750">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Members shall be available to shift the affected partners at safe area. </a:t>
            </a:r>
          </a:p>
          <a:p>
            <a:pPr marL="742950" lvl="1" indent="-285750">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The rescue team/fire fighting team shall be trained in first aid, fire fighting, artificial respiration etc.</a:t>
            </a:r>
          </a:p>
          <a:p>
            <a:pPr>
              <a:buSzPct val="105000"/>
              <a:buFont typeface="Wingdings 3" pitchFamily="18" charset="2"/>
              <a:buChar char="p"/>
            </a:pPr>
            <a:r>
              <a:rPr lang="en-IN" dirty="0"/>
              <a:t> Ambulance/Fire Bridge  </a:t>
            </a:r>
          </a:p>
          <a:p>
            <a:pPr marL="742950" lvl="1" indent="-285750">
              <a:buSzPct val="105000"/>
              <a:buFont typeface="Wingdings 3" pitchFamily="18" charset="2"/>
              <a:buChar char=""/>
            </a:pPr>
            <a:r>
              <a:rPr lang="en-IN" dirty="0"/>
              <a:t>We may call as and when required Ambulance/Fire Bridge. </a:t>
            </a:r>
          </a:p>
          <a:p>
            <a:pPr marL="742950" lvl="1" indent="-285750">
              <a:buSzPct val="105000"/>
              <a:buFont typeface="Wingdings 3" pitchFamily="18" charset="2"/>
              <a:buChar char=""/>
            </a:pPr>
            <a:r>
              <a:rPr lang="en-IN" dirty="0"/>
              <a:t>If required outside ambulance van may be called depending upon situation.  </a:t>
            </a:r>
          </a:p>
          <a:p>
            <a:pPr marL="742950" lvl="1" indent="-285750">
              <a:buSzPct val="105000"/>
              <a:buFont typeface="Wingdings 3" pitchFamily="18" charset="2"/>
              <a:buChar char=""/>
            </a:pPr>
            <a:r>
              <a:rPr lang="en-IN" dirty="0"/>
              <a:t>At worst-case we may call outside fire brigade for help. </a:t>
            </a:r>
          </a:p>
          <a:p>
            <a:endParaRPr lang="en-IN" dirty="0"/>
          </a:p>
          <a:p>
            <a:pPr lvl="1">
              <a:buSzPct val="105000"/>
              <a:buFont typeface="Wingdings 3" pitchFamily="18" charset="2"/>
              <a:buChar char=""/>
            </a:pPr>
            <a:endParaRPr lang="en-IN" dirty="0"/>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Times New Roman" panose="02020603050405020304" pitchFamily="18" charset="0"/>
              </a:rPr>
              <a:t>EMERGENCY PREPAREDNESS AND RESPONSE PLAN</a:t>
            </a:r>
            <a:endParaRPr lang="en-US" sz="3200"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clrChange>
              <a:clrFrom>
                <a:srgbClr val="A0D7FE"/>
              </a:clrFrom>
              <a:clrTo>
                <a:srgbClr val="A0D7FE">
                  <a:alpha val="0"/>
                </a:srgbClr>
              </a:clrTo>
            </a:clrChange>
          </a:blip>
          <a:stretch>
            <a:fillRect/>
          </a:stretch>
        </p:blipFill>
        <p:spPr>
          <a:xfrm>
            <a:off x="5575865" y="4652889"/>
            <a:ext cx="3090204" cy="1650463"/>
          </a:xfrm>
          <a:prstGeom prst="rect">
            <a:avLst/>
          </a:prstGeom>
        </p:spPr>
      </p:pic>
      <p:pic>
        <p:nvPicPr>
          <p:cNvPr id="13314" name="Picture 2" descr="Image result for Rescue team/Fire fighting team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028" y="3908232"/>
            <a:ext cx="2395120" cy="23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b="1" dirty="0"/>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Calibri" panose="020F0502020204030204" pitchFamily="34" charset="0"/>
              </a:rPr>
              <a:t>Fire Hydrant system.</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Calibri" panose="020F0502020204030204" pitchFamily="34" charset="0"/>
              </a:rPr>
              <a:t>Portable Fire Extinguishers.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Calibri" panose="020F0502020204030204" pitchFamily="34" charset="0"/>
              </a:rPr>
              <a:t>Fire Brigade from Municipal corporation and other</a:t>
            </a:r>
          </a:p>
          <a:p>
            <a:pPr marL="342900" indent="-342900">
              <a:buSzPct val="105000"/>
              <a:buFont typeface="Wingdings 3" pitchFamily="18" charset="2"/>
              <a:buChar char="p"/>
            </a:pPr>
            <a:r>
              <a:rPr lang="en-IN" dirty="0">
                <a:solidFill>
                  <a:srgbClr val="000000"/>
                </a:solidFill>
                <a:ea typeface="Calibri" panose="020F0502020204030204" pitchFamily="34" charset="0"/>
                <a:cs typeface="Calibri" panose="020F0502020204030204" pitchFamily="34" charset="0"/>
              </a:rPr>
              <a:t>nearby Factories</a:t>
            </a:r>
            <a:endParaRPr lang="en-US" dirty="0"/>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IN" sz="3200" dirty="0">
                <a:solidFill>
                  <a:srgbClr val="000000"/>
                </a:solidFill>
                <a:ea typeface="Calibri" panose="020F0502020204030204" pitchFamily="34" charset="0"/>
                <a:cs typeface="Calibri" panose="020F0502020204030204" pitchFamily="34" charset="0"/>
              </a:rPr>
              <a:t>FIRE FIGHTING AND FIRST AID FACILITY</a:t>
            </a:r>
            <a:endParaRPr lang="en-US" sz="3200" dirty="0">
              <a:ea typeface="Calibri" panose="020F0502020204030204" pitchFamily="34" charset="0"/>
              <a:cs typeface="Times New Roman" panose="02020603050405020304" pitchFamily="18" charset="0"/>
            </a:endParaRPr>
          </a:p>
        </p:txBody>
      </p:sp>
      <p:pic>
        <p:nvPicPr>
          <p:cNvPr id="8" name="Picture 2" descr="Image result for FIRE FIGHTING SYSTE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5082" y="3676032"/>
            <a:ext cx="8642191" cy="2695576"/>
          </a:xfrm>
          <a:prstGeom prst="rect">
            <a:avLst/>
          </a:prstGeom>
          <a:noFill/>
        </p:spPr>
      </p:pic>
    </p:spTree>
    <p:extLst>
      <p:ext uri="{BB962C8B-B14F-4D97-AF65-F5344CB8AC3E}">
        <p14:creationId xmlns:p14="http://schemas.microsoft.com/office/powerpoint/2010/main" val="56649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a:ea typeface="Calibri" panose="020F0502020204030204" pitchFamily="34" charset="0"/>
                <a:cs typeface="Times New Roman" panose="02020603050405020304" pitchFamily="18" charset="0"/>
              </a:rPr>
              <a:t>Fire Hydrant System</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Jockey pump </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Main Pump </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Diesel Engine pump</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Jockey Pump</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To maintains the system pressurized (manage small leakages)</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Starts at 5.5 kg/cm2 and stops after attaining a pressure of 7 kg/cm2</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Auto Start and Auto Stop.</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Electrically Driven Main Pump</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Starts at 4.5 kg/cm2 and has to be manually be stopped</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Auto Start and manual Stop.</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Diesel Engine Driven Standby Pump</a:t>
            </a:r>
            <a:endParaRPr lang="en-US" dirty="0">
              <a:ea typeface="Calibri" panose="020F0502020204030204" pitchFamily="34" charset="0"/>
              <a:cs typeface="Arial" panose="020B0604020202020204" pitchFamily="34" charset="0"/>
            </a:endParaRPr>
          </a:p>
          <a:p>
            <a:pPr marL="342900" marR="0" lvl="0" indent="-342900">
              <a:spcBef>
                <a:spcPts val="0"/>
              </a:spcBef>
              <a:spcAft>
                <a:spcPts val="0"/>
              </a:spcAft>
              <a:buSzPct val="105000"/>
              <a:buFont typeface="Wingdings 3" pitchFamily="18" charset="2"/>
              <a:buChar char="p"/>
            </a:pPr>
            <a:r>
              <a:rPr lang="en-IN" dirty="0">
                <a:ea typeface="Calibri" panose="020F0502020204030204" pitchFamily="34" charset="0"/>
                <a:cs typeface="Arial" panose="020B0604020202020204" pitchFamily="34" charset="0"/>
              </a:rPr>
              <a:t>When there is power failure, It will starts at 3.5 kg/cm2 and has to Be manually stopped. Auto Start and manual Stop.</a:t>
            </a:r>
            <a:endParaRPr lang="en-US" dirty="0">
              <a:ea typeface="Calibri" panose="020F0502020204030204" pitchFamily="34" charset="0"/>
              <a:cs typeface="Arial" panose="020B0604020202020204" pitchFamily="34"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solidFill>
                  <a:srgbClr val="000000"/>
                </a:solidFill>
                <a:ea typeface="Calibri" panose="020F0502020204030204" pitchFamily="34" charset="0"/>
                <a:cs typeface="Calibri" panose="020F0502020204030204" pitchFamily="34" charset="0"/>
              </a:rPr>
              <a:t>FIRE FIGHTING AND FIRST AID FACILITY</a:t>
            </a:r>
            <a:endParaRPr lang="en-US" sz="3200" dirty="0">
              <a:ea typeface="Calibri" panose="020F0502020204030204" pitchFamily="34" charset="0"/>
              <a:cs typeface="Times New Roman" panose="02020603050405020304" pitchFamily="18" charset="0"/>
            </a:endParaRPr>
          </a:p>
        </p:txBody>
      </p:sp>
      <p:pic>
        <p:nvPicPr>
          <p:cNvPr id="10" name="Picture 2" descr="Image result for FIRE HYDRANT hd PIC"/>
          <p:cNvPicPr>
            <a:picLocks noChangeAspect="1" noChangeArrowheads="1"/>
          </p:cNvPicPr>
          <p:nvPr/>
        </p:nvPicPr>
        <p:blipFill>
          <a:blip r:embed="rId2" cstate="print">
            <a:clrChange>
              <a:clrFrom>
                <a:srgbClr val="3A2D1F"/>
              </a:clrFrom>
              <a:clrTo>
                <a:srgbClr val="3A2D1F">
                  <a:alpha val="0"/>
                </a:srgbClr>
              </a:clrTo>
            </a:clrChange>
          </a:blip>
          <a:srcRect/>
          <a:stretch>
            <a:fillRect/>
          </a:stretch>
        </p:blipFill>
        <p:spPr bwMode="auto">
          <a:xfrm>
            <a:off x="6557209" y="4912456"/>
            <a:ext cx="2369851" cy="1523686"/>
          </a:xfrm>
          <a:prstGeom prst="rect">
            <a:avLst/>
          </a:prstGeom>
          <a:noFill/>
        </p:spPr>
      </p:pic>
    </p:spTree>
    <p:extLst>
      <p:ext uri="{BB962C8B-B14F-4D97-AF65-F5344CB8AC3E}">
        <p14:creationId xmlns:p14="http://schemas.microsoft.com/office/powerpoint/2010/main" val="151928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Calibri" panose="020F0502020204030204" pitchFamily="34" charset="0"/>
                <a:cs typeface="Times New Roman" panose="02020603050405020304" pitchFamily="18" charset="0"/>
              </a:rPr>
              <a:t>Fire Extinguishers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To prevent fire at preliminary stages various types of fire extinguisher are placed across the plant.</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Four types of extinguishers - ABC type, DCP, CO2, Mech. Foam cylinders are available. Total- 200 Nos.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Monthly inspection &amp; servicing done as per schedule.</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Periodical demos are taken to increase awareness.</a:t>
            </a:r>
          </a:p>
          <a:p>
            <a:pPr marR="0" lvl="0">
              <a:spcBef>
                <a:spcPts val="0"/>
              </a:spcBef>
              <a:spcAft>
                <a:spcPts val="0"/>
              </a:spcAft>
            </a:pPr>
            <a:endParaRPr lang="en-US" dirty="0">
              <a:ea typeface="Calibri" panose="020F0502020204030204" pitchFamily="34" charset="0"/>
              <a:cs typeface="Times New Roman" panose="02020603050405020304" pitchFamily="18" charset="0"/>
            </a:endParaRPr>
          </a:p>
          <a:p>
            <a:pPr marL="285750" indent="-285750">
              <a:buSzPct val="105000"/>
              <a:buFont typeface="Wingdings 3" panose="05040102010807070707" pitchFamily="18" charset="2"/>
              <a:buChar char="p"/>
            </a:pPr>
            <a:r>
              <a:rPr lang="en-IN" b="1" dirty="0">
                <a:ea typeface="Calibri" panose="020F0502020204030204" pitchFamily="34" charset="0"/>
                <a:cs typeface="Calibri" panose="020F0502020204030204" pitchFamily="34" charset="0"/>
              </a:rPr>
              <a:t>Types of Fire Extinguishers</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Dry Powder Fire Extinguisher.</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CO2 type fire extinguisher.</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ABC type Fire Extinguisher.</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Mech. Foam Fire Extinguisher.</a:t>
            </a:r>
            <a:endParaRPr lang="en-US" dirty="0">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pPr>
            <a:r>
              <a:rPr lang="en-IN" dirty="0">
                <a:ea typeface="Calibri" panose="020F0502020204030204" pitchFamily="34" charset="0"/>
                <a:cs typeface="Calibri" panose="020F0502020204030204" pitchFamily="34" charset="0"/>
              </a:rPr>
              <a:t>Water CO2 type extinguisher.</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solidFill>
                  <a:srgbClr val="000000"/>
                </a:solidFill>
                <a:ea typeface="Calibri" panose="020F0502020204030204" pitchFamily="34" charset="0"/>
                <a:cs typeface="Calibri" panose="020F0502020204030204" pitchFamily="34" charset="0"/>
              </a:rPr>
              <a:t>FIRE FIGHTING AND FIRST AID FACILITY</a:t>
            </a:r>
            <a:endParaRPr lang="en-US" sz="3200" dirty="0">
              <a:ea typeface="Calibri" panose="020F0502020204030204" pitchFamily="34" charset="0"/>
              <a:cs typeface="Times New Roman" panose="02020603050405020304" pitchFamily="18" charset="0"/>
            </a:endParaRPr>
          </a:p>
        </p:txBody>
      </p:sp>
      <p:pic>
        <p:nvPicPr>
          <p:cNvPr id="15362" name="Picture 2" descr="Image result for Types of Fire Extinguis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749" y="3922293"/>
            <a:ext cx="4603343" cy="250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530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Calibri" panose="020F0502020204030204" pitchFamily="34" charset="0"/>
                <a:cs typeface="Times New Roman" panose="02020603050405020304" pitchFamily="18" charset="0"/>
              </a:rPr>
              <a:t>Fire Extinguishers</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US" dirty="0">
                <a:ea typeface="Calibri" panose="020F0502020204030204" pitchFamily="34" charset="0"/>
                <a:cs typeface="Times New Roman" panose="02020603050405020304" pitchFamily="18" charset="0"/>
              </a:rPr>
              <a:t> Fire is a chemical reaction in which a combustible material combines with oxygen in the atmosphere then an external source of heat is applied to the fuel and given out heat and flame.</a:t>
            </a:r>
          </a:p>
          <a:p>
            <a:pPr>
              <a:buSzPct val="105000"/>
              <a:buFont typeface="Wingdings 3" pitchFamily="18" charset="2"/>
              <a:buChar char="p"/>
            </a:pPr>
            <a:r>
              <a:rPr lang="en-US" dirty="0">
                <a:ea typeface="Calibri" panose="020F0502020204030204" pitchFamily="34" charset="0"/>
                <a:cs typeface="Times New Roman" panose="02020603050405020304" pitchFamily="18" charset="0"/>
              </a:rPr>
              <a:t> </a:t>
            </a:r>
            <a:r>
              <a:rPr lang="en-IN" dirty="0">
                <a:ea typeface="Calibri" panose="020F0502020204030204" pitchFamily="34" charset="0"/>
                <a:cs typeface="Times New Roman" panose="02020603050405020304" pitchFamily="18" charset="0"/>
              </a:rPr>
              <a:t>The three factors needed to support combustion (FIRE) are:</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Heat </a:t>
            </a:r>
          </a:p>
          <a:p>
            <a:pPr marL="742950" lvl="1" indent="-28575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Oxygen </a:t>
            </a:r>
          </a:p>
          <a:p>
            <a:pPr marL="742950" lvl="1" indent="-285750">
              <a:buSzPct val="105000"/>
              <a:buFont typeface="Wingdings 3" panose="05040102010807070707" pitchFamily="18" charset="2"/>
              <a:buChar char=""/>
            </a:pPr>
            <a:r>
              <a:rPr lang="en-IN" dirty="0">
                <a:ea typeface="Calibri" panose="020F0502020204030204" pitchFamily="34" charset="0"/>
                <a:cs typeface="Times New Roman" panose="02020603050405020304" pitchFamily="18" charset="0"/>
              </a:rPr>
              <a:t>Fuel</a:t>
            </a:r>
          </a:p>
          <a:p>
            <a:pPr>
              <a:buSzPct val="105000"/>
            </a:pPr>
            <a:r>
              <a:rPr lang="en-US" altLang="en-US" dirty="0">
                <a:ea typeface="Calibri" panose="020F0502020204030204" pitchFamily="34" charset="0"/>
                <a:cs typeface="Arial" panose="020B0604020202020204" pitchFamily="34" charset="0"/>
              </a:rPr>
              <a:t>Classification of Fire &amp; appropriate use of Extinguishers</a:t>
            </a:r>
            <a:endParaRPr lang="en-US" altLang="en-US" dirty="0"/>
          </a:p>
          <a:p>
            <a:pPr lvl="1">
              <a:buSzPct val="105000"/>
              <a:buFont typeface="Wingdings 3" pitchFamily="18" charset="2"/>
              <a:buChar char=""/>
            </a:pP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IN" sz="3200" dirty="0">
                <a:solidFill>
                  <a:srgbClr val="000000"/>
                </a:solidFill>
                <a:ea typeface="Calibri" panose="020F0502020204030204" pitchFamily="34" charset="0"/>
                <a:cs typeface="Calibri" panose="020F0502020204030204" pitchFamily="34" charset="0"/>
              </a:rPr>
              <a:t>FIRE FIGHTING AND FIRST AID FACILITY</a:t>
            </a:r>
            <a:endParaRPr lang="en-US" sz="3200" dirty="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63284812"/>
              </p:ext>
            </p:extLst>
          </p:nvPr>
        </p:nvGraphicFramePr>
        <p:xfrm>
          <a:off x="234086" y="4475747"/>
          <a:ext cx="8652808" cy="1895482"/>
        </p:xfrm>
        <a:graphic>
          <a:graphicData uri="http://schemas.openxmlformats.org/drawingml/2006/table">
            <a:tbl>
              <a:tblPr firstRow="1" firstCol="1" bandRow="1"/>
              <a:tblGrid>
                <a:gridCol w="764915">
                  <a:extLst>
                    <a:ext uri="{9D8B030D-6E8A-4147-A177-3AD203B41FA5}">
                      <a16:colId xmlns:a16="http://schemas.microsoft.com/office/drawing/2014/main" val="20000"/>
                    </a:ext>
                  </a:extLst>
                </a:gridCol>
                <a:gridCol w="3856471">
                  <a:extLst>
                    <a:ext uri="{9D8B030D-6E8A-4147-A177-3AD203B41FA5}">
                      <a16:colId xmlns:a16="http://schemas.microsoft.com/office/drawing/2014/main" val="20001"/>
                    </a:ext>
                  </a:extLst>
                </a:gridCol>
                <a:gridCol w="4031422">
                  <a:extLst>
                    <a:ext uri="{9D8B030D-6E8A-4147-A177-3AD203B41FA5}">
                      <a16:colId xmlns:a16="http://schemas.microsoft.com/office/drawing/2014/main" val="20002"/>
                    </a:ext>
                  </a:extLst>
                </a:gridCol>
              </a:tblGrid>
              <a:tr h="533400">
                <a:tc>
                  <a:txBody>
                    <a:bodyPr/>
                    <a:lstStyle/>
                    <a:p>
                      <a:pPr marL="0" marR="0" algn="ctr">
                        <a:lnSpc>
                          <a:spcPct val="115000"/>
                        </a:lnSpc>
                        <a:spcBef>
                          <a:spcPts val="0"/>
                        </a:spcBef>
                        <a:spcAft>
                          <a:spcPts val="0"/>
                        </a:spcAft>
                      </a:pPr>
                      <a:r>
                        <a:rPr lang="en-IN" sz="1600" b="1" dirty="0">
                          <a:effectLst/>
                          <a:latin typeface="Calibri" panose="020F0502020204030204" pitchFamily="34" charset="0"/>
                          <a:ea typeface="Calibri" panose="020F0502020204030204" pitchFamily="34" charset="0"/>
                          <a:cs typeface="Times New Roman" panose="02020603050405020304" pitchFamily="18" charset="0"/>
                        </a:rPr>
                        <a:t>Class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effectLst/>
                          <a:latin typeface="Arial" panose="020B0604020202020204" pitchFamily="34" charset="0"/>
                          <a:ea typeface="Calibri" panose="020F0502020204030204" pitchFamily="34" charset="0"/>
                          <a:cs typeface="Times New Roman" panose="02020603050405020304" pitchFamily="18" charset="0"/>
                        </a:rPr>
                        <a:t>Material Type of extinguishers to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400" b="1" dirty="0">
                          <a:effectLst/>
                          <a:latin typeface="Arial" panose="020B0604020202020204" pitchFamily="34" charset="0"/>
                          <a:ea typeface="Calibri" panose="020F0502020204030204" pitchFamily="34" charset="0"/>
                          <a:cs typeface="Times New Roman" panose="02020603050405020304" pitchFamily="18" charset="0"/>
                        </a:rPr>
                        <a:t>Type of extinguishers to be used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974">
                <a:tc>
                  <a:txBody>
                    <a:bodyPr/>
                    <a:lstStyle/>
                    <a:p>
                      <a:pPr marL="0" marR="0" algn="ctr">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A</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Wood, paper, plastic, rags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Water CO2, Mech. Foam, ABC type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2164">
                <a:tc>
                  <a:txBody>
                    <a:bodyPr/>
                    <a:lstStyle/>
                    <a:p>
                      <a:pPr marL="0" marR="0" algn="ctr">
                        <a:lnSpc>
                          <a:spcPct val="115000"/>
                        </a:lnSpc>
                        <a:spcBef>
                          <a:spcPts val="0"/>
                        </a:spcBef>
                        <a:spcAft>
                          <a:spcPts val="0"/>
                        </a:spcAft>
                      </a:pPr>
                      <a:r>
                        <a:rPr lang="en-IN" sz="1400">
                          <a:effectLst/>
                          <a:latin typeface="+mn-lt"/>
                          <a:ea typeface="Calibri" panose="020F0502020204030204" pitchFamily="34" charset="0"/>
                          <a:cs typeface="Times New Roman" panose="02020603050405020304" pitchFamily="18" charset="0"/>
                        </a:rPr>
                        <a:t>B</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Oil, grease, paint ,thinner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Mech. Foam, CO2, ABC type, DCP</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6262">
                <a:tc>
                  <a:txBody>
                    <a:bodyPr/>
                    <a:lstStyle/>
                    <a:p>
                      <a:pPr marL="0" marR="0" algn="ctr">
                        <a:lnSpc>
                          <a:spcPct val="115000"/>
                        </a:lnSpc>
                        <a:spcBef>
                          <a:spcPts val="0"/>
                        </a:spcBef>
                        <a:spcAft>
                          <a:spcPts val="0"/>
                        </a:spcAft>
                      </a:pPr>
                      <a:r>
                        <a:rPr lang="en-IN" sz="1400">
                          <a:effectLst/>
                          <a:latin typeface="+mn-lt"/>
                          <a:ea typeface="Calibri" panose="020F0502020204030204" pitchFamily="34" charset="0"/>
                          <a:cs typeface="Times New Roman" panose="02020603050405020304" pitchFamily="18" charset="0"/>
                        </a:rPr>
                        <a:t>C</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Flammable gas, electrical fire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CO2, ABC type, DCP</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7682">
                <a:tc>
                  <a:txBody>
                    <a:bodyPr/>
                    <a:lstStyle/>
                    <a:p>
                      <a:pPr marL="0" marR="0" algn="ctr">
                        <a:lnSpc>
                          <a:spcPct val="115000"/>
                        </a:lnSpc>
                        <a:spcBef>
                          <a:spcPts val="0"/>
                        </a:spcBef>
                        <a:spcAft>
                          <a:spcPts val="0"/>
                        </a:spcAft>
                      </a:pPr>
                      <a:r>
                        <a:rPr lang="en-IN" sz="1400">
                          <a:effectLst/>
                          <a:latin typeface="+mn-lt"/>
                          <a:ea typeface="Calibri" panose="020F0502020204030204" pitchFamily="34" charset="0"/>
                          <a:cs typeface="Times New Roman" panose="02020603050405020304" pitchFamily="18" charset="0"/>
                        </a:rPr>
                        <a:t>D</a:t>
                      </a:r>
                      <a:endParaRPr lang="en-US"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Metal fires-Potassium, magnesium</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400" dirty="0">
                          <a:effectLst/>
                          <a:latin typeface="+mn-lt"/>
                          <a:ea typeface="Calibri" panose="020F0502020204030204" pitchFamily="34" charset="0"/>
                          <a:cs typeface="Times New Roman" panose="02020603050405020304" pitchFamily="18" charset="0"/>
                        </a:rPr>
                        <a:t>DCP</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8434"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7151" y="2284577"/>
            <a:ext cx="2618037" cy="217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Calibri" panose="020F0502020204030204" pitchFamily="34" charset="0"/>
                <a:cs typeface="Calibri" panose="020F0502020204030204" pitchFamily="34" charset="0"/>
              </a:rPr>
              <a:t>Role of Fire Fighter</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buSzPct val="105000"/>
              <a:buFont typeface="Wingdings 3" pitchFamily="18" charset="2"/>
              <a:buChar char="p"/>
            </a:pPr>
            <a:r>
              <a:rPr lang="en-IN" dirty="0">
                <a:solidFill>
                  <a:srgbClr val="000000"/>
                </a:solidFill>
                <a:ea typeface="Calibri" panose="020F0502020204030204" pitchFamily="34" charset="0"/>
                <a:cs typeface="Calibri" panose="020F0502020204030204" pitchFamily="34" charset="0"/>
              </a:rPr>
              <a:t> When there is emergency siren/alarm thru’ air horn or other means , all fire fighters on duty after hearing the sound or receiving the message, shall contact to Main Gate Security/Coordinators to know the type of emergency and location of emergency.</a:t>
            </a:r>
            <a:endParaRPr lang="en-US" dirty="0">
              <a:ea typeface="Calibri" panose="020F0502020204030204" pitchFamily="34" charset="0"/>
              <a:cs typeface="Times New Roman" panose="02020603050405020304" pitchFamily="18" charset="0"/>
            </a:endParaRPr>
          </a:p>
          <a:p>
            <a:pPr lvl="1">
              <a:lnSpc>
                <a:spcPct val="115000"/>
              </a:lnSpc>
              <a:buClr>
                <a:schemeClr val="tx1"/>
              </a:buClr>
              <a:buSzPct val="105000"/>
              <a:buFont typeface="Wingdings 3" pitchFamily="18" charset="2"/>
              <a:buChar char=""/>
            </a:pPr>
            <a:r>
              <a:rPr lang="en-IN" dirty="0">
                <a:solidFill>
                  <a:srgbClr val="17375E"/>
                </a:solidFill>
                <a:ea typeface="Calibri" panose="020F0502020204030204" pitchFamily="34" charset="0"/>
                <a:cs typeface="Times New Roman" panose="02020603050405020304" pitchFamily="18" charset="0"/>
              </a:rPr>
              <a:t> </a:t>
            </a:r>
            <a:r>
              <a:rPr lang="en-IN" dirty="0">
                <a:solidFill>
                  <a:srgbClr val="000000"/>
                </a:solidFill>
                <a:ea typeface="Calibri" panose="020F0502020204030204" pitchFamily="34" charset="0"/>
                <a:cs typeface="Calibri" panose="020F0502020204030204" pitchFamily="34" charset="0"/>
              </a:rPr>
              <a:t>After confirming the emergency they should report to their concern shift officer and rush to Effected area.</a:t>
            </a:r>
          </a:p>
          <a:p>
            <a:pPr lvl="1">
              <a:lnSpc>
                <a:spcPct val="115000"/>
              </a:lnSpc>
              <a:buClr>
                <a:schemeClr val="tx1"/>
              </a:buClr>
              <a:buSzPct val="105000"/>
              <a:buFont typeface="Wingdings 3" pitchFamily="18" charset="2"/>
              <a:buChar char=""/>
            </a:pPr>
            <a:r>
              <a:rPr lang="en-IN" dirty="0">
                <a:solidFill>
                  <a:srgbClr val="17375E"/>
                </a:solidFill>
                <a:ea typeface="Calibri" panose="020F0502020204030204" pitchFamily="34" charset="0"/>
                <a:cs typeface="Times New Roman" panose="02020603050405020304" pitchFamily="18" charset="0"/>
              </a:rPr>
              <a:t> </a:t>
            </a:r>
            <a:r>
              <a:rPr lang="en-IN" dirty="0">
                <a:solidFill>
                  <a:srgbClr val="000000"/>
                </a:solidFill>
                <a:ea typeface="Calibri" panose="020F0502020204030204" pitchFamily="34" charset="0"/>
                <a:cs typeface="Calibri" panose="020F0502020204030204" pitchFamily="34" charset="0"/>
              </a:rPr>
              <a:t>Required PPE shall be arranged and bring to the affected site to attend emergency.</a:t>
            </a:r>
          </a:p>
          <a:p>
            <a:pPr lvl="1">
              <a:lnSpc>
                <a:spcPct val="115000"/>
              </a:lnSpc>
              <a:buClr>
                <a:schemeClr val="tx1"/>
              </a:buClr>
              <a:buSzPct val="105000"/>
              <a:buFont typeface="Wingdings 3" pitchFamily="18" charset="2"/>
              <a:buChar char=""/>
            </a:pPr>
            <a:r>
              <a:rPr lang="en-IN" dirty="0">
                <a:solidFill>
                  <a:srgbClr val="17375E"/>
                </a:solidFill>
                <a:ea typeface="Calibri" panose="020F0502020204030204" pitchFamily="34" charset="0"/>
                <a:cs typeface="Times New Roman" panose="02020603050405020304" pitchFamily="18" charset="0"/>
              </a:rPr>
              <a:t> </a:t>
            </a:r>
            <a:r>
              <a:rPr lang="en-IN" dirty="0">
                <a:solidFill>
                  <a:srgbClr val="000000"/>
                </a:solidFill>
                <a:ea typeface="Calibri" panose="020F0502020204030204" pitchFamily="34" charset="0"/>
                <a:cs typeface="Calibri" panose="020F0502020204030204" pitchFamily="34" charset="0"/>
              </a:rPr>
              <a:t>Necessary action shall be taken to reduce casualty and prevent property damages at affected area.</a:t>
            </a:r>
            <a:endParaRPr lang="en-US" dirty="0">
              <a:ea typeface="Calibri" panose="020F0502020204030204" pitchFamily="34" charset="0"/>
              <a:cs typeface="Times New Roman" panose="02020603050405020304" pitchFamily="18" charset="0"/>
            </a:endParaRPr>
          </a:p>
          <a:p>
            <a:pPr>
              <a:lnSpc>
                <a:spcPct val="115000"/>
              </a:lnSpc>
            </a:pPr>
            <a:r>
              <a:rPr lang="en-IN" b="1" dirty="0">
                <a:ea typeface="Calibri" panose="020F0502020204030204" pitchFamily="34" charset="0"/>
                <a:cs typeface="Calibri" panose="020F0502020204030204" pitchFamily="34" charset="0"/>
              </a:rPr>
              <a:t> </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solidFill>
                  <a:srgbClr val="000000"/>
                </a:solidFill>
                <a:ea typeface="Calibri" panose="020F0502020204030204" pitchFamily="34" charset="0"/>
                <a:cs typeface="Calibri" panose="020F0502020204030204" pitchFamily="34" charset="0"/>
              </a:rPr>
              <a:t>FIRE FIGHTING AND FIRST AID FACILITY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27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Calibri" panose="020F0502020204030204" pitchFamily="34" charset="0"/>
                <a:cs typeface="Calibri" panose="020F0502020204030204" pitchFamily="34" charset="0"/>
              </a:rPr>
              <a:t>Role of Fire Fighter</a:t>
            </a: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ts val="2100"/>
              </a:lnSpc>
              <a:buSzPct val="105000"/>
              <a:buFont typeface="Wingdings 3" pitchFamily="18" charset="2"/>
              <a:buChar char="p"/>
            </a:pPr>
            <a:r>
              <a:rPr lang="en-IN" dirty="0">
                <a:ea typeface="Calibri" panose="020F0502020204030204" pitchFamily="34" charset="0"/>
                <a:cs typeface="Calibri" panose="020F0502020204030204" pitchFamily="34" charset="0"/>
              </a:rPr>
              <a:t> First Aid Facility</a:t>
            </a:r>
          </a:p>
          <a:p>
            <a:pPr marL="742950" lvl="1" indent="-285750">
              <a:lnSpc>
                <a:spcPts val="2100"/>
              </a:lnSpc>
              <a:buSzPct val="105000"/>
              <a:buFont typeface="Wingdings 3" pitchFamily="18" charset="2"/>
              <a:buChar char=""/>
            </a:pPr>
            <a:r>
              <a:rPr lang="en-IN" dirty="0">
                <a:ea typeface="Calibri" panose="020F0502020204030204" pitchFamily="34" charset="0"/>
                <a:cs typeface="Calibri" panose="020F0502020204030204" pitchFamily="34" charset="0"/>
              </a:rPr>
              <a:t>Definition- First aid is an aid rendered to an injured person with the available means (material) till he is either taken to hospital or to doctor for further treatment.</a:t>
            </a:r>
          </a:p>
          <a:p>
            <a:pPr marL="742950" lvl="1" indent="-285750">
              <a:lnSpc>
                <a:spcPts val="2100"/>
              </a:lnSpc>
              <a:buSzPct val="105000"/>
              <a:buFont typeface="Wingdings 3" pitchFamily="18" charset="2"/>
              <a:buChar char=""/>
            </a:pPr>
            <a:r>
              <a:rPr lang="en-IN" dirty="0">
                <a:ea typeface="Calibri" panose="020F0502020204030204" pitchFamily="34" charset="0"/>
                <a:cs typeface="Calibri" panose="020F0502020204030204" pitchFamily="34" charset="0"/>
              </a:rPr>
              <a:t>Aim and objective of First Aid is –</a:t>
            </a:r>
            <a:endParaRPr lang="en-US" dirty="0">
              <a:ea typeface="Calibri" panose="020F0502020204030204" pitchFamily="34" charset="0"/>
              <a:cs typeface="Times New Roman" panose="02020603050405020304" pitchFamily="18" charset="0"/>
            </a:endParaRPr>
          </a:p>
          <a:p>
            <a:pPr lvl="2">
              <a:lnSpc>
                <a:spcPts val="2100"/>
              </a:lnSpc>
              <a:buFont typeface="Wingdings" pitchFamily="2" charset="2"/>
              <a:buChar char="S"/>
            </a:pPr>
            <a:r>
              <a:rPr lang="en-IN" dirty="0">
                <a:ea typeface="Calibri" panose="020F0502020204030204" pitchFamily="34" charset="0"/>
                <a:cs typeface="Calibri" panose="020F0502020204030204" pitchFamily="34" charset="0"/>
              </a:rPr>
              <a:t> To preserve Life.</a:t>
            </a:r>
            <a:endParaRPr lang="en-US" dirty="0">
              <a:ea typeface="Calibri" panose="020F0502020204030204" pitchFamily="34" charset="0"/>
              <a:cs typeface="Times New Roman" panose="02020603050405020304" pitchFamily="18" charset="0"/>
            </a:endParaRPr>
          </a:p>
          <a:p>
            <a:pPr lvl="2">
              <a:lnSpc>
                <a:spcPts val="2100"/>
              </a:lnSpc>
              <a:buFont typeface="Wingdings" pitchFamily="2" charset="2"/>
              <a:buChar char="S"/>
            </a:pPr>
            <a:r>
              <a:rPr lang="en-IN" dirty="0">
                <a:ea typeface="Calibri" panose="020F0502020204030204" pitchFamily="34" charset="0"/>
                <a:cs typeface="Calibri" panose="020F0502020204030204" pitchFamily="34" charset="0"/>
              </a:rPr>
              <a:t> To promote recovery.</a:t>
            </a:r>
            <a:endParaRPr lang="en-US" dirty="0">
              <a:ea typeface="Calibri" panose="020F0502020204030204" pitchFamily="34" charset="0"/>
              <a:cs typeface="Times New Roman" panose="02020603050405020304" pitchFamily="18" charset="0"/>
            </a:endParaRPr>
          </a:p>
          <a:p>
            <a:pPr lvl="2">
              <a:lnSpc>
                <a:spcPts val="2100"/>
              </a:lnSpc>
              <a:buFont typeface="Wingdings" pitchFamily="2" charset="2"/>
              <a:buChar char="S"/>
            </a:pPr>
            <a:r>
              <a:rPr lang="en-IN" dirty="0">
                <a:ea typeface="Calibri" panose="020F0502020204030204" pitchFamily="34" charset="0"/>
                <a:cs typeface="Calibri" panose="020F0502020204030204" pitchFamily="34" charset="0"/>
              </a:rPr>
              <a:t> To prevent the injury or illness from becoming worse. </a:t>
            </a:r>
            <a:endParaRPr lang="en-US" dirty="0">
              <a:ea typeface="Calibri" panose="020F0502020204030204" pitchFamily="34" charset="0"/>
              <a:cs typeface="Times New Roman" panose="02020603050405020304" pitchFamily="18" charset="0"/>
            </a:endParaRPr>
          </a:p>
          <a:p>
            <a:pPr marL="742950" lvl="1" indent="-285750">
              <a:lnSpc>
                <a:spcPts val="2100"/>
              </a:lnSpc>
              <a:buSzPct val="105000"/>
              <a:buFont typeface="Wingdings 3" panose="05040102010807070707" pitchFamily="18" charset="2"/>
              <a:buChar char=""/>
            </a:pPr>
            <a:r>
              <a:rPr lang="en-IN" b="1" dirty="0">
                <a:ea typeface="Calibri" panose="020F0502020204030204" pitchFamily="34" charset="0"/>
                <a:cs typeface="Calibri" panose="020F0502020204030204" pitchFamily="34" charset="0"/>
              </a:rPr>
              <a:t>First Aid Facility</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Calibri" panose="020F0502020204030204" pitchFamily="34" charset="0"/>
              </a:rPr>
              <a:t>First aid box with material is made available at 14 places in plant.</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Calibri" panose="020F0502020204030204" pitchFamily="34" charset="0"/>
              </a:rPr>
              <a:t>Partners trained in First Aid from various section/dept. - 42 nos. Names displayed in Plant.</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Calibri" panose="020F0502020204030204" pitchFamily="34" charset="0"/>
              </a:rPr>
              <a:t>Regular inspection of first aid box conducted. Ensured expiry items are not available in box.</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Calibri" panose="020F0502020204030204" pitchFamily="34" charset="0"/>
              </a:rPr>
              <a:t>In case of first aid accident in plant necessary first aid is given to injured partner.</a:t>
            </a:r>
            <a:endParaRPr lang="en-US" dirty="0">
              <a:ea typeface="Calibri" panose="020F0502020204030204" pitchFamily="34" charset="0"/>
              <a:cs typeface="Times New Roman" panose="02020603050405020304" pitchFamily="18" charset="0"/>
            </a:endParaRPr>
          </a:p>
          <a:p>
            <a:pPr marL="1257300" lvl="2" indent="-342900">
              <a:lnSpc>
                <a:spcPts val="2100"/>
              </a:lnSpc>
              <a:buFont typeface="Wingdings" pitchFamily="2" charset="2"/>
              <a:buChar char="S"/>
            </a:pPr>
            <a:r>
              <a:rPr lang="en-IN" dirty="0">
                <a:solidFill>
                  <a:srgbClr val="000000"/>
                </a:solidFill>
                <a:ea typeface="Calibri" panose="020F0502020204030204" pitchFamily="34" charset="0"/>
                <a:cs typeface="Calibri" panose="020F0502020204030204" pitchFamily="34" charset="0"/>
              </a:rPr>
              <a:t>In case of LTA/MTA, partner sends to Hospital for further treatment.</a:t>
            </a:r>
            <a:r>
              <a:rPr lang="en-IN" b="1" dirty="0">
                <a:ea typeface="Calibri" panose="020F0502020204030204" pitchFamily="34" charset="0"/>
                <a:cs typeface="Calibri" panose="020F0502020204030204" pitchFamily="34" charset="0"/>
              </a:rPr>
              <a:t> </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solidFill>
                  <a:srgbClr val="000000"/>
                </a:solidFill>
                <a:ea typeface="Calibri" panose="020F0502020204030204" pitchFamily="34" charset="0"/>
                <a:cs typeface="Calibri" panose="020F0502020204030204" pitchFamily="34" charset="0"/>
              </a:rPr>
              <a:t>FIRE FIGHTING AND FIRST AID FACILITY</a:t>
            </a:r>
            <a:endParaRPr lang="en-US" sz="3200" dirty="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clrChange>
              <a:clrFrom>
                <a:srgbClr val="FEFEFE"/>
              </a:clrFrom>
              <a:clrTo>
                <a:srgbClr val="FEFEFE">
                  <a:alpha val="0"/>
                </a:srgbClr>
              </a:clrTo>
            </a:clrChange>
          </a:blip>
          <a:stretch>
            <a:fillRect/>
          </a:stretch>
        </p:blipFill>
        <p:spPr>
          <a:xfrm>
            <a:off x="148020" y="5317957"/>
            <a:ext cx="1116013" cy="1130217"/>
          </a:xfrm>
          <a:prstGeom prst="rect">
            <a:avLst/>
          </a:prstGeom>
        </p:spPr>
      </p:pic>
      <p:pic>
        <p:nvPicPr>
          <p:cNvPr id="8" name="Picture 7"/>
          <p:cNvPicPr>
            <a:picLocks noChangeAspect="1"/>
          </p:cNvPicPr>
          <p:nvPr/>
        </p:nvPicPr>
        <p:blipFill>
          <a:blip r:embed="rId3" cstate="print">
            <a:clrChange>
              <a:clrFrom>
                <a:srgbClr val="363427"/>
              </a:clrFrom>
              <a:clrTo>
                <a:srgbClr val="363427">
                  <a:alpha val="0"/>
                </a:srgbClr>
              </a:clrTo>
            </a:clrChange>
          </a:blip>
          <a:stretch>
            <a:fillRect/>
          </a:stretch>
        </p:blipFill>
        <p:spPr>
          <a:xfrm>
            <a:off x="7575061" y="2430378"/>
            <a:ext cx="1354214" cy="1419477"/>
          </a:xfrm>
          <a:prstGeom prst="rect">
            <a:avLst/>
          </a:prstGeom>
        </p:spPr>
      </p:pic>
    </p:spTree>
    <p:extLst>
      <p:ext uri="{BB962C8B-B14F-4D97-AF65-F5344CB8AC3E}">
        <p14:creationId xmlns:p14="http://schemas.microsoft.com/office/powerpoint/2010/main" val="420325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US" dirty="0">
                <a:ea typeface="Calibri" panose="020F0502020204030204" pitchFamily="34" charset="0"/>
                <a:cs typeface="Calibri" panose="020F0502020204030204" pitchFamily="34" charset="0"/>
              </a:rPr>
              <a:t>Safe guarding of dangerous part of machinery is a measure in accident prevention.</a:t>
            </a:r>
          </a:p>
          <a:p>
            <a:pPr marL="285750" indent="-285750">
              <a:buSzPct val="105000"/>
              <a:buFont typeface="Wingdings 3" pitchFamily="18" charset="2"/>
              <a:buChar char="p"/>
            </a:pPr>
            <a:r>
              <a:rPr lang="en-US" dirty="0">
                <a:ea typeface="Calibri" panose="020F0502020204030204" pitchFamily="34" charset="0"/>
                <a:cs typeface="Calibri" panose="020F0502020204030204" pitchFamily="34" charset="0"/>
              </a:rPr>
              <a:t>Section 21, 22, and 26 of the Factories Act and applied provision in the Factories Rules deal with guarding of dangerous parts of machinery. </a:t>
            </a:r>
          </a:p>
          <a:p>
            <a:pPr marL="285750" indent="-285750">
              <a:buSzPct val="105000"/>
              <a:buFont typeface="Wingdings 3" pitchFamily="18" charset="2"/>
              <a:buChar char="p"/>
            </a:pPr>
            <a:r>
              <a:rPr lang="en-US" u="sng" dirty="0">
                <a:ea typeface="Calibri" panose="020F0502020204030204" pitchFamily="34" charset="0"/>
                <a:cs typeface="Calibri" panose="020F0502020204030204" pitchFamily="34" charset="0"/>
              </a:rPr>
              <a:t>Parts to be guarded</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anose="05040102010807070707" pitchFamily="18" charset="2"/>
              <a:buChar char=""/>
            </a:pPr>
            <a:r>
              <a:rPr lang="en-US" dirty="0">
                <a:ea typeface="Calibri" panose="020F0502020204030204" pitchFamily="34" charset="0"/>
                <a:cs typeface="Calibri" panose="020F0502020204030204" pitchFamily="34" charset="0"/>
              </a:rPr>
              <a:t>The parts of machinery which are to be guarded may be classified as:</a:t>
            </a:r>
            <a:r>
              <a:rPr lang="en-IN" dirty="0">
                <a:ea typeface="Calibri" panose="020F0502020204030204" pitchFamily="34" charset="0"/>
                <a:cs typeface="Calibri" panose="020F0502020204030204" pitchFamily="34" charset="0"/>
              </a:rPr>
              <a:t> </a:t>
            </a:r>
            <a:endParaRPr lang="en-US" dirty="0">
              <a:ea typeface="Calibri" panose="020F0502020204030204" pitchFamily="34" charset="0"/>
              <a:cs typeface="Times New Roman" panose="02020603050405020304" pitchFamily="18" charset="0"/>
            </a:endParaRPr>
          </a:p>
          <a:p>
            <a:pPr marL="1257300" lvl="2" indent="-342900">
              <a:buFont typeface="Wingdings" pitchFamily="2" charset="2"/>
              <a:buChar char="S"/>
              <a:tabLst>
                <a:tab pos="457200" algn="l"/>
              </a:tabLst>
            </a:pPr>
            <a:r>
              <a:rPr lang="en-US" dirty="0">
                <a:ea typeface="Calibri" panose="020F0502020204030204" pitchFamily="34" charset="0"/>
                <a:cs typeface="Calibri" panose="020F0502020204030204" pitchFamily="34" charset="0"/>
              </a:rPr>
              <a:t>Moving parts of prime movers including fly wheel.</a:t>
            </a:r>
            <a:endParaRPr lang="en-US" dirty="0">
              <a:ea typeface="Calibri" panose="020F0502020204030204" pitchFamily="34" charset="0"/>
              <a:cs typeface="Times New Roman" panose="02020603050405020304" pitchFamily="18" charset="0"/>
            </a:endParaRPr>
          </a:p>
          <a:p>
            <a:pPr marL="1257300" lvl="2" indent="-342900">
              <a:buFont typeface="Wingdings" pitchFamily="2" charset="2"/>
              <a:buChar char="S"/>
              <a:tabLst>
                <a:tab pos="457200" algn="l"/>
              </a:tabLst>
            </a:pPr>
            <a:r>
              <a:rPr lang="en-US" dirty="0">
                <a:ea typeface="Calibri" panose="020F0502020204030204" pitchFamily="34" charset="0"/>
                <a:cs typeface="Calibri" panose="020F0502020204030204" pitchFamily="34" charset="0"/>
              </a:rPr>
              <a:t>Dangerous parts of any other machinery.</a:t>
            </a:r>
            <a:endParaRPr lang="en-US" dirty="0">
              <a:ea typeface="Calibri" panose="020F0502020204030204" pitchFamily="34" charset="0"/>
              <a:cs typeface="Times New Roman" panose="02020603050405020304" pitchFamily="18" charset="0"/>
            </a:endParaRPr>
          </a:p>
          <a:p>
            <a:pPr marL="1257300" lvl="2" indent="-342900">
              <a:buFont typeface="Wingdings" pitchFamily="2" charset="2"/>
              <a:buChar char="S"/>
              <a:tabLst>
                <a:tab pos="457200" algn="l"/>
              </a:tabLst>
            </a:pPr>
            <a:r>
              <a:rPr lang="en-US" dirty="0">
                <a:ea typeface="Calibri" panose="020F0502020204030204" pitchFamily="34" charset="0"/>
                <a:cs typeface="Calibri" panose="020F0502020204030204" pitchFamily="34" charset="0"/>
              </a:rPr>
              <a:t>Transmission machinery.</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US" dirty="0">
                <a:ea typeface="Calibri" panose="020F0502020204030204" pitchFamily="34" charset="0"/>
                <a:cs typeface="Calibri" panose="020F0502020204030204" pitchFamily="34" charset="0"/>
              </a:rPr>
              <a:t>These parts must be effectively and adequately guarded and should be in such a position or construction so that it is out of reach by any person while working.</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itchFamily="18" charset="2"/>
              <a:buChar char=""/>
            </a:pPr>
            <a:r>
              <a:rPr lang="en-US" dirty="0">
                <a:ea typeface="Calibri" panose="020F0502020204030204" pitchFamily="34" charset="0"/>
                <a:cs typeface="Calibri" panose="020F0502020204030204" pitchFamily="34" charset="0"/>
              </a:rPr>
              <a:t>Other parts which are to be guarded :</a:t>
            </a:r>
            <a:endParaRPr lang="en-US" dirty="0">
              <a:ea typeface="Calibri" panose="020F0502020204030204" pitchFamily="34" charset="0"/>
              <a:cs typeface="Times New Roman" panose="02020603050405020304" pitchFamily="18" charset="0"/>
            </a:endParaRPr>
          </a:p>
          <a:p>
            <a:pPr marL="1257300" lvl="2" indent="-342900">
              <a:buFont typeface="Wingdings" pitchFamily="2" charset="2"/>
              <a:buChar char="S"/>
              <a:tabLst>
                <a:tab pos="457200" algn="l"/>
              </a:tabLst>
            </a:pPr>
            <a:r>
              <a:rPr lang="en-US" dirty="0">
                <a:ea typeface="Calibri" panose="020F0502020204030204" pitchFamily="34" charset="0"/>
                <a:cs typeface="Calibri" panose="020F0502020204030204" pitchFamily="34" charset="0"/>
              </a:rPr>
              <a:t>A projecting shaft ends.</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Collars and coupling (U- shaped guard</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IN" dirty="0">
                <a:ea typeface="Calibri" panose="020F0502020204030204" pitchFamily="34" charset="0"/>
                <a:cs typeface="Calibri" panose="020F0502020204030204" pitchFamily="34" charset="0"/>
              </a:rPr>
              <a:t> </a:t>
            </a:r>
            <a:r>
              <a:rPr lang="en-US" dirty="0">
                <a:ea typeface="Calibri" panose="020F0502020204030204" pitchFamily="34" charset="0"/>
                <a:cs typeface="Calibri" panose="020F0502020204030204" pitchFamily="34" charset="0"/>
              </a:rPr>
              <a:t>   All set screws in moving parts of machinery.</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Shafts and pulleys.</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Belt and chain drives.</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Clutches, cut off coupling or clutch pulleys.</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pic>
        <p:nvPicPr>
          <p:cNvPr id="10" name="Picture 9" descr="Image result for machine safety"/>
          <p:cNvPicPr/>
          <p:nvPr/>
        </p:nvPicPr>
        <p:blipFill rotWithShape="1">
          <a:blip r:embed="rId2" cstate="print">
            <a:clrChange>
              <a:clrFrom>
                <a:srgbClr val="FFFFFF"/>
              </a:clrFrom>
              <a:clrTo>
                <a:srgbClr val="FFFFFF">
                  <a:alpha val="0"/>
                </a:srgbClr>
              </a:clrTo>
            </a:clrChange>
          </a:blip>
          <a:srcRect l="13859" r="13101"/>
          <a:stretch/>
        </p:blipFill>
        <p:spPr bwMode="auto">
          <a:xfrm>
            <a:off x="6099638" y="4376427"/>
            <a:ext cx="2815390" cy="2023622"/>
          </a:xfrm>
          <a:prstGeom prst="rect">
            <a:avLst/>
          </a:prstGeom>
          <a:noFill/>
          <a:ln w="9525">
            <a:noFill/>
            <a:miter lim="800000"/>
            <a:headEnd/>
            <a:tailEnd/>
          </a:ln>
        </p:spPr>
      </p:pic>
    </p:spTree>
    <p:extLst>
      <p:ext uri="{BB962C8B-B14F-4D97-AF65-F5344CB8AC3E}">
        <p14:creationId xmlns:p14="http://schemas.microsoft.com/office/powerpoint/2010/main" val="376719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US" dirty="0">
                <a:ea typeface="Calibri" panose="020F0502020204030204" pitchFamily="34" charset="0"/>
                <a:cs typeface="Calibri" panose="020F0502020204030204" pitchFamily="34" charset="0"/>
              </a:rPr>
              <a:t> Points of operation.</a:t>
            </a:r>
            <a:endParaRPr lang="en-US" dirty="0">
              <a:ea typeface="Calibri" panose="020F0502020204030204" pitchFamily="34" charset="0"/>
              <a:cs typeface="Times New Roman" panose="02020603050405020304" pitchFamily="18" charset="0"/>
            </a:endParaRPr>
          </a:p>
          <a:p>
            <a:pPr lvl="1">
              <a:buSzPct val="105000"/>
              <a:buFont typeface="Wingdings 3" pitchFamily="18" charset="2"/>
              <a:buChar char=""/>
            </a:pPr>
            <a:r>
              <a:rPr lang="en-US" dirty="0">
                <a:ea typeface="Calibri" panose="020F0502020204030204" pitchFamily="34" charset="0"/>
                <a:cs typeface="Calibri" panose="020F0502020204030204" pitchFamily="34" charset="0"/>
              </a:rPr>
              <a:t> The starting point of the contact and release points are called nip points.</a:t>
            </a:r>
          </a:p>
          <a:p>
            <a:pPr lvl="1">
              <a:buSzPct val="105000"/>
              <a:buFont typeface="Wingdings 3" pitchFamily="18" charset="2"/>
              <a:buChar char=""/>
            </a:pPr>
            <a:r>
              <a:rPr lang="en-US" dirty="0">
                <a:ea typeface="Calibri" panose="020F0502020204030204" pitchFamily="34" charset="0"/>
                <a:cs typeface="Calibri" panose="020F0502020204030204" pitchFamily="34" charset="0"/>
              </a:rPr>
              <a:t> These nip points are the greatest sources of potential accident hazards.</a:t>
            </a:r>
          </a:p>
          <a:p>
            <a:pPr lvl="1">
              <a:buSzPct val="105000"/>
              <a:buFont typeface="Wingdings 3" pitchFamily="18" charset="2"/>
              <a:buChar char=""/>
            </a:pPr>
            <a:r>
              <a:rPr lang="en-US" dirty="0">
                <a:ea typeface="Calibri" panose="020F0502020204030204" pitchFamily="34" charset="0"/>
                <a:cs typeface="Calibri" panose="020F0502020204030204" pitchFamily="34" charset="0"/>
              </a:rPr>
              <a:t> The point of operation should be guarded in such a way that the working of the machine should not be disturbed and at the same time trapping of human body should not occur while the machine is in motion.</a:t>
            </a:r>
            <a:endParaRPr lang="en-US" dirty="0">
              <a:ea typeface="Calibri" panose="020F0502020204030204" pitchFamily="34" charset="0"/>
              <a:cs typeface="Times New Roman" panose="02020603050405020304" pitchFamily="18" charset="0"/>
            </a:endParaRPr>
          </a:p>
          <a:p>
            <a:pPr>
              <a:buSzPct val="105000"/>
              <a:buFont typeface="Wingdings 3" pitchFamily="18" charset="2"/>
              <a:buChar char="p"/>
            </a:pPr>
            <a:r>
              <a:rPr lang="en-US" dirty="0">
                <a:ea typeface="Calibri" panose="020F0502020204030204" pitchFamily="34" charset="0"/>
                <a:cs typeface="Calibri" panose="020F0502020204030204" pitchFamily="34" charset="0"/>
              </a:rPr>
              <a:t> Basic requirements of guards.</a:t>
            </a:r>
            <a:endParaRPr lang="en-US" dirty="0">
              <a:ea typeface="Calibri" panose="020F0502020204030204" pitchFamily="34" charset="0"/>
              <a:cs typeface="Times New Roman" panose="02020603050405020304" pitchFamily="18" charset="0"/>
            </a:endParaRPr>
          </a:p>
          <a:p>
            <a:pPr lvl="1">
              <a:buSzPct val="105000"/>
              <a:buFont typeface="Wingdings 3" pitchFamily="18" charset="2"/>
              <a:buChar char=""/>
            </a:pPr>
            <a:r>
              <a:rPr lang="en-US" dirty="0">
                <a:ea typeface="Calibri" panose="020F0502020204030204" pitchFamily="34" charset="0"/>
                <a:cs typeface="Calibri" panose="020F0502020204030204" pitchFamily="34" charset="0"/>
              </a:rPr>
              <a:t>Guards should do the following:</a:t>
            </a:r>
          </a:p>
          <a:p>
            <a:pPr lvl="2">
              <a:buSzPct val="100000"/>
              <a:buFont typeface="Wingdings" pitchFamily="2" charset="2"/>
              <a:buChar char="S"/>
            </a:pPr>
            <a:r>
              <a:rPr lang="en-US" dirty="0">
                <a:ea typeface="Calibri" panose="020F0502020204030204" pitchFamily="34" charset="0"/>
                <a:cs typeface="Calibri" panose="020F0502020204030204" pitchFamily="34" charset="0"/>
              </a:rPr>
              <a:t>It should protect the operator</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should protect others.</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should not interfere with efficiency.</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should be fool proof.</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allows repairs.</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allows lubrication /oiling.</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should be well constructed.</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 It should be well secured.</a:t>
            </a:r>
            <a:endParaRPr lang="en-US" dirty="0">
              <a:ea typeface="Calibri" panose="020F0502020204030204" pitchFamily="34" charset="0"/>
              <a:cs typeface="Times New Roman" panose="02020603050405020304" pitchFamily="18" charset="0"/>
            </a:endParaRPr>
          </a:p>
          <a:p>
            <a:pPr lvl="2">
              <a:buFont typeface="Wingdings" pitchFamily="2" charset="2"/>
              <a:buChar char="S"/>
            </a:pPr>
            <a:r>
              <a:rPr lang="en-US" dirty="0">
                <a:ea typeface="Calibri" panose="020F0502020204030204" pitchFamily="34" charset="0"/>
                <a:cs typeface="Calibri" panose="020F0502020204030204" pitchFamily="34" charset="0"/>
              </a:rPr>
              <a:t>It should not create new hazards.</a:t>
            </a:r>
            <a:r>
              <a:rPr lang="en-IN" dirty="0">
                <a:ea typeface="Calibri" panose="020F0502020204030204" pitchFamily="34" charset="0"/>
                <a:cs typeface="Calibri" panose="020F0502020204030204" pitchFamily="34" charset="0"/>
              </a:rPr>
              <a:t> </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97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US" dirty="0">
                <a:ea typeface="Calibri" panose="020F0502020204030204" pitchFamily="34" charset="0"/>
                <a:cs typeface="Calibri" panose="020F0502020204030204" pitchFamily="34" charset="0"/>
              </a:rPr>
              <a:t>The following types of guards are commonly</a:t>
            </a:r>
          </a:p>
          <a:p>
            <a:r>
              <a:rPr lang="en-US" dirty="0">
                <a:ea typeface="Calibri" panose="020F0502020204030204" pitchFamily="34" charset="0"/>
                <a:cs typeface="Calibri" panose="020F0502020204030204" pitchFamily="34" charset="0"/>
              </a:rPr>
              <a:t> used in the factory.</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anose="05040102010807070707" pitchFamily="18" charset="2"/>
              <a:buChar char=""/>
            </a:pPr>
            <a:r>
              <a:rPr lang="en-US" dirty="0">
                <a:ea typeface="Calibri" panose="020F0502020204030204" pitchFamily="34" charset="0"/>
                <a:cs typeface="Calibri" panose="020F0502020204030204" pitchFamily="34" charset="0"/>
              </a:rPr>
              <a:t>Fixed guards.</a:t>
            </a:r>
          </a:p>
          <a:p>
            <a:pPr marL="742950" lvl="1" indent="-285750">
              <a:buSzPct val="105000"/>
              <a:buFont typeface="Wingdings 3" panose="05040102010807070707" pitchFamily="18" charset="2"/>
              <a:buChar char=""/>
            </a:pPr>
            <a:r>
              <a:rPr lang="en-US" dirty="0">
                <a:ea typeface="Calibri" panose="020F0502020204030204" pitchFamily="34" charset="0"/>
                <a:cs typeface="Calibri" panose="020F0502020204030204" pitchFamily="34" charset="0"/>
              </a:rPr>
              <a:t>Automatic guards.</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anose="05040102010807070707" pitchFamily="18" charset="2"/>
              <a:buChar char=""/>
            </a:pPr>
            <a:r>
              <a:rPr lang="en-US" dirty="0">
                <a:ea typeface="Calibri" panose="020F0502020204030204" pitchFamily="34" charset="0"/>
                <a:cs typeface="Calibri" panose="020F0502020204030204" pitchFamily="34" charset="0"/>
              </a:rPr>
              <a:t>Interlock guards.</a:t>
            </a:r>
          </a:p>
          <a:p>
            <a:pPr marL="742950" lvl="1" indent="-285750">
              <a:buSzPct val="105000"/>
              <a:buFont typeface="Wingdings 3" panose="05040102010807070707" pitchFamily="18" charset="2"/>
              <a:buChar char=""/>
            </a:pPr>
            <a:r>
              <a:rPr lang="en-US" dirty="0">
                <a:ea typeface="Calibri" panose="020F0502020204030204" pitchFamily="34" charset="0"/>
                <a:cs typeface="Calibri" panose="020F0502020204030204" pitchFamily="34" charset="0"/>
              </a:rPr>
              <a:t>Trip guards.</a:t>
            </a:r>
            <a:endParaRPr lang="en-US" dirty="0">
              <a:ea typeface="Calibri" panose="020F0502020204030204" pitchFamily="34" charset="0"/>
              <a:cs typeface="Times New Roman" panose="02020603050405020304" pitchFamily="18" charset="0"/>
            </a:endParaRPr>
          </a:p>
          <a:p>
            <a:pPr marL="742950" lvl="1" indent="-285750">
              <a:buSzPct val="105000"/>
              <a:buFont typeface="Wingdings 3" panose="05040102010807070707" pitchFamily="18" charset="2"/>
              <a:buChar char=""/>
            </a:pPr>
            <a:r>
              <a:rPr lang="en-US" dirty="0">
                <a:ea typeface="Calibri" panose="020F0502020204030204" pitchFamily="34" charset="0"/>
                <a:cs typeface="Calibri" panose="020F0502020204030204" pitchFamily="34" charset="0"/>
              </a:rPr>
              <a:t>Positional guards or distance guard.</a:t>
            </a:r>
            <a:endParaRPr lang="en-US" dirty="0"/>
          </a:p>
          <a:p>
            <a:endParaRPr lang="en-IN" dirty="0"/>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2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pPr>
            <a:endParaRPr lang="en-US" dirty="0">
              <a:ea typeface="Calibri" panose="020F0502020204030204" pitchFamily="34" charset="0"/>
              <a:cs typeface="Times New Roman" panose="02020603050405020304" pitchFamily="18" charset="0"/>
            </a:endParaRPr>
          </a:p>
        </p:txBody>
      </p:sp>
      <p:graphicFrame>
        <p:nvGraphicFramePr>
          <p:cNvPr id="20" name="Diagram 19"/>
          <p:cNvGraphicFramePr/>
          <p:nvPr>
            <p:extLst>
              <p:ext uri="{D42A27DB-BD31-4B8C-83A1-F6EECF244321}">
                <p14:modId xmlns:p14="http://schemas.microsoft.com/office/powerpoint/2010/main" val="2530999555"/>
              </p:ext>
            </p:extLst>
          </p:nvPr>
        </p:nvGraphicFramePr>
        <p:xfrm>
          <a:off x="956602" y="1722553"/>
          <a:ext cx="7061983" cy="4684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p:cNvSpPr/>
          <p:nvPr/>
        </p:nvSpPr>
        <p:spPr>
          <a:xfrm>
            <a:off x="124385" y="5282108"/>
            <a:ext cx="1740876" cy="392159"/>
          </a:xfrm>
          <a:prstGeom prst="rect">
            <a:avLst/>
          </a:prstGeom>
        </p:spPr>
        <p:txBody>
          <a:bodyPr wrap="square">
            <a:spAutoFit/>
          </a:bodyPr>
          <a:lstStyle/>
          <a:p>
            <a:pPr marL="342900" marR="0" lvl="0" indent="-342900">
              <a:lnSpc>
                <a:spcPct val="115000"/>
              </a:lnSpc>
              <a:spcBef>
                <a:spcPts val="0"/>
              </a:spcBef>
              <a:spcAft>
                <a:spcPts val="0"/>
              </a:spcAft>
              <a:tabLst>
                <a:tab pos="457200" algn="l"/>
              </a:tabLst>
            </a:pPr>
            <a:r>
              <a:rPr lang="en-US" b="1" dirty="0">
                <a:effectLst/>
                <a:ea typeface="Calibri" panose="020F0502020204030204" pitchFamily="34" charset="0"/>
                <a:cs typeface="Times New Roman" panose="02020603050405020304" pitchFamily="18" charset="0"/>
              </a:rPr>
              <a:t>BEHAVIOR</a:t>
            </a:r>
          </a:p>
        </p:txBody>
      </p:sp>
      <p:sp>
        <p:nvSpPr>
          <p:cNvPr id="22" name="Rectangle 21"/>
          <p:cNvSpPr/>
          <p:nvPr/>
        </p:nvSpPr>
        <p:spPr>
          <a:xfrm>
            <a:off x="409137" y="3624726"/>
            <a:ext cx="1740876" cy="392159"/>
          </a:xfrm>
          <a:prstGeom prst="rect">
            <a:avLst/>
          </a:prstGeom>
        </p:spPr>
        <p:txBody>
          <a:bodyPr wrap="square">
            <a:spAutoFit/>
          </a:bodyPr>
          <a:lstStyle/>
          <a:p>
            <a:pPr marL="342900" marR="0" lvl="0" indent="-342900">
              <a:lnSpc>
                <a:spcPct val="115000"/>
              </a:lnSpc>
              <a:spcBef>
                <a:spcPts val="0"/>
              </a:spcBef>
              <a:spcAft>
                <a:spcPts val="0"/>
              </a:spcAft>
              <a:tabLst>
                <a:tab pos="457200" algn="l"/>
              </a:tabLst>
            </a:pPr>
            <a:r>
              <a:rPr lang="en-US" b="1" dirty="0">
                <a:effectLst/>
                <a:ea typeface="Calibri" panose="020F0502020204030204" pitchFamily="34" charset="0"/>
                <a:cs typeface="Times New Roman" panose="02020603050405020304" pitchFamily="18" charset="0"/>
              </a:rPr>
              <a:t>RESULT</a:t>
            </a:r>
          </a:p>
        </p:txBody>
      </p:sp>
      <p:sp>
        <p:nvSpPr>
          <p:cNvPr id="9" name="TextBox 8"/>
          <p:cNvSpPr txBox="1"/>
          <p:nvPr/>
        </p:nvSpPr>
        <p:spPr>
          <a:xfrm>
            <a:off x="323851" y="626062"/>
            <a:ext cx="8496299" cy="584775"/>
          </a:xfrm>
          <a:prstGeom prst="rect">
            <a:avLst/>
          </a:prstGeom>
          <a:noFill/>
        </p:spPr>
        <p:txBody>
          <a:bodyPr wrap="square" rtlCol="0">
            <a:spAutoFit/>
          </a:bodyPr>
          <a:lstStyle/>
          <a:p>
            <a:pPr algn="ctr"/>
            <a:r>
              <a:rPr lang="en-IN" sz="3200" dirty="0"/>
              <a:t>SAFETY MEASUREMENTS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Times New Roman" panose="02020603050405020304" pitchFamily="18" charset="0"/>
                <a:cs typeface="Times New Roman" panose="02020603050405020304" pitchFamily="18" charset="0"/>
              </a:rPr>
              <a:t>Electric safety do's and don'ts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gn="just">
              <a:buSzPct val="105000"/>
            </a:pPr>
            <a:r>
              <a:rPr lang="en-IN" b="1" dirty="0">
                <a:ea typeface="Times New Roman" panose="02020603050405020304" pitchFamily="18" charset="0"/>
                <a:cs typeface="Calibri" panose="020F0502020204030204" pitchFamily="34" charset="0"/>
              </a:rPr>
              <a:t>Do's</a:t>
            </a:r>
            <a:endParaRPr lang="en-US" b="1"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Pull the plug itself, not the cord attached to it.</a:t>
            </a:r>
            <a:endParaRPr lang="en-US"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Disconnect any appliance that sparks and have it repaired immediately.</a:t>
            </a:r>
            <a:endParaRPr lang="en-US"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Always disconnect appliances before cleaning them.</a:t>
            </a:r>
            <a:endParaRPr lang="en-US"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Turn off appliances when you leave home.</a:t>
            </a:r>
            <a:endParaRPr lang="en-US"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Keep electrical cords away from hot appliances.</a:t>
            </a:r>
            <a:endParaRPr lang="en-US"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Keep appliances clean and free of dust, lint and grease.</a:t>
            </a:r>
            <a:endParaRPr lang="en-US" dirty="0">
              <a:ea typeface="Times New Roman" panose="02020603050405020304" pitchFamily="18" charset="0"/>
            </a:endParaRPr>
          </a:p>
          <a:p>
            <a:pPr marL="342900" marR="0" lvl="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Use moisture resistant cords when outside.</a:t>
            </a:r>
            <a:endParaRPr lang="en-US" dirty="0">
              <a:ea typeface="Times New Roman" panose="02020603050405020304" pitchFamily="18" charset="0"/>
            </a:endParaRPr>
          </a:p>
          <a:p>
            <a:pPr marL="34290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Wear rubber soled shoes when operating power tools. </a:t>
            </a:r>
          </a:p>
          <a:p>
            <a:pPr marL="34290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Follow manufacturers' instructions when operating electrical devices. </a:t>
            </a:r>
          </a:p>
          <a:p>
            <a:pPr marL="342900" indent="-342900">
              <a:buSzPct val="105000"/>
              <a:buFont typeface="Wingdings 3" panose="05040102010807070707" pitchFamily="18" charset="2"/>
              <a:buChar char="p"/>
              <a:tabLst>
                <a:tab pos="457200" algn="l"/>
              </a:tabLst>
            </a:pPr>
            <a:r>
              <a:rPr lang="en-IN" dirty="0">
                <a:ea typeface="Times New Roman" panose="02020603050405020304" pitchFamily="18" charset="0"/>
                <a:cs typeface="Calibri" panose="020F0502020204030204" pitchFamily="34" charset="0"/>
              </a:rPr>
              <a:t>All electrical devices should carry an Underwriters Laboratory approval tag.</a:t>
            </a:r>
            <a:endParaRPr lang="en-US" dirty="0">
              <a:ea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4048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Times New Roman" panose="02020603050405020304" pitchFamily="18" charset="0"/>
                <a:cs typeface="Times New Roman" panose="02020603050405020304" pitchFamily="18" charset="0"/>
              </a:rPr>
              <a:t>Electric safety do's and don'ts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pPr>
            <a:r>
              <a:rPr lang="en-IN" b="1" dirty="0">
                <a:ea typeface="Times New Roman" panose="02020603050405020304" pitchFamily="18" charset="0"/>
                <a:cs typeface="Calibri" panose="020F0502020204030204" pitchFamily="34" charset="0"/>
              </a:rPr>
              <a:t>Don'ts</a:t>
            </a:r>
            <a:endParaRPr lang="en-US" dirty="0">
              <a:ea typeface="Calibri" panose="020F0502020204030204" pitchFamily="34" charset="0"/>
              <a:cs typeface="Times New Roman" panose="02020603050405020304" pitchFamily="18" charset="0"/>
            </a:endParaRPr>
          </a:p>
          <a:p>
            <a:pPr marL="342900" marR="0" lvl="0" indent="-342900">
              <a:spcBef>
                <a:spcPts val="0"/>
              </a:spcBef>
              <a:spcAft>
                <a:spcPts val="0"/>
              </a:spcAft>
              <a:buSzPct val="105000"/>
              <a:buFont typeface="Wingdings 3" panose="05040102010807070707" pitchFamily="18" charset="2"/>
              <a:buChar char="p"/>
            </a:pPr>
            <a:r>
              <a:rPr lang="en-IN" dirty="0">
                <a:ea typeface="Times New Roman" panose="02020603050405020304" pitchFamily="18" charset="0"/>
                <a:cs typeface="Calibri" panose="020F0502020204030204" pitchFamily="34" charset="0"/>
              </a:rPr>
              <a:t>Never turn on an appliance when standing or sitting in water. Shocks can be fatal.</a:t>
            </a:r>
            <a:endParaRPr lang="en-US" dirty="0">
              <a:ea typeface="Calibri" panose="020F0502020204030204" pitchFamily="34" charset="0"/>
              <a:cs typeface="Times New Roman" panose="02020603050405020304" pitchFamily="18" charset="0"/>
            </a:endParaRPr>
          </a:p>
          <a:p>
            <a:pPr marL="342900" marR="95250" lvl="0" indent="-342900">
              <a:spcBef>
                <a:spcPts val="0"/>
              </a:spcBef>
              <a:spcAft>
                <a:spcPts val="0"/>
              </a:spcAft>
              <a:buSzPct val="105000"/>
              <a:buFont typeface="Wingdings 3" panose="05040102010807070707" pitchFamily="18" charset="2"/>
              <a:buChar char="p"/>
            </a:pPr>
            <a:r>
              <a:rPr lang="en-IN" dirty="0">
                <a:ea typeface="Times New Roman" panose="02020603050405020304" pitchFamily="18" charset="0"/>
                <a:cs typeface="Calibri" panose="020F0502020204030204" pitchFamily="34" charset="0"/>
              </a:rPr>
              <a:t>Never overload a circuit by plugging in too many appliances.</a:t>
            </a:r>
            <a:endParaRPr lang="en-US" dirty="0">
              <a:ea typeface="Calibri" panose="020F0502020204030204" pitchFamily="34" charset="0"/>
              <a:cs typeface="Times New Roman" panose="02020603050405020304" pitchFamily="18" charset="0"/>
            </a:endParaRPr>
          </a:p>
          <a:p>
            <a:pPr marL="342900" marR="95250" lvl="0" indent="-342900">
              <a:spcBef>
                <a:spcPts val="0"/>
              </a:spcBef>
              <a:spcAft>
                <a:spcPts val="0"/>
              </a:spcAft>
              <a:buSzPct val="105000"/>
              <a:buFont typeface="Wingdings 3" panose="05040102010807070707" pitchFamily="18" charset="2"/>
              <a:buChar char="p"/>
            </a:pPr>
            <a:r>
              <a:rPr lang="en-IN" dirty="0">
                <a:ea typeface="Times New Roman" panose="02020603050405020304" pitchFamily="18" charset="0"/>
                <a:cs typeface="Calibri" panose="020F0502020204030204" pitchFamily="34" charset="0"/>
              </a:rPr>
              <a:t>Plug three-way grounded plugs into appropriate outlets. Never tamper with the third prong.</a:t>
            </a:r>
            <a:endParaRPr lang="en-US" dirty="0">
              <a:ea typeface="Calibri" panose="020F0502020204030204" pitchFamily="34" charset="0"/>
              <a:cs typeface="Times New Roman" panose="02020603050405020304" pitchFamily="18" charset="0"/>
            </a:endParaRPr>
          </a:p>
          <a:p>
            <a:pPr marL="342900" marR="95250" lvl="0" indent="-342900">
              <a:spcBef>
                <a:spcPts val="0"/>
              </a:spcBef>
              <a:spcAft>
                <a:spcPts val="1000"/>
              </a:spcAft>
              <a:buSzPct val="105000"/>
              <a:buFont typeface="Wingdings 3" panose="05040102010807070707" pitchFamily="18" charset="2"/>
              <a:buChar char="p"/>
            </a:pPr>
            <a:r>
              <a:rPr lang="en-IN" dirty="0">
                <a:ea typeface="Times New Roman" panose="02020603050405020304" pitchFamily="18" charset="0"/>
                <a:cs typeface="Calibri" panose="020F0502020204030204" pitchFamily="34" charset="0"/>
              </a:rPr>
              <a:t>Never install cords under rugs where they will become worn by foot traffic.</a:t>
            </a:r>
            <a:endParaRPr lang="en-US" dirty="0">
              <a:ea typeface="Calibri" panose="020F0502020204030204" pitchFamily="34" charset="0"/>
              <a:cs typeface="Times New Roman" panose="02020603050405020304" pitchFamily="18" charset="0"/>
            </a:endParaRPr>
          </a:p>
          <a:p>
            <a:pPr marL="342900" marR="95250" lvl="0" indent="-342900">
              <a:spcBef>
                <a:spcPts val="0"/>
              </a:spcBef>
              <a:spcAft>
                <a:spcPts val="1000"/>
              </a:spcAft>
              <a:buSzPct val="105000"/>
              <a:buFont typeface="Wingdings 3" panose="05040102010807070707" pitchFamily="18" charset="2"/>
              <a:buChar char="p"/>
            </a:pPr>
            <a:r>
              <a:rPr lang="en-IN" dirty="0">
                <a:ea typeface="Times New Roman" panose="02020603050405020304" pitchFamily="18" charset="0"/>
                <a:cs typeface="Calibri" panose="020F0502020204030204" pitchFamily="34" charset="0"/>
              </a:rPr>
              <a:t>Overload motors, circuits, or outlets</a:t>
            </a:r>
            <a:endParaRPr lang="en-US" dirty="0">
              <a:ea typeface="Calibri" panose="020F0502020204030204" pitchFamily="34" charset="0"/>
              <a:cs typeface="Times New Roman" panose="02020603050405020304" pitchFamily="18" charset="0"/>
            </a:endParaRPr>
          </a:p>
          <a:p>
            <a:pPr marL="342900" marR="95250" lvl="0" indent="-342900">
              <a:spcBef>
                <a:spcPts val="0"/>
              </a:spcBef>
              <a:spcAft>
                <a:spcPts val="1000"/>
              </a:spcAft>
              <a:buSzPct val="105000"/>
              <a:buFont typeface="Wingdings 3" panose="05040102010807070707" pitchFamily="18" charset="2"/>
              <a:buChar char="p"/>
            </a:pPr>
            <a:r>
              <a:rPr lang="en-IN" dirty="0">
                <a:ea typeface="Times New Roman" panose="02020603050405020304" pitchFamily="18" charset="0"/>
                <a:cs typeface="Calibri" panose="020F0502020204030204" pitchFamily="34" charset="0"/>
              </a:rPr>
              <a:t>Never Run cords along the floor Never Use temporary wiring </a:t>
            </a:r>
          </a:p>
          <a:p>
            <a:pPr marL="342900" marR="95250" lvl="0" indent="-342900">
              <a:spcBef>
                <a:spcPts val="0"/>
              </a:spcBef>
              <a:spcAft>
                <a:spcPts val="1000"/>
              </a:spcAft>
              <a:buSzPct val="105000"/>
              <a:buFont typeface="Wingdings 3" panose="05040102010807070707" pitchFamily="18" charset="2"/>
              <a:buChar char="p"/>
            </a:pPr>
            <a:r>
              <a:rPr lang="en-IN" dirty="0">
                <a:solidFill>
                  <a:srgbClr val="000000"/>
                </a:solidFill>
                <a:ea typeface="Times New Roman" panose="02020603050405020304" pitchFamily="18" charset="0"/>
                <a:cs typeface="Calibri" panose="020F0502020204030204" pitchFamily="34" charset="0"/>
              </a:rPr>
              <a:t>Never Put anything but a plug into an electrical outlet</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335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Times New Roman" panose="02020603050405020304" pitchFamily="18" charset="0"/>
                <a:cs typeface="Times New Roman" panose="02020603050405020304" pitchFamily="18" charset="0"/>
              </a:rPr>
              <a:t>Electric safety do's and don'ts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gn="just">
              <a:lnSpc>
                <a:spcPts val="2000"/>
              </a:lnSpc>
            </a:pPr>
            <a:r>
              <a:rPr lang="en-IN" b="1" dirty="0">
                <a:ea typeface="Times New Roman" panose="02020603050405020304" pitchFamily="18" charset="0"/>
                <a:cs typeface="Calibri" panose="020F0502020204030204" pitchFamily="34" charset="0"/>
              </a:rPr>
              <a:t>Do's</a:t>
            </a:r>
            <a:endParaRPr lang="en-US" b="1"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Make sure outdoor electrical outlets are covered with weatherproof covers.</a:t>
            </a:r>
            <a:endParaRPr lang="en-US"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Use extension cords only for temporary applications.</a:t>
            </a:r>
            <a:endParaRPr lang="en-US"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Use heavy duty cords when using power tools.</a:t>
            </a:r>
            <a:endParaRPr lang="en-US"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Keep work areas clean and dry. Sparks can ignite wood scraps, sawdust and solvents.</a:t>
            </a:r>
            <a:endParaRPr lang="en-US"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Make sure your power tools are grounded or certified double insulated.</a:t>
            </a:r>
            <a:endParaRPr lang="en-US"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When utilizing adapters, make sure to screw in the wire for grounding.</a:t>
            </a:r>
            <a:endParaRPr lang="en-US" dirty="0">
              <a:ea typeface="Times New Roman" panose="02020603050405020304" pitchFamily="18" charset="0"/>
            </a:endParaRP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Certain outlets for outdoor appliances or tools should have a ground fault interrupter (G.F.I). </a:t>
            </a:r>
          </a:p>
          <a:p>
            <a:pPr marL="342900" marR="0" lvl="0" indent="-342900">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This type of circuit breaker, installed in an outlet, protects the user from shock.</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8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IN" sz="2000" b="1" dirty="0">
                <a:ea typeface="Times New Roman" panose="02020603050405020304" pitchFamily="18" charset="0"/>
                <a:cs typeface="Times New Roman" panose="02020603050405020304" pitchFamily="18" charset="0"/>
              </a:rPr>
              <a:t>Electric safety do's and don'ts</a:t>
            </a: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pPr>
            <a:r>
              <a:rPr lang="en-IN" b="1" dirty="0">
                <a:ea typeface="Times New Roman" panose="02020603050405020304" pitchFamily="18" charset="0"/>
                <a:cs typeface="Calibri" panose="020F0502020204030204" pitchFamily="34" charset="0"/>
              </a:rPr>
              <a:t>Don'ts</a:t>
            </a:r>
            <a:endParaRPr lang="en-US" dirty="0">
              <a:ea typeface="Calibri" panose="020F0502020204030204" pitchFamily="34" charset="0"/>
              <a:cs typeface="Times New Roman" panose="02020603050405020304" pitchFamily="18" charset="0"/>
            </a:endParaRPr>
          </a:p>
          <a:p>
            <a:pPr marL="342900" marR="95250" lvl="0" indent="-342900">
              <a:lnSpc>
                <a:spcPct val="115000"/>
              </a:lnSpc>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Touch anything electric with wet hands</a:t>
            </a:r>
            <a:endParaRPr lang="en-US" dirty="0">
              <a:solidFill>
                <a:srgbClr val="000000"/>
              </a:solidFill>
              <a:ea typeface="Calibri" panose="020F0502020204030204" pitchFamily="34" charset="0"/>
              <a:cs typeface="Times New Roman" panose="02020603050405020304" pitchFamily="18" charset="0"/>
            </a:endParaRPr>
          </a:p>
          <a:p>
            <a:pPr marL="342900" marR="95250" lvl="0" indent="-342900">
              <a:lnSpc>
                <a:spcPct val="115000"/>
              </a:lnSpc>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Leave machinery or electrical equipment running unattended after working hours</a:t>
            </a:r>
            <a:endParaRPr lang="en-US" dirty="0">
              <a:solidFill>
                <a:srgbClr val="000000"/>
              </a:solidFill>
              <a:ea typeface="Calibri" panose="020F0502020204030204" pitchFamily="34" charset="0"/>
              <a:cs typeface="Times New Roman" panose="02020603050405020304" pitchFamily="18" charset="0"/>
            </a:endParaRPr>
          </a:p>
          <a:p>
            <a:pPr marL="342900" marR="95250" lvl="0" indent="-342900">
              <a:lnSpc>
                <a:spcPct val="115000"/>
              </a:lnSpc>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Let cords get twisted or tangled</a:t>
            </a:r>
            <a:endParaRPr lang="en-US" dirty="0">
              <a:solidFill>
                <a:srgbClr val="000000"/>
              </a:solidFill>
              <a:ea typeface="Calibri" panose="020F0502020204030204" pitchFamily="34" charset="0"/>
              <a:cs typeface="Times New Roman" panose="02020603050405020304" pitchFamily="18" charset="0"/>
            </a:endParaRPr>
          </a:p>
          <a:p>
            <a:pPr marL="342900" marR="95250" lvl="0" indent="-342900">
              <a:lnSpc>
                <a:spcPct val="115000"/>
              </a:lnSpc>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Get closer than 10 feet to power lines</a:t>
            </a:r>
            <a:endParaRPr lang="en-US" dirty="0">
              <a:solidFill>
                <a:srgbClr val="000000"/>
              </a:solidFill>
              <a:ea typeface="Calibri" panose="020F0502020204030204" pitchFamily="34" charset="0"/>
              <a:cs typeface="Times New Roman" panose="02020603050405020304" pitchFamily="18" charset="0"/>
            </a:endParaRPr>
          </a:p>
          <a:p>
            <a:pPr marL="342900" marR="95250" lvl="0" indent="-342900">
              <a:lnSpc>
                <a:spcPct val="115000"/>
              </a:lnSpc>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Reach blindly into a space that may contain energized equipment</a:t>
            </a:r>
            <a:endParaRPr lang="en-US" dirty="0">
              <a:solidFill>
                <a:srgbClr val="000000"/>
              </a:solidFill>
              <a:ea typeface="Calibri" panose="020F0502020204030204" pitchFamily="34" charset="0"/>
              <a:cs typeface="Times New Roman" panose="02020603050405020304" pitchFamily="18" charset="0"/>
            </a:endParaRPr>
          </a:p>
          <a:p>
            <a:pPr marL="342900" marR="95250" lvl="0" indent="-342900">
              <a:lnSpc>
                <a:spcPct val="115000"/>
              </a:lnSpc>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Wear metal jewellery when working with electrical equipment</a:t>
            </a:r>
            <a:endParaRPr lang="en-US" dirty="0">
              <a:solidFill>
                <a:srgbClr val="000000"/>
              </a:solidFill>
              <a:ea typeface="Calibri" panose="020F0502020204030204" pitchFamily="34" charset="0"/>
              <a:cs typeface="Times New Roman" panose="02020603050405020304" pitchFamily="18" charset="0"/>
            </a:endParaRPr>
          </a:p>
          <a:p>
            <a:pPr marL="342900" marR="0" lvl="0" indent="-342900" algn="just">
              <a:lnSpc>
                <a:spcPts val="2000"/>
              </a:lnSpc>
              <a:buSzPct val="105000"/>
              <a:tabLst>
                <a:tab pos="457200" algn="l"/>
              </a:tabLst>
            </a:pPr>
            <a:endParaRPr lang="en-US" dirty="0">
              <a:ea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IN" sz="3200" dirty="0">
                <a:ea typeface="Calibri" panose="020F0502020204030204" pitchFamily="34" charset="0"/>
                <a:cs typeface="Calibri" panose="020F0502020204030204" pitchFamily="34" charset="0"/>
              </a:rPr>
              <a:t>MACHINE SAFETY</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122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buSzPct val="105000"/>
              <a:buFont typeface="Wingdings 3" pitchFamily="18" charset="2"/>
              <a:buChar char="p"/>
            </a:pPr>
            <a:r>
              <a:rPr lang="en-US" dirty="0">
                <a:ea typeface="Calibri" panose="020F0502020204030204" pitchFamily="34" charset="0"/>
                <a:cs typeface="Calibri" panose="020F0502020204030204" pitchFamily="34" charset="0"/>
              </a:rPr>
              <a:t> Manual Material Handling</a:t>
            </a:r>
          </a:p>
          <a:p>
            <a:pPr>
              <a:lnSpc>
                <a:spcPct val="115000"/>
              </a:lnSpc>
              <a:buSzPct val="105000"/>
              <a:buFont typeface="Wingdings 3" pitchFamily="18" charset="2"/>
              <a:buChar char="p"/>
            </a:pPr>
            <a:r>
              <a:rPr lang="en-US" dirty="0">
                <a:ea typeface="Calibri" panose="020F0502020204030204" pitchFamily="34" charset="0"/>
                <a:cs typeface="Calibri" panose="020F0502020204030204" pitchFamily="34" charset="0"/>
              </a:rPr>
              <a:t> Mechanical Material Handling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Chain pulley block.</a:t>
            </a: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Conveyor.</a:t>
            </a: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Crane.</a:t>
            </a: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Fork lift.</a:t>
            </a: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Truck.&amp; Trailer etc.</a:t>
            </a: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By sea route.</a:t>
            </a:r>
          </a:p>
          <a:p>
            <a:pPr marL="800100" lvl="1" indent="-342900">
              <a:lnSpc>
                <a:spcPct val="115000"/>
              </a:lnSpc>
              <a:buSzPct val="105000"/>
              <a:buFont typeface="Wingdings 3" pitchFamily="18" charset="2"/>
              <a:buChar char=""/>
              <a:tabLst>
                <a:tab pos="457200" algn="l"/>
              </a:tabLst>
            </a:pPr>
            <a:r>
              <a:rPr lang="en-US" dirty="0">
                <a:ea typeface="Calibri" panose="020F0502020204030204" pitchFamily="34" charset="0"/>
                <a:cs typeface="Calibri" panose="020F0502020204030204" pitchFamily="34" charset="0"/>
              </a:rPr>
              <a:t>By rail route</a:t>
            </a:r>
          </a:p>
          <a:p>
            <a:pPr algn="just">
              <a:lnSpc>
                <a:spcPts val="2000"/>
              </a:lnSpc>
            </a:pP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58642"/>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pic>
        <p:nvPicPr>
          <p:cNvPr id="19458" name="Picture 2" descr="Image result for MATERIAL HAND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490" y="3621507"/>
            <a:ext cx="3803871" cy="274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45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buSzPct val="105000"/>
              <a:buFont typeface="Wingdings 3" pitchFamily="18" charset="2"/>
              <a:buChar char="p"/>
            </a:pPr>
            <a:r>
              <a:rPr lang="en-US" dirty="0">
                <a:ea typeface="Calibri" panose="020F0502020204030204" pitchFamily="34" charset="0"/>
                <a:cs typeface="Calibri" panose="020F0502020204030204" pitchFamily="34" charset="0"/>
              </a:rPr>
              <a:t> </a:t>
            </a:r>
            <a:r>
              <a:rPr lang="en-US" dirty="0">
                <a:solidFill>
                  <a:prstClr val="black"/>
                </a:solidFill>
                <a:ea typeface="Calibri" panose="020F0502020204030204" pitchFamily="34" charset="0"/>
                <a:cs typeface="Calibri" panose="020F0502020204030204" pitchFamily="34" charset="0"/>
              </a:rPr>
              <a:t>The following should be followed while handling materials:</a:t>
            </a:r>
            <a:endParaRPr lang="en-US" dirty="0">
              <a:solidFill>
                <a:prstClr val="black"/>
              </a:solidFill>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Materials, tools, and other objects should not be thrown from a height if liable to cause injury.</a:t>
            </a:r>
            <a:endParaRPr lang="en-US" dirty="0">
              <a:solidFill>
                <a:prstClr val="black"/>
              </a:solidFill>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Loose materials when not required for use should be placed where they will not impede the passage of any person.</a:t>
            </a:r>
            <a:endParaRPr lang="en-US" dirty="0">
              <a:solidFill>
                <a:prstClr val="black"/>
              </a:solidFill>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Materials should not stack insecurely in place where they might cause danger.</a:t>
            </a:r>
            <a:endParaRPr lang="en-US" dirty="0">
              <a:solidFill>
                <a:prstClr val="black"/>
              </a:solidFill>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Materials should not be kept on scaffolds unless needed for work within a reasonable time.</a:t>
            </a:r>
            <a:endParaRPr lang="en-US" dirty="0">
              <a:solidFill>
                <a:prstClr val="black"/>
              </a:solidFill>
              <a:ea typeface="Calibri" panose="020F0502020204030204" pitchFamily="34" charset="0"/>
              <a:cs typeface="Times New Roman" panose="02020603050405020304" pitchFamily="18" charset="0"/>
            </a:endParaRPr>
          </a:p>
          <a:p>
            <a:pPr marL="800100" lvl="1" indent="-342900">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Loads placed on scaffolds should be evenly distributed, as far as practicable.</a:t>
            </a:r>
            <a:endParaRPr lang="en-US" dirty="0">
              <a:solidFill>
                <a:prstClr val="black"/>
              </a:solidFill>
              <a:ea typeface="Calibri" panose="020F0502020204030204" pitchFamily="34" charset="0"/>
              <a:cs typeface="Times New Roman" panose="02020603050405020304" pitchFamily="18" charset="0"/>
            </a:endParaRPr>
          </a:p>
          <a:p>
            <a:pPr marL="800100" lvl="1" indent="-342900">
              <a:spcAft>
                <a:spcPts val="1000"/>
              </a:spcAft>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Materials should not be stored in place provided for meals or for shelter.</a:t>
            </a:r>
          </a:p>
          <a:p>
            <a:pPr marL="800100" lvl="1" indent="-342900">
              <a:spcAft>
                <a:spcPts val="1000"/>
              </a:spcAft>
              <a:buSzPct val="105000"/>
              <a:buFont typeface="Wingdings 3" pitchFamily="18" charset="2"/>
              <a:buChar char=""/>
              <a:tabLst>
                <a:tab pos="457200" algn="l"/>
              </a:tabLst>
            </a:pPr>
            <a:r>
              <a:rPr lang="en-US" dirty="0">
                <a:solidFill>
                  <a:prstClr val="black"/>
                </a:solidFill>
                <a:ea typeface="Calibri" panose="020F0502020204030204" pitchFamily="34" charset="0"/>
                <a:cs typeface="Calibri" panose="020F0502020204030204" pitchFamily="34" charset="0"/>
              </a:rPr>
              <a:t>Vehicles or Trailers used for transporting of materials should be in efficient working order and in good condition.   </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71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Chemical handing safety</a:t>
            </a:r>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indent="-342900">
              <a:spcAft>
                <a:spcPts val="1000"/>
              </a:spcAft>
              <a:buSzPct val="105000"/>
              <a:buFont typeface="Wingdings 3" pitchFamily="18" charset="2"/>
              <a:buChar char=""/>
              <a:tabLst>
                <a:tab pos="457200" algn="l"/>
              </a:tabLst>
            </a:pPr>
            <a:r>
              <a:rPr lang="en-IN" dirty="0">
                <a:solidFill>
                  <a:srgbClr val="000000"/>
                </a:solidFill>
                <a:ea typeface="Times New Roman" panose="02020603050405020304" pitchFamily="18" charset="0"/>
                <a:cs typeface="Times New Roman" panose="02020603050405020304" pitchFamily="18" charset="0"/>
              </a:rPr>
              <a:t>Always read the safety data sheet and the text on the packaging carefully when you are about to use a product with which you are not completely familiar with the risks.</a:t>
            </a:r>
          </a:p>
          <a:p>
            <a:pPr marL="342900" indent="-342900">
              <a:spcAft>
                <a:spcPts val="1000"/>
              </a:spcAft>
              <a:buSzPct val="105000"/>
              <a:buFont typeface="Wingdings 3" pitchFamily="18" charset="2"/>
              <a:buChar char=""/>
              <a:tabLst>
                <a:tab pos="457200" algn="l"/>
              </a:tabLst>
            </a:pPr>
            <a:r>
              <a:rPr lang="en-IN" dirty="0">
                <a:solidFill>
                  <a:srgbClr val="000000"/>
                </a:solidFill>
                <a:ea typeface="Times New Roman" panose="02020603050405020304" pitchFamily="18" charset="0"/>
                <a:cs typeface="Times New Roman" panose="02020603050405020304" pitchFamily="18" charset="0"/>
              </a:rPr>
              <a:t>Contact the environmental co-ordinator if you are unsure about handling methods.</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srgbClr val="000000"/>
                </a:solidFill>
                <a:ea typeface="Times New Roman" panose="02020603050405020304" pitchFamily="18" charset="0"/>
                <a:cs typeface="Times New Roman" panose="02020603050405020304" pitchFamily="18" charset="0"/>
              </a:rPr>
              <a:t>Use personal protection equipment (e.g. gloves, face mask) where necessary.</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srgbClr val="000000"/>
                </a:solidFill>
                <a:ea typeface="Times New Roman" panose="02020603050405020304" pitchFamily="18" charset="0"/>
                <a:cs typeface="Times New Roman" panose="02020603050405020304" pitchFamily="18" charset="0"/>
              </a:rPr>
              <a:t>Information in the safety data sheet.</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srgbClr val="000000"/>
                </a:solidFill>
                <a:ea typeface="Times New Roman" panose="02020603050405020304" pitchFamily="18" charset="0"/>
                <a:cs typeface="Times New Roman" panose="02020603050405020304" pitchFamily="18" charset="0"/>
              </a:rPr>
              <a:t>First Aid equipment must be available.</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srgbClr val="000000"/>
                </a:solidFill>
                <a:ea typeface="Times New Roman" panose="02020603050405020304" pitchFamily="18" charset="0"/>
                <a:cs typeface="Times New Roman" panose="02020603050405020304" pitchFamily="18" charset="0"/>
              </a:rPr>
              <a:t>Workplaces must be cleaned regularly. There must not be chemical spills on the floor.</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prstClr val="black"/>
                </a:solidFill>
                <a:ea typeface="Calibri" panose="020F0502020204030204" pitchFamily="34" charset="0"/>
                <a:cs typeface="Calibri" panose="020F0502020204030204" pitchFamily="34" charset="0"/>
              </a:rPr>
              <a:t> Ensure safety signage in any restricted areas such as chemical storage areas is observed. </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prstClr val="black"/>
                </a:solidFill>
                <a:ea typeface="Calibri" panose="020F0502020204030204" pitchFamily="34" charset="0"/>
                <a:cs typeface="Calibri" panose="020F0502020204030204" pitchFamily="34" charset="0"/>
              </a:rPr>
              <a:t> Do not store flammable materials near timbered areas, or electrical equipment </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prstClr val="black"/>
                </a:solidFill>
                <a:ea typeface="Calibri" panose="020F0502020204030204" pitchFamily="34" charset="0"/>
                <a:cs typeface="Calibri" panose="020F0502020204030204" pitchFamily="34" charset="0"/>
              </a:rPr>
              <a:t> Do not leave flammable materials, cleaning rags, on motors </a:t>
            </a:r>
            <a:endParaRPr lang="en-US" dirty="0">
              <a:solidFill>
                <a:prstClr val="black"/>
              </a:solidFill>
              <a:ea typeface="Calibri" panose="020F0502020204030204" pitchFamily="34" charset="0"/>
              <a:cs typeface="Times New Roman" panose="02020603050405020304" pitchFamily="18" charset="0"/>
            </a:endParaRPr>
          </a:p>
          <a:p>
            <a:pPr marL="342900" indent="-342900">
              <a:spcAft>
                <a:spcPts val="1000"/>
              </a:spcAft>
              <a:buSzPct val="105000"/>
              <a:buFont typeface="Wingdings 3" pitchFamily="18" charset="2"/>
              <a:buChar char=""/>
              <a:tabLst>
                <a:tab pos="457200" algn="l"/>
              </a:tabLst>
            </a:pPr>
            <a:r>
              <a:rPr lang="en-IN" dirty="0">
                <a:solidFill>
                  <a:prstClr val="black"/>
                </a:solidFill>
                <a:ea typeface="Calibri" panose="020F0502020204030204" pitchFamily="34" charset="0"/>
                <a:cs typeface="Calibri" panose="020F0502020204030204" pitchFamily="34" charset="0"/>
              </a:rPr>
              <a:t>When transporting flammable materials keep them in sealed containers and ventilated at all times.</a:t>
            </a:r>
          </a:p>
          <a:p>
            <a:pPr marL="342900" indent="-342900">
              <a:spcAft>
                <a:spcPts val="1000"/>
              </a:spcAft>
              <a:buSzPct val="105000"/>
              <a:buFont typeface="Wingdings 3" pitchFamily="18" charset="2"/>
              <a:buChar char=""/>
              <a:tabLst>
                <a:tab pos="457200" algn="l"/>
              </a:tabLst>
            </a:pPr>
            <a:r>
              <a:rPr lang="en-IN" dirty="0">
                <a:solidFill>
                  <a:prstClr val="black"/>
                </a:solidFill>
                <a:ea typeface="Calibri" panose="020F0502020204030204" pitchFamily="34" charset="0"/>
                <a:cs typeface="Calibri" panose="020F0502020204030204" pitchFamily="34" charset="0"/>
              </a:rPr>
              <a:t>Any spillage of chemicals cleans up immediately.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2815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Chemical handing safety</a:t>
            </a:r>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spcAft>
                <a:spcPts val="1000"/>
              </a:spcAft>
              <a:buSzPct val="105000"/>
              <a:buFont typeface="Wingdings 3" pitchFamily="18" charset="2"/>
              <a:buChar char="p"/>
            </a:pPr>
            <a:r>
              <a:rPr lang="en-IN" dirty="0">
                <a:solidFill>
                  <a:prstClr val="black"/>
                </a:solidFill>
                <a:ea typeface="Calibri" panose="020F0502020204030204" pitchFamily="34" charset="0"/>
                <a:cs typeface="Times New Roman" panose="02020603050405020304" pitchFamily="18" charset="0"/>
              </a:rPr>
              <a:t> Material Safety Data Sheet ( MSDS)</a:t>
            </a: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Identification of product</a:t>
            </a: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Composition/Specification</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Hazardous Identification</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First Aid Measures</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Fire Fighting Measures</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Accident Release Measures</a:t>
            </a: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Handling and Storage</a:t>
            </a:r>
            <a:endParaRPr lang="en-US" dirty="0">
              <a:solidFill>
                <a:prstClr val="black"/>
              </a:solidFill>
              <a:ea typeface="Calibri" panose="020F0502020204030204" pitchFamily="34" charset="0"/>
              <a:cs typeface="Times New Roman" panose="02020603050405020304" pitchFamily="18" charset="0"/>
            </a:endParaRPr>
          </a:p>
          <a:p>
            <a:pPr lvl="1">
              <a:spcAft>
                <a:spcPts val="1000"/>
              </a:spcAft>
              <a:buSzPct val="105000"/>
            </a:pPr>
            <a:endParaRPr lang="en-US" dirty="0">
              <a:solidFill>
                <a:prstClr val="black"/>
              </a:solidFill>
              <a:ea typeface="Calibri" panose="020F0502020204030204" pitchFamily="34" charset="0"/>
              <a:cs typeface="Times New Roman" panose="02020603050405020304" pitchFamily="18" charset="0"/>
            </a:endParaRPr>
          </a:p>
          <a:p>
            <a:pPr lvl="1">
              <a:spcAft>
                <a:spcPts val="1000"/>
              </a:spcAft>
              <a:buSzPct val="105000"/>
            </a:pPr>
            <a:endParaRPr lang="en-US" dirty="0">
              <a:solidFill>
                <a:prstClr val="black"/>
              </a:solidFill>
              <a:ea typeface="Calibri" panose="020F0502020204030204" pitchFamily="34" charset="0"/>
              <a:cs typeface="Times New Roman" panose="02020603050405020304" pitchFamily="18" charset="0"/>
            </a:endParaRPr>
          </a:p>
          <a:p>
            <a:pPr>
              <a:spcAft>
                <a:spcPts val="1000"/>
              </a:spcAft>
              <a:buSzPct val="105000"/>
            </a:pPr>
            <a:endParaRPr lang="en-IN" dirty="0">
              <a:solidFill>
                <a:prstClr val="black"/>
              </a:solidFill>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sp>
        <p:nvSpPr>
          <p:cNvPr id="2" name="Rectangle 1"/>
          <p:cNvSpPr/>
          <p:nvPr/>
        </p:nvSpPr>
        <p:spPr>
          <a:xfrm>
            <a:off x="4018547" y="1963450"/>
            <a:ext cx="4572000" cy="2800767"/>
          </a:xfrm>
          <a:prstGeom prst="rect">
            <a:avLst/>
          </a:prstGeom>
        </p:spPr>
        <p:txBody>
          <a:bodyPr>
            <a:spAutoFit/>
          </a:bodyPr>
          <a:lstStyle/>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Handling and Storage</a:t>
            </a: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Identification of product</a:t>
            </a: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Composition/Specification</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Hazardous Identification</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First Aid Measures</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Fire Fighting Measures</a:t>
            </a:r>
            <a:endParaRPr lang="en-US" dirty="0">
              <a:solidFill>
                <a:prstClr val="black"/>
              </a:solidFill>
              <a:ea typeface="Calibri" panose="020F0502020204030204" pitchFamily="34" charset="0"/>
              <a:cs typeface="Times New Roman" panose="02020603050405020304" pitchFamily="18" charset="0"/>
            </a:endParaRPr>
          </a:p>
          <a:p>
            <a:pPr marL="742950" lvl="1" indent="-285750">
              <a:spcAft>
                <a:spcPts val="1000"/>
              </a:spcAft>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Accident Release Measures</a:t>
            </a:r>
            <a:endParaRPr lang="en-US"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195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Chemical handing safety</a:t>
            </a:r>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ts val="2000"/>
              </a:lnSpc>
              <a:buSzPct val="105000"/>
              <a:buFont typeface="Wingdings 3" panose="05040102010807070707" pitchFamily="18" charset="2"/>
              <a:buChar char="p"/>
            </a:pPr>
            <a:r>
              <a:rPr lang="en-IN" b="1" dirty="0">
                <a:solidFill>
                  <a:prstClr val="black"/>
                </a:solidFill>
                <a:ea typeface="Calibri" panose="020F0502020204030204" pitchFamily="34" charset="0"/>
                <a:cs typeface="Times New Roman" panose="02020603050405020304" pitchFamily="18" charset="0"/>
              </a:rPr>
              <a:t> </a:t>
            </a:r>
            <a:r>
              <a:rPr lang="en-IN" dirty="0">
                <a:solidFill>
                  <a:prstClr val="black"/>
                </a:solidFill>
                <a:ea typeface="Calibri" panose="020F0502020204030204" pitchFamily="34" charset="0"/>
                <a:cs typeface="Times New Roman" panose="02020603050405020304" pitchFamily="18" charset="0"/>
              </a:rPr>
              <a:t>Provision of secondary container</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ts val="2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Purpose of providing container is to avoid mixing of chemicals resulting violent reaction</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ts val="2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Wash the container regularly when there is spillage in container</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ts val="2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Keep the chemicals with container at proper place i.e. at ventilated area</a:t>
            </a:r>
          </a:p>
          <a:p>
            <a:pPr lvl="1">
              <a:lnSpc>
                <a:spcPts val="2000"/>
              </a:lnSpc>
              <a:buSzPct val="105000"/>
            </a:pPr>
            <a:endParaRPr lang="en-IN" dirty="0">
              <a:solidFill>
                <a:prstClr val="black"/>
              </a:solidFill>
              <a:ea typeface="Calibri" panose="020F0502020204030204" pitchFamily="34" charset="0"/>
              <a:cs typeface="Times New Roman" panose="02020603050405020304" pitchFamily="18" charset="0"/>
            </a:endParaRPr>
          </a:p>
          <a:p>
            <a:pPr marL="285750" indent="-285750" eaLnBrk="0" fontAlgn="base" hangingPunct="0">
              <a:spcBef>
                <a:spcPct val="0"/>
              </a:spcBef>
              <a:spcAft>
                <a:spcPct val="0"/>
              </a:spcAft>
              <a:buSzPct val="105000"/>
              <a:buFont typeface="Wingdings 3" panose="05040102010807070707" pitchFamily="18" charset="2"/>
              <a:buChar char="p"/>
            </a:pPr>
            <a:r>
              <a:rPr lang="en-US" altLang="en-US" dirty="0">
                <a:ea typeface="Times New Roman" panose="02020603050405020304" pitchFamily="18" charset="0"/>
                <a:cs typeface="Times New Roman" panose="02020603050405020304" pitchFamily="18" charset="0"/>
              </a:rPr>
              <a:t>National Fire Protection Association Labelling</a:t>
            </a:r>
          </a:p>
          <a:p>
            <a:pPr eaLnBrk="0" fontAlgn="base" hangingPunct="0">
              <a:spcBef>
                <a:spcPct val="0"/>
              </a:spcBef>
              <a:spcAft>
                <a:spcPct val="0"/>
              </a:spcAft>
            </a:pPr>
            <a:r>
              <a:rPr lang="en-US" altLang="en-US" dirty="0">
                <a:ea typeface="Times New Roman" panose="02020603050405020304" pitchFamily="18" charset="0"/>
              </a:rPr>
              <a:t>NFPA uses a symbol system designed as a diamond-shaped label containing four differently colored squares. A number (0-4) or an abbreviation is added to each square indicating the order of hazard severity. The higher the number, the greater the hazard.</a:t>
            </a:r>
          </a:p>
          <a:p>
            <a:pPr eaLnBrk="0" fontAlgn="base" hangingPunct="0">
              <a:spcBef>
                <a:spcPct val="0"/>
              </a:spcBef>
              <a:spcAft>
                <a:spcPct val="0"/>
              </a:spcAft>
            </a:pPr>
            <a:r>
              <a:rPr lang="en-US" altLang="en-US" dirty="0">
                <a:ea typeface="Times New Roman" panose="02020603050405020304" pitchFamily="18" charset="0"/>
              </a:rPr>
              <a:t>NFPA Labelling System</a:t>
            </a:r>
            <a:endParaRPr lang="en-US" altLang="en-US" dirty="0"/>
          </a:p>
          <a:p>
            <a:pPr marL="800100" lvl="1" indent="-342900">
              <a:lnSpc>
                <a:spcPts val="2000"/>
              </a:lnSpc>
              <a:buSzPct val="105000"/>
              <a:buFont typeface="Wingdings 3" pitchFamily="18" charset="2"/>
              <a:buChar char=""/>
            </a:pP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ts val="2000"/>
              </a:lnSpc>
              <a:buSzPct val="105000"/>
            </a:pPr>
            <a:endParaRPr lang="en-IN" dirty="0">
              <a:solidFill>
                <a:prstClr val="black"/>
              </a:solidFill>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396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Chemical handing safety</a:t>
            </a:r>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800100" lvl="1" indent="-342900">
              <a:lnSpc>
                <a:spcPts val="2000"/>
              </a:lnSpc>
              <a:buSzPct val="105000"/>
            </a:pPr>
            <a:endParaRPr lang="en-IN"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97893255"/>
              </p:ext>
            </p:extLst>
          </p:nvPr>
        </p:nvGraphicFramePr>
        <p:xfrm>
          <a:off x="254299" y="1781660"/>
          <a:ext cx="8600943" cy="4534918"/>
        </p:xfrm>
        <a:graphic>
          <a:graphicData uri="http://schemas.openxmlformats.org/drawingml/2006/table">
            <a:tbl>
              <a:tblPr firstRow="1" firstCol="1" bandRow="1">
                <a:tableStyleId>{5C22544A-7EE6-4342-B048-85BDC9FD1C3A}</a:tableStyleId>
              </a:tblPr>
              <a:tblGrid>
                <a:gridCol w="4136070">
                  <a:extLst>
                    <a:ext uri="{9D8B030D-6E8A-4147-A177-3AD203B41FA5}">
                      <a16:colId xmlns:a16="http://schemas.microsoft.com/office/drawing/2014/main" val="20000"/>
                    </a:ext>
                  </a:extLst>
                </a:gridCol>
                <a:gridCol w="4464873">
                  <a:extLst>
                    <a:ext uri="{9D8B030D-6E8A-4147-A177-3AD203B41FA5}">
                      <a16:colId xmlns:a16="http://schemas.microsoft.com/office/drawing/2014/main" val="20001"/>
                    </a:ext>
                  </a:extLst>
                </a:gridCol>
              </a:tblGrid>
              <a:tr h="465898">
                <a:tc>
                  <a:txBody>
                    <a:bodyPr/>
                    <a:lstStyle/>
                    <a:p>
                      <a:pPr marL="19050" marR="19050">
                        <a:lnSpc>
                          <a:spcPct val="115000"/>
                        </a:lnSpc>
                        <a:spcBef>
                          <a:spcPts val="150"/>
                        </a:spcBef>
                        <a:spcAft>
                          <a:spcPts val="150"/>
                        </a:spcAft>
                      </a:pPr>
                      <a:r>
                        <a:rPr lang="en-IN" sz="1800" dirty="0">
                          <a:solidFill>
                            <a:schemeClr val="tx1"/>
                          </a:solidFill>
                          <a:effectLst/>
                        </a:rPr>
                        <a:t>Red background = Flammability</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816F"/>
                    </a:solidFill>
                  </a:tcPr>
                </a:tc>
                <a:tc>
                  <a:txBody>
                    <a:bodyPr/>
                    <a:lstStyle/>
                    <a:p>
                      <a:pPr marL="19050" marR="19050">
                        <a:lnSpc>
                          <a:spcPct val="115000"/>
                        </a:lnSpc>
                        <a:spcBef>
                          <a:spcPts val="150"/>
                        </a:spcBef>
                        <a:spcAft>
                          <a:spcPts val="150"/>
                        </a:spcAft>
                      </a:pPr>
                      <a:r>
                        <a:rPr lang="en-IN" sz="1800" dirty="0">
                          <a:solidFill>
                            <a:schemeClr val="tx1"/>
                          </a:solidFill>
                          <a:effectLst/>
                        </a:rPr>
                        <a:t>Yellow Background = Reactivity</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816F"/>
                    </a:solidFill>
                  </a:tcPr>
                </a:tc>
                <a:extLst>
                  <a:ext uri="{0D108BD9-81ED-4DB2-BD59-A6C34878D82A}">
                    <a16:rowId xmlns:a16="http://schemas.microsoft.com/office/drawing/2014/main" val="10000"/>
                  </a:ext>
                </a:extLst>
              </a:tr>
              <a:tr h="1801561">
                <a:tc>
                  <a:txBody>
                    <a:bodyPr/>
                    <a:lstStyle/>
                    <a:p>
                      <a:pPr marL="19050" marR="19050">
                        <a:lnSpc>
                          <a:spcPct val="115000"/>
                        </a:lnSpc>
                        <a:spcBef>
                          <a:spcPts val="0"/>
                        </a:spcBef>
                        <a:spcAft>
                          <a:spcPts val="0"/>
                        </a:spcAft>
                      </a:pPr>
                      <a:r>
                        <a:rPr lang="en-IN" sz="1800" b="0" dirty="0">
                          <a:solidFill>
                            <a:schemeClr val="tx1"/>
                          </a:solidFill>
                          <a:effectLst/>
                        </a:rPr>
                        <a:t>4 - flash point &lt; 73º F</a:t>
                      </a:r>
                      <a:br>
                        <a:rPr lang="en-IN" sz="1800" b="0" dirty="0">
                          <a:solidFill>
                            <a:schemeClr val="tx1"/>
                          </a:solidFill>
                          <a:effectLst/>
                        </a:rPr>
                      </a:br>
                      <a:r>
                        <a:rPr lang="en-IN" sz="1800" b="0" dirty="0">
                          <a:solidFill>
                            <a:schemeClr val="tx1"/>
                          </a:solidFill>
                          <a:effectLst/>
                        </a:rPr>
                        <a:t>3 - flash point &lt; 100ºF</a:t>
                      </a:r>
                      <a:br>
                        <a:rPr lang="en-IN" sz="1800" b="0" dirty="0">
                          <a:solidFill>
                            <a:schemeClr val="tx1"/>
                          </a:solidFill>
                          <a:effectLst/>
                        </a:rPr>
                      </a:br>
                      <a:r>
                        <a:rPr lang="en-IN" sz="1800" b="0" dirty="0">
                          <a:solidFill>
                            <a:schemeClr val="tx1"/>
                          </a:solidFill>
                          <a:effectLst/>
                        </a:rPr>
                        <a:t>2 - flash point &gt; 100ºF to &lt; 200 ºF</a:t>
                      </a:r>
                      <a:br>
                        <a:rPr lang="en-IN" sz="1800" b="0" dirty="0">
                          <a:solidFill>
                            <a:schemeClr val="tx1"/>
                          </a:solidFill>
                          <a:effectLst/>
                        </a:rPr>
                      </a:br>
                      <a:r>
                        <a:rPr lang="en-IN" sz="1800" b="0" dirty="0">
                          <a:solidFill>
                            <a:schemeClr val="tx1"/>
                          </a:solidFill>
                          <a:effectLst/>
                        </a:rPr>
                        <a:t>1 - flash point &gt; 200ºF</a:t>
                      </a:r>
                      <a:br>
                        <a:rPr lang="en-IN" sz="1800" b="0" dirty="0">
                          <a:solidFill>
                            <a:schemeClr val="tx1"/>
                          </a:solidFill>
                          <a:effectLst/>
                        </a:rPr>
                      </a:br>
                      <a:r>
                        <a:rPr lang="en-IN" sz="1800" b="0" dirty="0">
                          <a:solidFill>
                            <a:schemeClr val="tx1"/>
                          </a:solidFill>
                          <a:effectLst/>
                        </a:rPr>
                        <a:t>0 - will not burn</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tc>
                  <a:txBody>
                    <a:bodyPr/>
                    <a:lstStyle/>
                    <a:p>
                      <a:pPr marL="19050" marR="19050">
                        <a:lnSpc>
                          <a:spcPct val="115000"/>
                        </a:lnSpc>
                        <a:spcBef>
                          <a:spcPts val="0"/>
                        </a:spcBef>
                        <a:spcAft>
                          <a:spcPts val="0"/>
                        </a:spcAft>
                      </a:pPr>
                      <a:r>
                        <a:rPr lang="en-IN" sz="1800" dirty="0">
                          <a:solidFill>
                            <a:schemeClr val="tx1"/>
                          </a:solidFill>
                          <a:effectLst/>
                        </a:rPr>
                        <a:t>4 - Explosive at room temperature.</a:t>
                      </a:r>
                      <a:br>
                        <a:rPr lang="en-IN" sz="1800" dirty="0">
                          <a:solidFill>
                            <a:schemeClr val="tx1"/>
                          </a:solidFill>
                          <a:effectLst/>
                        </a:rPr>
                      </a:br>
                      <a:r>
                        <a:rPr lang="en-IN" sz="1800" dirty="0">
                          <a:solidFill>
                            <a:schemeClr val="tx1"/>
                          </a:solidFill>
                          <a:effectLst/>
                        </a:rPr>
                        <a:t>3 - Shock and heat may detonate</a:t>
                      </a:r>
                      <a:br>
                        <a:rPr lang="en-IN" sz="1800" dirty="0">
                          <a:solidFill>
                            <a:schemeClr val="tx1"/>
                          </a:solidFill>
                          <a:effectLst/>
                        </a:rPr>
                      </a:br>
                      <a:r>
                        <a:rPr lang="en-IN" sz="1800" dirty="0">
                          <a:solidFill>
                            <a:schemeClr val="tx1"/>
                          </a:solidFill>
                          <a:effectLst/>
                        </a:rPr>
                        <a:t>2 - Violent reaction with water</a:t>
                      </a:r>
                      <a:br>
                        <a:rPr lang="en-IN" sz="1800" dirty="0">
                          <a:solidFill>
                            <a:schemeClr val="tx1"/>
                          </a:solidFill>
                          <a:effectLst/>
                        </a:rPr>
                      </a:br>
                      <a:r>
                        <a:rPr lang="en-IN" sz="1800" dirty="0">
                          <a:solidFill>
                            <a:schemeClr val="tx1"/>
                          </a:solidFill>
                          <a:effectLst/>
                        </a:rPr>
                        <a:t>1 - Unsafe if heated, not violent</a:t>
                      </a:r>
                      <a:br>
                        <a:rPr lang="en-IN" sz="1800" dirty="0">
                          <a:solidFill>
                            <a:schemeClr val="tx1"/>
                          </a:solidFill>
                          <a:effectLst/>
                        </a:rPr>
                      </a:br>
                      <a:r>
                        <a:rPr lang="en-IN" sz="1800" dirty="0">
                          <a:solidFill>
                            <a:schemeClr val="tx1"/>
                          </a:solidFill>
                          <a:effectLst/>
                        </a:rPr>
                        <a:t>0 - Not reactive with water.</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extLst>
                  <a:ext uri="{0D108BD9-81ED-4DB2-BD59-A6C34878D82A}">
                    <a16:rowId xmlns:a16="http://schemas.microsoft.com/office/drawing/2014/main" val="10001"/>
                  </a:ext>
                </a:extLst>
              </a:tr>
              <a:tr h="465898">
                <a:tc>
                  <a:txBody>
                    <a:bodyPr/>
                    <a:lstStyle/>
                    <a:p>
                      <a:pPr marL="19050" marR="19050">
                        <a:lnSpc>
                          <a:spcPct val="115000"/>
                        </a:lnSpc>
                        <a:spcBef>
                          <a:spcPts val="150"/>
                        </a:spcBef>
                        <a:spcAft>
                          <a:spcPts val="150"/>
                        </a:spcAft>
                      </a:pPr>
                      <a:r>
                        <a:rPr lang="en-IN" sz="1800" b="1" dirty="0">
                          <a:solidFill>
                            <a:schemeClr val="tx1"/>
                          </a:solidFill>
                          <a:effectLst/>
                        </a:rPr>
                        <a:t>Blue Background = Health Hazard.</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tc>
                  <a:txBody>
                    <a:bodyPr/>
                    <a:lstStyle/>
                    <a:p>
                      <a:pPr marL="19050" marR="19050">
                        <a:lnSpc>
                          <a:spcPct val="115000"/>
                        </a:lnSpc>
                        <a:spcBef>
                          <a:spcPts val="150"/>
                        </a:spcBef>
                        <a:spcAft>
                          <a:spcPts val="150"/>
                        </a:spcAft>
                      </a:pPr>
                      <a:r>
                        <a:rPr lang="en-IN" sz="1800" b="1" dirty="0">
                          <a:solidFill>
                            <a:schemeClr val="tx1"/>
                          </a:solidFill>
                          <a:effectLst/>
                        </a:rPr>
                        <a:t>White Background = Specific Hazard.</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9181"/>
                    </a:solidFill>
                  </a:tcPr>
                </a:tc>
                <a:extLst>
                  <a:ext uri="{0D108BD9-81ED-4DB2-BD59-A6C34878D82A}">
                    <a16:rowId xmlns:a16="http://schemas.microsoft.com/office/drawing/2014/main" val="10002"/>
                  </a:ext>
                </a:extLst>
              </a:tr>
              <a:tr h="1801561">
                <a:tc>
                  <a:txBody>
                    <a:bodyPr/>
                    <a:lstStyle/>
                    <a:p>
                      <a:pPr marL="19050" marR="19050">
                        <a:lnSpc>
                          <a:spcPct val="115000"/>
                        </a:lnSpc>
                        <a:spcBef>
                          <a:spcPts val="0"/>
                        </a:spcBef>
                        <a:spcAft>
                          <a:spcPts val="0"/>
                        </a:spcAft>
                      </a:pPr>
                      <a:r>
                        <a:rPr lang="en-IN" sz="1800" b="0" dirty="0">
                          <a:solidFill>
                            <a:schemeClr val="tx1"/>
                          </a:solidFill>
                          <a:effectLst/>
                        </a:rPr>
                        <a:t>4 - Deadly</a:t>
                      </a:r>
                      <a:br>
                        <a:rPr lang="en-IN" sz="1800" b="0" dirty="0">
                          <a:solidFill>
                            <a:schemeClr val="tx1"/>
                          </a:solidFill>
                          <a:effectLst/>
                        </a:rPr>
                      </a:br>
                      <a:r>
                        <a:rPr lang="en-IN" sz="1800" b="0" dirty="0">
                          <a:solidFill>
                            <a:schemeClr val="tx1"/>
                          </a:solidFill>
                          <a:effectLst/>
                        </a:rPr>
                        <a:t>3 - Extreme danger</a:t>
                      </a:r>
                      <a:br>
                        <a:rPr lang="en-IN" sz="1800" b="0" dirty="0">
                          <a:solidFill>
                            <a:schemeClr val="tx1"/>
                          </a:solidFill>
                          <a:effectLst/>
                        </a:rPr>
                      </a:br>
                      <a:r>
                        <a:rPr lang="en-IN" sz="1800" b="0" dirty="0">
                          <a:solidFill>
                            <a:schemeClr val="tx1"/>
                          </a:solidFill>
                          <a:effectLst/>
                        </a:rPr>
                        <a:t>2 - Hazardous</a:t>
                      </a:r>
                      <a:br>
                        <a:rPr lang="en-IN" sz="1800" b="0" dirty="0">
                          <a:solidFill>
                            <a:schemeClr val="tx1"/>
                          </a:solidFill>
                          <a:effectLst/>
                        </a:rPr>
                      </a:br>
                      <a:r>
                        <a:rPr lang="en-IN" sz="1800" b="0" dirty="0">
                          <a:solidFill>
                            <a:schemeClr val="tx1"/>
                          </a:solidFill>
                          <a:effectLst/>
                        </a:rPr>
                        <a:t>1- Slightly Hazardous</a:t>
                      </a:r>
                      <a:br>
                        <a:rPr lang="en-IN" sz="1800" b="0" dirty="0">
                          <a:solidFill>
                            <a:schemeClr val="tx1"/>
                          </a:solidFill>
                          <a:effectLst/>
                        </a:rPr>
                      </a:br>
                      <a:r>
                        <a:rPr lang="en-IN" sz="1800" b="0" dirty="0">
                          <a:solidFill>
                            <a:schemeClr val="tx1"/>
                          </a:solidFill>
                          <a:effectLst/>
                        </a:rPr>
                        <a:t>0 - Normal material</a:t>
                      </a:r>
                      <a:endParaRPr lang="en-US"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tc>
                  <a:txBody>
                    <a:bodyPr/>
                    <a:lstStyle/>
                    <a:p>
                      <a:pPr marL="19050" marR="19050">
                        <a:lnSpc>
                          <a:spcPct val="115000"/>
                        </a:lnSpc>
                        <a:spcBef>
                          <a:spcPts val="0"/>
                        </a:spcBef>
                        <a:spcAft>
                          <a:spcPts val="0"/>
                        </a:spcAft>
                      </a:pPr>
                      <a:r>
                        <a:rPr lang="en-IN" sz="1800" dirty="0">
                          <a:solidFill>
                            <a:schemeClr val="tx1"/>
                          </a:solidFill>
                          <a:effectLst/>
                        </a:rPr>
                        <a:t>Oxidizer : OX</a:t>
                      </a:r>
                      <a:br>
                        <a:rPr lang="en-IN" sz="1800" dirty="0">
                          <a:solidFill>
                            <a:schemeClr val="tx1"/>
                          </a:solidFill>
                          <a:effectLst/>
                        </a:rPr>
                      </a:br>
                      <a:r>
                        <a:rPr lang="en-IN" sz="1800" dirty="0">
                          <a:solidFill>
                            <a:schemeClr val="tx1"/>
                          </a:solidFill>
                          <a:effectLst/>
                        </a:rPr>
                        <a:t>Acid: ACID</a:t>
                      </a:r>
                      <a:br>
                        <a:rPr lang="en-IN" sz="1800" dirty="0">
                          <a:solidFill>
                            <a:schemeClr val="tx1"/>
                          </a:solidFill>
                          <a:effectLst/>
                        </a:rPr>
                      </a:br>
                      <a:r>
                        <a:rPr lang="en-IN" sz="1800" dirty="0">
                          <a:solidFill>
                            <a:schemeClr val="tx1"/>
                          </a:solidFill>
                          <a:effectLst/>
                        </a:rPr>
                        <a:t>Alkali: ALK</a:t>
                      </a:r>
                      <a:br>
                        <a:rPr lang="en-IN" sz="1800" dirty="0">
                          <a:solidFill>
                            <a:schemeClr val="tx1"/>
                          </a:solidFill>
                          <a:effectLst/>
                        </a:rPr>
                      </a:br>
                      <a:r>
                        <a:rPr lang="en-IN" sz="1800" dirty="0">
                          <a:solidFill>
                            <a:schemeClr val="tx1"/>
                          </a:solidFill>
                          <a:effectLst/>
                        </a:rPr>
                        <a:t>Corrosive: CORR</a:t>
                      </a:r>
                      <a:br>
                        <a:rPr lang="en-IN" sz="1800" dirty="0">
                          <a:solidFill>
                            <a:schemeClr val="tx1"/>
                          </a:solidFill>
                          <a:effectLst/>
                        </a:rPr>
                      </a:br>
                      <a:r>
                        <a:rPr lang="en-IN" sz="1800" dirty="0">
                          <a:solidFill>
                            <a:schemeClr val="tx1"/>
                          </a:solidFill>
                          <a:effectLst/>
                        </a:rPr>
                        <a:t>Use No Water: W</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CBC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618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gn="just">
              <a:buSzPct val="105000"/>
              <a:buFont typeface="Wingdings 3" pitchFamily="18" charset="2"/>
              <a:buChar char="p"/>
            </a:pPr>
            <a:r>
              <a:rPr lang="en-IN" dirty="0">
                <a:ea typeface="Calibri" panose="020F0502020204030204" pitchFamily="34" charset="0"/>
              </a:rPr>
              <a:t>When a new entrant joins an organisation, he/she is an utter stranger to the co-workers, work­place and work environment. </a:t>
            </a:r>
          </a:p>
          <a:p>
            <a:pPr marL="285750" indent="-285750" algn="just">
              <a:buSzPct val="105000"/>
              <a:buFont typeface="Wingdings 3" pitchFamily="18" charset="2"/>
              <a:buChar char="p"/>
            </a:pPr>
            <a:r>
              <a:rPr lang="en-IN" dirty="0">
                <a:ea typeface="Calibri" panose="020F0502020204030204" pitchFamily="34" charset="0"/>
              </a:rPr>
              <a:t>As such, he/she may feel insecure, shy and nervous. </a:t>
            </a:r>
          </a:p>
          <a:p>
            <a:pPr marL="285750" indent="-285750" algn="just">
              <a:buSzPct val="105000"/>
              <a:buFont typeface="Wingdings 3" pitchFamily="18" charset="2"/>
              <a:buChar char="p"/>
            </a:pPr>
            <a:r>
              <a:rPr lang="en-IN" dirty="0">
                <a:ea typeface="Calibri" panose="020F0502020204030204" pitchFamily="34" charset="0"/>
              </a:rPr>
              <a:t>The first few days may be all anxious and disturbing ones for the new entrant.</a:t>
            </a:r>
          </a:p>
          <a:p>
            <a:pPr marL="285750" indent="-285750" algn="just">
              <a:buSzPct val="105000"/>
              <a:buFont typeface="Wingdings 3" pitchFamily="18" charset="2"/>
              <a:buChar char="p"/>
            </a:pPr>
            <a:r>
              <a:rPr lang="en-IN" dirty="0">
                <a:ea typeface="Calibri" panose="020F0502020204030204" pitchFamily="34" charset="0"/>
              </a:rPr>
              <a:t>Particularly when a new entrant comes from rural area, he/she finds himself/herself completely at sea in an industrial town and city. </a:t>
            </a:r>
          </a:p>
          <a:p>
            <a:pPr marL="285750" indent="-285750" algn="just">
              <a:buSzPct val="105000"/>
              <a:buFont typeface="Wingdings 3" pitchFamily="18" charset="2"/>
              <a:buChar char="p"/>
            </a:pPr>
            <a:r>
              <a:rPr lang="en-IN" dirty="0">
                <a:ea typeface="Calibri" panose="020F0502020204030204" pitchFamily="34" charset="0"/>
              </a:rPr>
              <a:t>Then, induction helps reduce such anxieties and dispels doubts and nervousness from the mind of the new entrant. </a:t>
            </a:r>
            <a:endParaRPr lang="en-US" dirty="0"/>
          </a:p>
        </p:txBody>
      </p:sp>
      <p:sp>
        <p:nvSpPr>
          <p:cNvPr id="9" name="TextBox 8"/>
          <p:cNvSpPr txBox="1"/>
          <p:nvPr/>
        </p:nvSpPr>
        <p:spPr>
          <a:xfrm>
            <a:off x="323851" y="626062"/>
            <a:ext cx="8496299" cy="584775"/>
          </a:xfrm>
          <a:prstGeom prst="rect">
            <a:avLst/>
          </a:prstGeom>
          <a:noFill/>
        </p:spPr>
        <p:txBody>
          <a:bodyPr wrap="square" rtlCol="0">
            <a:spAutoFit/>
          </a:bodyPr>
          <a:lstStyle/>
          <a:p>
            <a:pPr algn="ctr"/>
            <a:r>
              <a:rPr lang="en-IN" sz="3200" dirty="0">
                <a:solidFill>
                  <a:srgbClr val="000000"/>
                </a:solidFill>
                <a:ea typeface="Times New Roman" panose="02020603050405020304" pitchFamily="18" charset="0"/>
                <a:cs typeface="Times New Roman" panose="02020603050405020304" pitchFamily="18" charset="0"/>
              </a:rPr>
              <a:t>OBJECTIVES OF SAFETY INDUCTION TRAINING</a:t>
            </a:r>
            <a:endParaRPr lang="en-IN" sz="3200" dirty="0"/>
          </a:p>
        </p:txBody>
      </p:sp>
      <p:pic>
        <p:nvPicPr>
          <p:cNvPr id="8" name="Picture 2"/>
          <p:cNvPicPr>
            <a:picLocks noChangeAspect="1" noChangeArrowheads="1"/>
          </p:cNvPicPr>
          <p:nvPr/>
        </p:nvPicPr>
        <p:blipFill>
          <a:blip r:embed="rId2" cstate="print">
            <a:clrChange>
              <a:clrFrom>
                <a:srgbClr val="9F887A"/>
              </a:clrFrom>
              <a:clrTo>
                <a:srgbClr val="9F887A">
                  <a:alpha val="0"/>
                </a:srgbClr>
              </a:clrTo>
            </a:clrChange>
            <a:extLst>
              <a:ext uri="{28A0092B-C50C-407E-A947-70E740481C1C}">
                <a14:useLocalDpi xmlns:a14="http://schemas.microsoft.com/office/drawing/2010/main" val="0"/>
              </a:ext>
            </a:extLst>
          </a:blip>
          <a:stretch>
            <a:fillRect/>
          </a:stretch>
        </p:blipFill>
        <p:spPr bwMode="auto">
          <a:xfrm>
            <a:off x="5467350" y="3603735"/>
            <a:ext cx="3352800" cy="2757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9637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Chemical handing safety</a:t>
            </a:r>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indent="228600">
              <a:buSzPct val="105000"/>
              <a:buFont typeface="Wingdings 3" pitchFamily="18" charset="2"/>
              <a:buChar char="p"/>
            </a:pPr>
            <a:r>
              <a:rPr lang="en-IN" dirty="0">
                <a:ea typeface="Calibri" panose="020F0502020204030204" pitchFamily="34" charset="0"/>
                <a:cs typeface="Times New Roman" panose="02020603050405020304" pitchFamily="18" charset="0"/>
              </a:rPr>
              <a:t> UN Classification of Hazardous Materials</a:t>
            </a:r>
          </a:p>
          <a:p>
            <a:pPr lvl="2"/>
            <a:r>
              <a:rPr lang="en-IN" dirty="0">
                <a:ea typeface="Calibri" panose="020F0502020204030204" pitchFamily="34" charset="0"/>
                <a:cs typeface="Times New Roman" panose="02020603050405020304" pitchFamily="18" charset="0"/>
              </a:rPr>
              <a:t>Class 1: Explosives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2: Gases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3: Flammable Liquids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4: Flammable Solids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5: Oxidizing Substances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6: Poisons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7: Radioactive Materials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8: Corrosive Materials</a:t>
            </a:r>
            <a:endParaRPr lang="en-US" dirty="0">
              <a:ea typeface="Calibri" panose="020F0502020204030204" pitchFamily="34" charset="0"/>
              <a:cs typeface="Times New Roman" panose="02020603050405020304" pitchFamily="18" charset="0"/>
            </a:endParaRPr>
          </a:p>
          <a:p>
            <a:pPr lvl="2"/>
            <a:r>
              <a:rPr lang="en-IN" dirty="0">
                <a:ea typeface="Calibri" panose="020F0502020204030204" pitchFamily="34" charset="0"/>
                <a:cs typeface="Times New Roman" panose="02020603050405020304" pitchFamily="18" charset="0"/>
              </a:rPr>
              <a:t>Class 9: Miscellaneous Hazardous Materials </a:t>
            </a:r>
            <a:endParaRPr lang="en-US" dirty="0">
              <a:ea typeface="Calibri" panose="020F0502020204030204" pitchFamily="34" charset="0"/>
              <a:cs typeface="Times New Roman" panose="02020603050405020304" pitchFamily="18" charset="0"/>
            </a:endParaRPr>
          </a:p>
          <a:p>
            <a:pPr lvl="2">
              <a:lnSpc>
                <a:spcPct val="115000"/>
              </a:lnSpc>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pic>
        <p:nvPicPr>
          <p:cNvPr id="10" name="Picture 2" descr="Image result for UN Classification of Hazardous Materials"/>
          <p:cNvPicPr>
            <a:picLocks noChangeAspect="1" noChangeArrowheads="1"/>
          </p:cNvPicPr>
          <p:nvPr/>
        </p:nvPicPr>
        <p:blipFill>
          <a:blip r:embed="rId2" cstate="print"/>
          <a:srcRect/>
          <a:stretch>
            <a:fillRect/>
          </a:stretch>
        </p:blipFill>
        <p:spPr bwMode="auto">
          <a:xfrm>
            <a:off x="3109849" y="4327111"/>
            <a:ext cx="5715000" cy="2039816"/>
          </a:xfrm>
          <a:prstGeom prst="rect">
            <a:avLst/>
          </a:prstGeom>
          <a:noFill/>
        </p:spPr>
      </p:pic>
    </p:spTree>
    <p:extLst>
      <p:ext uri="{BB962C8B-B14F-4D97-AF65-F5344CB8AC3E}">
        <p14:creationId xmlns:p14="http://schemas.microsoft.com/office/powerpoint/2010/main" val="105657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Chemical handing safety</a:t>
            </a:r>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buSzPct val="105000"/>
              <a:buFont typeface="Wingdings 3" pitchFamily="18" charset="2"/>
              <a:buChar char="p"/>
            </a:pPr>
            <a:r>
              <a:rPr lang="en-IN" b="1" dirty="0">
                <a:solidFill>
                  <a:prstClr val="black"/>
                </a:solidFill>
                <a:ea typeface="Calibri" panose="020F0502020204030204" pitchFamily="34" charset="0"/>
                <a:cs typeface="Times New Roman" panose="02020603050405020304" pitchFamily="18" charset="0"/>
              </a:rPr>
              <a:t> </a:t>
            </a:r>
            <a:r>
              <a:rPr lang="en-IN" dirty="0">
                <a:solidFill>
                  <a:prstClr val="black"/>
                </a:solidFill>
                <a:ea typeface="Calibri" panose="020F0502020204030204" pitchFamily="34" charset="0"/>
                <a:cs typeface="Times New Roman" panose="02020603050405020304" pitchFamily="18" charset="0"/>
              </a:rPr>
              <a:t>Safety Protective</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Safety glasses, goggles and face shields</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Gloves</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Respirators and dust masks</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Head protection</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Foot </a:t>
            </a:r>
            <a:r>
              <a:rPr lang="en-IN" dirty="0">
                <a:solidFill>
                  <a:srgbClr val="000000"/>
                </a:solidFill>
                <a:ea typeface="Calibri" panose="020F0502020204030204" pitchFamily="34" charset="0"/>
                <a:cs typeface="Times New Roman" panose="02020603050405020304" pitchFamily="18" charset="0"/>
              </a:rPr>
              <a:t>protection</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srgbClr val="000000"/>
                </a:solidFill>
                <a:ea typeface="Calibri" panose="020F0502020204030204" pitchFamily="34" charset="0"/>
                <a:cs typeface="Calibri" panose="020F0502020204030204" pitchFamily="34" charset="0"/>
              </a:rPr>
              <a:t>Aprons or full body suits</a:t>
            </a:r>
            <a:r>
              <a:rPr lang="en-IN" dirty="0">
                <a:solidFill>
                  <a:prstClr val="black"/>
                </a:solidFill>
                <a:ea typeface="Calibri" panose="020F0502020204030204" pitchFamily="34" charset="0"/>
                <a:cs typeface="Times New Roman" panose="02020603050405020304" pitchFamily="18" charset="0"/>
              </a:rPr>
              <a:t> </a:t>
            </a:r>
          </a:p>
          <a:p>
            <a:pPr>
              <a:lnSpc>
                <a:spcPct val="115000"/>
              </a:lnSpc>
              <a:buSzPct val="105000"/>
              <a:buFont typeface="Wingdings 3" pitchFamily="18" charset="2"/>
              <a:buChar char="p"/>
            </a:pPr>
            <a:r>
              <a:rPr lang="en-IN" b="1" dirty="0">
                <a:solidFill>
                  <a:prstClr val="black"/>
                </a:solidFill>
                <a:ea typeface="Calibri" panose="020F0502020204030204" pitchFamily="34" charset="0"/>
                <a:cs typeface="Times New Roman" panose="02020603050405020304" pitchFamily="18" charset="0"/>
              </a:rPr>
              <a:t> </a:t>
            </a:r>
            <a:r>
              <a:rPr lang="en-IN" dirty="0">
                <a:solidFill>
                  <a:prstClr val="black"/>
                </a:solidFill>
                <a:ea typeface="Calibri" panose="020F0502020204030204" pitchFamily="34" charset="0"/>
                <a:cs typeface="Times New Roman" panose="02020603050405020304" pitchFamily="18" charset="0"/>
              </a:rPr>
              <a:t>Provision of PPE Box. </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Keep the PPE box neat and clean.</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Keep all PPE’s in the Box.</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Respirators and Goggle shall be</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kept in </a:t>
            </a:r>
            <a:r>
              <a:rPr lang="en-IN" dirty="0" err="1">
                <a:solidFill>
                  <a:prstClr val="black"/>
                </a:solidFill>
                <a:ea typeface="Calibri" panose="020F0502020204030204" pitchFamily="34" charset="0"/>
                <a:cs typeface="Times New Roman" panose="02020603050405020304" pitchFamily="18" charset="0"/>
              </a:rPr>
              <a:t>polythine</a:t>
            </a:r>
            <a:r>
              <a:rPr lang="en-IN" dirty="0">
                <a:solidFill>
                  <a:prstClr val="black"/>
                </a:solidFill>
                <a:ea typeface="Calibri" panose="020F0502020204030204" pitchFamily="34" charset="0"/>
                <a:cs typeface="Times New Roman" panose="02020603050405020304" pitchFamily="18" charset="0"/>
              </a:rPr>
              <a:t> bags</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Wash the PPE if there is any</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spillages of chemical on surface.</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solidFill>
                  <a:prstClr val="black"/>
                </a:solidFill>
                <a:ea typeface="Calibri" panose="020F0502020204030204" pitchFamily="34" charset="0"/>
                <a:cs typeface="Times New Roman" panose="02020603050405020304" pitchFamily="18" charset="0"/>
              </a:rPr>
              <a:t>Do not keep other material in PPE</a:t>
            </a:r>
            <a:r>
              <a:rPr lang="en-US" dirty="0">
                <a:solidFill>
                  <a:prstClr val="black"/>
                </a:solidFill>
                <a:ea typeface="Calibri" panose="020F0502020204030204" pitchFamily="34" charset="0"/>
                <a:cs typeface="Times New Roman" panose="02020603050405020304" pitchFamily="18" charset="0"/>
              </a:rPr>
              <a:t> box</a:t>
            </a:r>
          </a:p>
        </p:txBody>
      </p:sp>
      <p:sp>
        <p:nvSpPr>
          <p:cNvPr id="9" name="TextBox 8"/>
          <p:cNvSpPr txBox="1"/>
          <p:nvPr/>
        </p:nvSpPr>
        <p:spPr>
          <a:xfrm>
            <a:off x="-60149" y="626062"/>
            <a:ext cx="9241255" cy="625428"/>
          </a:xfrm>
          <a:prstGeom prst="rect">
            <a:avLst/>
          </a:prstGeom>
          <a:noFill/>
        </p:spPr>
        <p:txBody>
          <a:bodyPr wrap="square" rtlCol="0">
            <a:spAutoFit/>
          </a:bodyPr>
          <a:lstStyle/>
          <a:p>
            <a:pPr algn="ctr">
              <a:lnSpc>
                <a:spcPct val="115000"/>
              </a:lnSpc>
            </a:pPr>
            <a:r>
              <a:rPr lang="en-US" sz="3200" dirty="0">
                <a:ea typeface="Calibri" panose="020F0502020204030204" pitchFamily="34" charset="0"/>
                <a:cs typeface="Calibri" panose="020F0502020204030204" pitchFamily="34" charset="0"/>
              </a:rPr>
              <a:t>MATERIAL HANDLING</a:t>
            </a:r>
            <a:endParaRPr lang="en-US" sz="3200" dirty="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cstate="print"/>
          <a:stretch>
            <a:fillRect/>
          </a:stretch>
        </p:blipFill>
        <p:spPr>
          <a:xfrm>
            <a:off x="5315797" y="4371535"/>
            <a:ext cx="3505200" cy="1949553"/>
          </a:xfrm>
          <a:prstGeom prst="rect">
            <a:avLst/>
          </a:prstGeom>
        </p:spPr>
      </p:pic>
    </p:spTree>
    <p:extLst>
      <p:ext uri="{BB962C8B-B14F-4D97-AF65-F5344CB8AC3E}">
        <p14:creationId xmlns:p14="http://schemas.microsoft.com/office/powerpoint/2010/main" val="2930735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gn="just">
              <a:lnSpc>
                <a:spcPts val="2000"/>
              </a:lnSpc>
            </a:pPr>
            <a:r>
              <a:rPr lang="en-IN" b="1" dirty="0">
                <a:ea typeface="Times New Roman" panose="02020603050405020304" pitchFamily="18" charset="0"/>
                <a:cs typeface="Calibri" panose="020F0502020204030204" pitchFamily="34" charset="0"/>
              </a:rPr>
              <a:t>Do's</a:t>
            </a:r>
            <a:endParaRPr lang="en-US" b="1"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Pull the plug itself, not the cord attached to it.</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Disconnect any appliance that sparks and have it repaired immediately.</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Always disconnect appliances before cleaning them.</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Turn off appliances when you leave home.</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Keep electrical cords away from hot appliances.</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Keep appliances clean and free of dust, lint and grease.</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Use moisture resistant cords when outside.</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Wear rubber soled shoes when operating power tools.</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Follow manufacturers' instructions when operating electrical devices. All electrical devices should carry an Underwriters Laboratory approval tag.</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Make sure outdoor electrical outlets are covered with weatherproof covers.</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Use extension cords only for temporary applications.</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Use heavy duty cords when using power tools.</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Keep work areas clean and dry. Sparks can ignite wood scraps, sawdust and solvents.</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Make sure your power tools are grounded or certified double insulated.</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When utilizing adapters, make sure to screw in the wire for grounding.</a:t>
            </a:r>
            <a:endParaRPr lang="en-US" dirty="0">
              <a:ea typeface="Times New Roman" panose="02020603050405020304" pitchFamily="18" charset="0"/>
            </a:endParaRPr>
          </a:p>
          <a:p>
            <a:pPr marL="342900" indent="-342900" algn="just">
              <a:lnSpc>
                <a:spcPts val="2000"/>
              </a:lnSpc>
              <a:buSzPct val="105000"/>
              <a:buFont typeface="Wingdings 3" pitchFamily="18" charset="2"/>
              <a:buChar char=""/>
              <a:tabLst>
                <a:tab pos="457200" algn="l"/>
              </a:tabLst>
            </a:pPr>
            <a:r>
              <a:rPr lang="en-IN" dirty="0">
                <a:ea typeface="Times New Roman" panose="02020603050405020304" pitchFamily="18" charset="0"/>
                <a:cs typeface="Calibri" panose="020F0502020204030204" pitchFamily="34" charset="0"/>
              </a:rPr>
              <a:t>Certain outlets for outdoor appliances or tools should have a ground fault interrupter (G.F.I). This type of circuit breaker, installed in an outlet, protects the user from shock.</a:t>
            </a:r>
            <a:endParaRPr lang="en-US" dirty="0">
              <a:ea typeface="Times New Roman" panose="02020603050405020304" pitchFamily="18" charset="0"/>
            </a:endParaRPr>
          </a:p>
        </p:txBody>
      </p:sp>
      <p:sp>
        <p:nvSpPr>
          <p:cNvPr id="9" name="TextBox 8"/>
          <p:cNvSpPr txBox="1"/>
          <p:nvPr/>
        </p:nvSpPr>
        <p:spPr>
          <a:xfrm>
            <a:off x="-60149" y="626062"/>
            <a:ext cx="9241255" cy="584775"/>
          </a:xfrm>
          <a:prstGeom prst="rect">
            <a:avLst/>
          </a:prstGeom>
          <a:noFill/>
        </p:spPr>
        <p:txBody>
          <a:bodyPr wrap="square" rtlCol="0">
            <a:spAutoFit/>
          </a:bodyPr>
          <a:lstStyle/>
          <a:p>
            <a:pPr marL="228600" algn="ctr" fontAlgn="base">
              <a:spcAft>
                <a:spcPts val="1440"/>
              </a:spcAft>
            </a:pPr>
            <a:r>
              <a:rPr lang="en-IN" sz="3200" b="1" dirty="0">
                <a:ea typeface="Times New Roman" panose="02020603050405020304" pitchFamily="18" charset="0"/>
              </a:rPr>
              <a:t>DO’S AND DON’T</a:t>
            </a:r>
            <a:endParaRPr lang="en-US" sz="3600" dirty="0">
              <a:ea typeface="Times New Roman" panose="02020603050405020304" pitchFamily="18" charset="0"/>
            </a:endParaRPr>
          </a:p>
        </p:txBody>
      </p:sp>
    </p:spTree>
    <p:extLst>
      <p:ext uri="{BB962C8B-B14F-4D97-AF65-F5344CB8AC3E}">
        <p14:creationId xmlns:p14="http://schemas.microsoft.com/office/powerpoint/2010/main" val="205958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sz="2000" dirty="0"/>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ts val="2100"/>
              </a:lnSpc>
            </a:pPr>
            <a:r>
              <a:rPr lang="en-IN" b="1" dirty="0">
                <a:solidFill>
                  <a:srgbClr val="333333"/>
                </a:solidFill>
                <a:ea typeface="Times New Roman" panose="02020603050405020304" pitchFamily="18" charset="0"/>
                <a:cs typeface="Calibri" panose="020F0502020204030204" pitchFamily="34" charset="0"/>
              </a:rPr>
              <a:t>Don't</a:t>
            </a:r>
            <a:endParaRPr lang="en-US" b="1" dirty="0">
              <a:solidFill>
                <a:prstClr val="black"/>
              </a:solidFill>
              <a:ea typeface="Calibri" panose="020F0502020204030204" pitchFamily="34" charset="0"/>
              <a:cs typeface="Times New Roman" panose="02020603050405020304" pitchFamily="18" charset="0"/>
            </a:endParaRPr>
          </a:p>
          <a:p>
            <a:pPr marL="342900" indent="-342900">
              <a:lnSpc>
                <a:spcPts val="2100"/>
              </a:lnSpc>
              <a:buSzPct val="105000"/>
              <a:buFont typeface="Wingdings 3" pitchFamily="18" charset="2"/>
              <a:buChar char=""/>
            </a:pPr>
            <a:r>
              <a:rPr lang="en-IN" dirty="0">
                <a:solidFill>
                  <a:srgbClr val="333333"/>
                </a:solidFill>
                <a:ea typeface="Times New Roman" panose="02020603050405020304" pitchFamily="18" charset="0"/>
                <a:cs typeface="Calibri" panose="020F0502020204030204" pitchFamily="34" charset="0"/>
              </a:rPr>
              <a:t>Never turn on an appliance when standing or sitting in water. Shocks can be fatal.</a:t>
            </a:r>
            <a:endParaRPr lang="en-US" dirty="0">
              <a:solidFill>
                <a:prstClr val="black"/>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333333"/>
                </a:solidFill>
                <a:ea typeface="Times New Roman" panose="02020603050405020304" pitchFamily="18" charset="0"/>
                <a:cs typeface="Calibri" panose="020F0502020204030204" pitchFamily="34" charset="0"/>
              </a:rPr>
              <a:t>Never overload a circuit by plugging in too many appliances.</a:t>
            </a:r>
            <a:endParaRPr lang="en-US" dirty="0">
              <a:solidFill>
                <a:prstClr val="black"/>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333333"/>
                </a:solidFill>
                <a:ea typeface="Times New Roman" panose="02020603050405020304" pitchFamily="18" charset="0"/>
                <a:cs typeface="Calibri" panose="020F0502020204030204" pitchFamily="34" charset="0"/>
              </a:rPr>
              <a:t> Plug three-way grounded plugs into appropriate outlets. Never tamper with the third prong.</a:t>
            </a:r>
            <a:endParaRPr lang="en-US" dirty="0">
              <a:solidFill>
                <a:prstClr val="black"/>
              </a:solidFill>
              <a:ea typeface="Calibri" panose="020F0502020204030204" pitchFamily="34" charset="0"/>
              <a:cs typeface="Times New Roman" panose="02020603050405020304" pitchFamily="18" charset="0"/>
            </a:endParaRPr>
          </a:p>
          <a:p>
            <a:pPr marL="342900" marR="95250" indent="-342900">
              <a:lnSpc>
                <a:spcPts val="2100"/>
              </a:lnSpc>
              <a:spcAft>
                <a:spcPts val="1000"/>
              </a:spcAft>
              <a:buSzPct val="105000"/>
              <a:buFont typeface="Wingdings 3" pitchFamily="18" charset="2"/>
              <a:buChar char=""/>
            </a:pPr>
            <a:r>
              <a:rPr lang="en-IN" dirty="0">
                <a:solidFill>
                  <a:srgbClr val="333333"/>
                </a:solidFill>
                <a:ea typeface="Times New Roman" panose="02020603050405020304" pitchFamily="18" charset="0"/>
                <a:cs typeface="Calibri" panose="020F0502020204030204" pitchFamily="34" charset="0"/>
              </a:rPr>
              <a:t> Never install cords under rugs where they will become worn by foot traffic.</a:t>
            </a:r>
          </a:p>
          <a:p>
            <a:pPr marL="342900" marR="95250" indent="-342900">
              <a:lnSpc>
                <a:spcPts val="2100"/>
              </a:lnSpc>
              <a:spcAft>
                <a:spcPts val="100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Overload motors, circuits, or outlets</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spcAft>
                <a:spcPts val="100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Run cords along the floor Never Use temporary wiring</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spcAft>
                <a:spcPts val="100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Put anything but a plug into an electrical outlet</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Touch anything electric with wet hands</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Leave machinery or electrical equipment running unattended after working hours</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Let cords get twisted or tangled</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Get closer than 10 feet to power lines</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Reach blindly into a space that may contain energized equipment</a:t>
            </a:r>
            <a:endParaRPr lang="en-US" dirty="0">
              <a:solidFill>
                <a:srgbClr val="000000"/>
              </a:solidFill>
              <a:ea typeface="Calibri" panose="020F0502020204030204" pitchFamily="34" charset="0"/>
              <a:cs typeface="Times New Roman" panose="02020603050405020304" pitchFamily="18" charset="0"/>
            </a:endParaRPr>
          </a:p>
          <a:p>
            <a:pPr marL="342900" marR="95250" indent="-342900">
              <a:lnSpc>
                <a:spcPts val="2100"/>
              </a:lnSpc>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Never Wear metal jewellery when working with electrical equipment</a:t>
            </a:r>
            <a:endParaRPr lang="en-US" dirty="0">
              <a:solidFill>
                <a:srgbClr val="000000"/>
              </a:solidFill>
              <a:ea typeface="Calibri" panose="020F0502020204030204" pitchFamily="34" charset="0"/>
              <a:cs typeface="Times New Roman" panose="02020603050405020304" pitchFamily="18" charset="0"/>
            </a:endParaRPr>
          </a:p>
        </p:txBody>
      </p:sp>
      <p:sp>
        <p:nvSpPr>
          <p:cNvPr id="9" name="TextBox 8"/>
          <p:cNvSpPr txBox="1"/>
          <p:nvPr/>
        </p:nvSpPr>
        <p:spPr>
          <a:xfrm>
            <a:off x="-60149" y="626062"/>
            <a:ext cx="9241255" cy="584775"/>
          </a:xfrm>
          <a:prstGeom prst="rect">
            <a:avLst/>
          </a:prstGeom>
          <a:noFill/>
        </p:spPr>
        <p:txBody>
          <a:bodyPr wrap="square" rtlCol="0">
            <a:spAutoFit/>
          </a:bodyPr>
          <a:lstStyle/>
          <a:p>
            <a:pPr marL="228600" algn="ctr" fontAlgn="base">
              <a:spcAft>
                <a:spcPts val="1440"/>
              </a:spcAft>
            </a:pPr>
            <a:r>
              <a:rPr lang="en-IN" sz="3200" b="1" dirty="0">
                <a:ea typeface="Times New Roman" panose="02020603050405020304" pitchFamily="18" charset="0"/>
              </a:rPr>
              <a:t>DO’S AND DON’T</a:t>
            </a:r>
            <a:endParaRPr lang="en-US" sz="3600" dirty="0">
              <a:ea typeface="Times New Roman" panose="02020603050405020304" pitchFamily="18" charset="0"/>
            </a:endParaRPr>
          </a:p>
        </p:txBody>
      </p:sp>
    </p:spTree>
    <p:extLst>
      <p:ext uri="{BB962C8B-B14F-4D97-AF65-F5344CB8AC3E}">
        <p14:creationId xmlns:p14="http://schemas.microsoft.com/office/powerpoint/2010/main" val="1703584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28600" fontAlgn="base">
              <a:lnSpc>
                <a:spcPts val="2400"/>
              </a:lnSpc>
              <a:spcAft>
                <a:spcPts val="1440"/>
              </a:spcAft>
            </a:pPr>
            <a:r>
              <a:rPr lang="en-US" sz="2000" b="1">
                <a:ea typeface="Times New Roman" panose="02020603050405020304" pitchFamily="18" charset="0"/>
              </a:rPr>
              <a:t>LOCK OUT TAG OUT (LOTO)</a:t>
            </a:r>
            <a:endParaRPr lang="en-US" sz="2400" dirty="0">
              <a:ea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r>
              <a:rPr lang="en-US" b="1" dirty="0">
                <a:solidFill>
                  <a:prstClr val="black"/>
                </a:solidFill>
              </a:rPr>
              <a:t>The Do's</a:t>
            </a:r>
          </a:p>
          <a:p>
            <a:pPr marL="285750" indent="-285750">
              <a:buSzPct val="105000"/>
              <a:buFont typeface="Wingdings 3" pitchFamily="18" charset="2"/>
              <a:buChar char=""/>
            </a:pPr>
            <a:r>
              <a:rPr lang="en-US" dirty="0">
                <a:solidFill>
                  <a:prstClr val="black"/>
                </a:solidFill>
              </a:rPr>
              <a:t>Follow the Lock Out/Tag Out procedure established by your company.</a:t>
            </a:r>
          </a:p>
          <a:p>
            <a:pPr marL="285750" indent="-285750">
              <a:buSzPct val="105000"/>
              <a:buFont typeface="Wingdings 3" pitchFamily="18" charset="2"/>
              <a:buChar char=""/>
            </a:pPr>
            <a:r>
              <a:rPr lang="en-US" dirty="0">
                <a:solidFill>
                  <a:prstClr val="black"/>
                </a:solidFill>
              </a:rPr>
              <a:t>Personally de-energize, lock out and tag out all power circuits and electrical equipment before any work is done on such circuits and equipment.</a:t>
            </a:r>
          </a:p>
          <a:p>
            <a:pPr marL="285750" indent="-285750">
              <a:buSzPct val="105000"/>
              <a:buFont typeface="Wingdings 3" pitchFamily="18" charset="2"/>
              <a:buChar char=""/>
            </a:pPr>
            <a:r>
              <a:rPr lang="en-US" dirty="0">
                <a:solidFill>
                  <a:prstClr val="black"/>
                </a:solidFill>
              </a:rPr>
              <a:t>Personally de-energize, lock out and tag out all start-up switches on mechanical equipment before any work is done on such equipment.</a:t>
            </a:r>
          </a:p>
          <a:p>
            <a:pPr marL="285750" indent="-285750">
              <a:buSzPct val="105000"/>
              <a:buFont typeface="Wingdings 3" pitchFamily="18" charset="2"/>
              <a:buChar char=""/>
            </a:pPr>
            <a:r>
              <a:rPr lang="en-US" dirty="0">
                <a:solidFill>
                  <a:prstClr val="black"/>
                </a:solidFill>
              </a:rPr>
              <a:t>Make sure that each person working on an electrical circuit or system applies his or her own personal lock and tag.</a:t>
            </a:r>
          </a:p>
          <a:p>
            <a:pPr marL="285750" indent="-285750">
              <a:buSzPct val="105000"/>
              <a:buFont typeface="Wingdings 3" pitchFamily="18" charset="2"/>
              <a:buChar char=""/>
            </a:pPr>
            <a:r>
              <a:rPr lang="en-US" dirty="0">
                <a:solidFill>
                  <a:prstClr val="black"/>
                </a:solidFill>
              </a:rPr>
              <a:t>Make sure that all persons, including you, are in a safe location before energizing any equipment.</a:t>
            </a:r>
          </a:p>
          <a:p>
            <a:pPr marL="285750" indent="-285750">
              <a:buSzPct val="105000"/>
              <a:buFont typeface="Wingdings 3" pitchFamily="18" charset="2"/>
              <a:buChar char=""/>
            </a:pPr>
            <a:r>
              <a:rPr lang="en-US" dirty="0">
                <a:solidFill>
                  <a:prstClr val="black"/>
                </a:solidFill>
              </a:rPr>
              <a:t>Wear appropriate Personal Protective Equipment, including electrically rated gloves, hard hat, and eye protection.</a:t>
            </a:r>
          </a:p>
          <a:p>
            <a:pPr marL="285750" indent="-285750">
              <a:buSzPct val="105000"/>
              <a:buFont typeface="Wingdings 3" pitchFamily="18" charset="2"/>
              <a:buChar char=""/>
            </a:pPr>
            <a:r>
              <a:rPr lang="en-US" dirty="0">
                <a:solidFill>
                  <a:prstClr val="black"/>
                </a:solidFill>
              </a:rPr>
              <a:t>Always maintain de-energizing devices in operable condition.</a:t>
            </a:r>
          </a:p>
          <a:p>
            <a:pPr marL="285750" indent="-285750">
              <a:buSzPct val="105000"/>
              <a:buFont typeface="Wingdings 3" pitchFamily="18" charset="2"/>
              <a:buChar char=""/>
            </a:pPr>
            <a:r>
              <a:rPr lang="en-US" dirty="0">
                <a:solidFill>
                  <a:prstClr val="black"/>
                </a:solidFill>
              </a:rPr>
              <a:t>Always block machinery against motion even after it has been locked out and tagged out.</a:t>
            </a:r>
          </a:p>
          <a:p>
            <a:pPr marL="285750" indent="-285750">
              <a:buSzPct val="105000"/>
              <a:buFont typeface="Wingdings 3" pitchFamily="18" charset="2"/>
              <a:buChar char=""/>
            </a:pPr>
            <a:r>
              <a:rPr lang="en-US" dirty="0">
                <a:solidFill>
                  <a:prstClr val="black"/>
                </a:solidFill>
              </a:rPr>
              <a:t>Always familiarize yourself with electrical circuits before you perform any electrical work. Ask for help or consult a wiring diagram/schematic.</a:t>
            </a:r>
          </a:p>
        </p:txBody>
      </p:sp>
      <p:sp>
        <p:nvSpPr>
          <p:cNvPr id="9" name="TextBox 8"/>
          <p:cNvSpPr txBox="1"/>
          <p:nvPr/>
        </p:nvSpPr>
        <p:spPr>
          <a:xfrm>
            <a:off x="-60149" y="626062"/>
            <a:ext cx="9241255" cy="584775"/>
          </a:xfrm>
          <a:prstGeom prst="rect">
            <a:avLst/>
          </a:prstGeom>
          <a:noFill/>
        </p:spPr>
        <p:txBody>
          <a:bodyPr wrap="square" rtlCol="0">
            <a:spAutoFit/>
          </a:bodyPr>
          <a:lstStyle/>
          <a:p>
            <a:pPr marL="228600" algn="ctr" fontAlgn="base">
              <a:spcAft>
                <a:spcPts val="1440"/>
              </a:spcAft>
            </a:pPr>
            <a:r>
              <a:rPr lang="en-IN" sz="3200" b="1" dirty="0">
                <a:ea typeface="Times New Roman" panose="02020603050405020304" pitchFamily="18" charset="0"/>
              </a:rPr>
              <a:t>DO’S AND DON’T</a:t>
            </a:r>
            <a:endParaRPr lang="en-US" sz="3600" dirty="0">
              <a:ea typeface="Times New Roman" panose="02020603050405020304" pitchFamily="18" charset="0"/>
            </a:endParaRPr>
          </a:p>
        </p:txBody>
      </p:sp>
    </p:spTree>
    <p:extLst>
      <p:ext uri="{BB962C8B-B14F-4D97-AF65-F5344CB8AC3E}">
        <p14:creationId xmlns:p14="http://schemas.microsoft.com/office/powerpoint/2010/main" val="4152003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28600" fontAlgn="base">
              <a:lnSpc>
                <a:spcPts val="2400"/>
              </a:lnSpc>
              <a:spcAft>
                <a:spcPts val="1440"/>
              </a:spcAft>
            </a:pPr>
            <a:r>
              <a:rPr lang="en-US" sz="2000" b="1">
                <a:ea typeface="Times New Roman" panose="02020603050405020304" pitchFamily="18" charset="0"/>
              </a:rPr>
              <a:t>LOCK OUT TAG OUT (LOTO)</a:t>
            </a:r>
            <a:endParaRPr lang="en-US" sz="2400" dirty="0">
              <a:ea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r>
              <a:rPr lang="en-US" b="1" dirty="0">
                <a:solidFill>
                  <a:prstClr val="black"/>
                </a:solidFill>
              </a:rPr>
              <a:t>The Do's</a:t>
            </a:r>
          </a:p>
          <a:p>
            <a:pPr marL="285750" indent="-285750">
              <a:buSzPct val="105000"/>
              <a:buFont typeface="Wingdings 3" pitchFamily="18" charset="2"/>
              <a:buChar char=""/>
            </a:pPr>
            <a:r>
              <a:rPr lang="en-US" dirty="0">
                <a:solidFill>
                  <a:prstClr val="black"/>
                </a:solidFill>
              </a:rPr>
              <a:t>Follow the Lock Out/Tag Out procedure established by your company.</a:t>
            </a:r>
          </a:p>
          <a:p>
            <a:pPr marL="285750" indent="-285750">
              <a:buSzPct val="105000"/>
              <a:buFont typeface="Wingdings 3" pitchFamily="18" charset="2"/>
              <a:buChar char=""/>
            </a:pPr>
            <a:r>
              <a:rPr lang="en-US" dirty="0">
                <a:solidFill>
                  <a:prstClr val="black"/>
                </a:solidFill>
              </a:rPr>
              <a:t>Personally de-energize, lock out and tag out all power circuits and electrical equipment before any work is done on such circuits and equipment.</a:t>
            </a:r>
          </a:p>
          <a:p>
            <a:pPr marL="285750" indent="-285750">
              <a:buSzPct val="105000"/>
              <a:buFont typeface="Wingdings 3" pitchFamily="18" charset="2"/>
              <a:buChar char=""/>
            </a:pPr>
            <a:r>
              <a:rPr lang="en-US" dirty="0">
                <a:solidFill>
                  <a:prstClr val="black"/>
                </a:solidFill>
              </a:rPr>
              <a:t>Personally de-energize, lock out and tag out all start-up switches on mechanical equipment before any work is done on such equipment.</a:t>
            </a:r>
          </a:p>
          <a:p>
            <a:pPr marL="285750" indent="-285750">
              <a:buSzPct val="105000"/>
              <a:buFont typeface="Wingdings 3" pitchFamily="18" charset="2"/>
              <a:buChar char=""/>
            </a:pPr>
            <a:r>
              <a:rPr lang="en-US" dirty="0">
                <a:solidFill>
                  <a:prstClr val="black"/>
                </a:solidFill>
              </a:rPr>
              <a:t>Make sure that each person working on an electrical circuit or system applies his or her own personal lock and tag.</a:t>
            </a:r>
          </a:p>
          <a:p>
            <a:pPr marL="285750" indent="-285750">
              <a:buSzPct val="105000"/>
              <a:buFont typeface="Wingdings 3" pitchFamily="18" charset="2"/>
              <a:buChar char=""/>
            </a:pPr>
            <a:r>
              <a:rPr lang="en-US" dirty="0">
                <a:solidFill>
                  <a:prstClr val="black"/>
                </a:solidFill>
              </a:rPr>
              <a:t>Make sure that all persons, including you, are in a safe location before energizing any equipment.</a:t>
            </a:r>
          </a:p>
          <a:p>
            <a:pPr marL="285750" indent="-285750">
              <a:buSzPct val="105000"/>
              <a:buFont typeface="Wingdings 3" pitchFamily="18" charset="2"/>
              <a:buChar char=""/>
            </a:pPr>
            <a:r>
              <a:rPr lang="en-US" dirty="0">
                <a:solidFill>
                  <a:prstClr val="black"/>
                </a:solidFill>
              </a:rPr>
              <a:t>Wear appropriate Personal Protective Equipment, including electrically rated gloves, hard hat, and eye protection.</a:t>
            </a:r>
          </a:p>
          <a:p>
            <a:pPr marL="285750" indent="-285750">
              <a:buSzPct val="105000"/>
              <a:buFont typeface="Wingdings 3" pitchFamily="18" charset="2"/>
              <a:buChar char=""/>
            </a:pPr>
            <a:r>
              <a:rPr lang="en-US" dirty="0">
                <a:solidFill>
                  <a:prstClr val="black"/>
                </a:solidFill>
              </a:rPr>
              <a:t>Always maintain de-energizing devices in operable condition.</a:t>
            </a:r>
          </a:p>
          <a:p>
            <a:pPr marL="285750" indent="-285750">
              <a:buSzPct val="105000"/>
              <a:buFont typeface="Wingdings 3" pitchFamily="18" charset="2"/>
              <a:buChar char=""/>
            </a:pPr>
            <a:r>
              <a:rPr lang="en-US" dirty="0">
                <a:solidFill>
                  <a:prstClr val="black"/>
                </a:solidFill>
              </a:rPr>
              <a:t>Always block machinery against motion even after it has been locked out and tagged out.</a:t>
            </a:r>
          </a:p>
          <a:p>
            <a:pPr marL="285750" indent="-285750">
              <a:buSzPct val="105000"/>
              <a:buFont typeface="Wingdings 3" pitchFamily="18" charset="2"/>
              <a:buChar char=""/>
            </a:pPr>
            <a:r>
              <a:rPr lang="en-US" dirty="0">
                <a:solidFill>
                  <a:prstClr val="black"/>
                </a:solidFill>
              </a:rPr>
              <a:t>Always familiarize yourself with electrical circuits before you perform any electrical work. Ask for help or consult a wiring diagram/schematic.</a:t>
            </a:r>
          </a:p>
        </p:txBody>
      </p:sp>
      <p:sp>
        <p:nvSpPr>
          <p:cNvPr id="9" name="TextBox 8"/>
          <p:cNvSpPr txBox="1"/>
          <p:nvPr/>
        </p:nvSpPr>
        <p:spPr>
          <a:xfrm>
            <a:off x="-60149" y="626062"/>
            <a:ext cx="9241255" cy="584775"/>
          </a:xfrm>
          <a:prstGeom prst="rect">
            <a:avLst/>
          </a:prstGeom>
          <a:noFill/>
        </p:spPr>
        <p:txBody>
          <a:bodyPr wrap="square" rtlCol="0">
            <a:spAutoFit/>
          </a:bodyPr>
          <a:lstStyle/>
          <a:p>
            <a:pPr marL="228600" algn="ctr" fontAlgn="base">
              <a:spcAft>
                <a:spcPts val="1440"/>
              </a:spcAft>
            </a:pPr>
            <a:r>
              <a:rPr lang="en-IN" sz="3200" b="1" dirty="0">
                <a:ea typeface="Times New Roman" panose="02020603050405020304" pitchFamily="18" charset="0"/>
              </a:rPr>
              <a:t>DO’S AND DON’T</a:t>
            </a:r>
            <a:endParaRPr lang="en-US" sz="3600" dirty="0">
              <a:ea typeface="Times New Roman" panose="02020603050405020304" pitchFamily="18" charset="0"/>
            </a:endParaRPr>
          </a:p>
        </p:txBody>
      </p:sp>
    </p:spTree>
    <p:extLst>
      <p:ext uri="{BB962C8B-B14F-4D97-AF65-F5344CB8AC3E}">
        <p14:creationId xmlns:p14="http://schemas.microsoft.com/office/powerpoint/2010/main" val="347380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28600" fontAlgn="base">
              <a:lnSpc>
                <a:spcPts val="2400"/>
              </a:lnSpc>
              <a:spcAft>
                <a:spcPts val="1440"/>
              </a:spcAft>
            </a:pPr>
            <a:r>
              <a:rPr lang="en-US" sz="2000" b="1">
                <a:ea typeface="Times New Roman" panose="02020603050405020304" pitchFamily="18" charset="0"/>
              </a:rPr>
              <a:t>LOCK OUT TAG OUT (LOTO)</a:t>
            </a:r>
            <a:endParaRPr lang="en-US" sz="2400" dirty="0">
              <a:ea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r>
              <a:rPr lang="en-US" b="1" dirty="0">
                <a:solidFill>
                  <a:prstClr val="black"/>
                </a:solidFill>
              </a:rPr>
              <a:t>The Do's</a:t>
            </a:r>
          </a:p>
          <a:p>
            <a:pPr marL="285750" indent="-285750">
              <a:lnSpc>
                <a:spcPts val="2100"/>
              </a:lnSpc>
              <a:buSzPct val="105000"/>
              <a:buFont typeface="Wingdings 3" pitchFamily="18" charset="2"/>
              <a:buChar char=""/>
            </a:pPr>
            <a:r>
              <a:rPr lang="en-US" dirty="0">
                <a:solidFill>
                  <a:prstClr val="black"/>
                </a:solidFill>
              </a:rPr>
              <a:t>Make sure that electrical work is performed only by a qualified electrician or persons trained to do electrical work under the direct supervision of a qualified electrician.</a:t>
            </a:r>
          </a:p>
          <a:p>
            <a:pPr marL="285750" indent="-285750">
              <a:lnSpc>
                <a:spcPts val="2100"/>
              </a:lnSpc>
              <a:buSzPct val="105000"/>
              <a:buFont typeface="Wingdings 3" pitchFamily="18" charset="2"/>
              <a:buChar char=""/>
            </a:pPr>
            <a:r>
              <a:rPr lang="en-US" dirty="0">
                <a:solidFill>
                  <a:prstClr val="black"/>
                </a:solidFill>
              </a:rPr>
              <a:t>Make sure that all electrical circuits and circuit breakers are properly identified before troubleshooting or performing electrical work.</a:t>
            </a:r>
          </a:p>
          <a:p>
            <a:pPr marL="285750" indent="-285750">
              <a:lnSpc>
                <a:spcPts val="2100"/>
              </a:lnSpc>
              <a:buSzPct val="105000"/>
              <a:buFont typeface="Wingdings 3" pitchFamily="18" charset="2"/>
              <a:buChar char=""/>
            </a:pPr>
            <a:r>
              <a:rPr lang="en-US" dirty="0">
                <a:solidFill>
                  <a:prstClr val="black"/>
                </a:solidFill>
              </a:rPr>
              <a:t>Check for proper grounding of power conductors where required.</a:t>
            </a:r>
          </a:p>
          <a:p>
            <a:pPr marL="285750" indent="-285750">
              <a:lnSpc>
                <a:spcPts val="2100"/>
              </a:lnSpc>
              <a:buSzPct val="105000"/>
              <a:buFont typeface="Wingdings 3" pitchFamily="18" charset="2"/>
              <a:buChar char=""/>
            </a:pPr>
            <a:r>
              <a:rPr lang="en-US" dirty="0">
                <a:solidFill>
                  <a:prstClr val="black"/>
                </a:solidFill>
              </a:rPr>
              <a:t>Use properly rated non-contact voltage testers to ensure that circuits are de-energized.</a:t>
            </a:r>
          </a:p>
          <a:p>
            <a:pPr marL="285750" indent="-285750">
              <a:lnSpc>
                <a:spcPts val="2100"/>
              </a:lnSpc>
              <a:buSzPct val="105000"/>
              <a:buFont typeface="Wingdings 3" pitchFamily="18" charset="2"/>
              <a:buChar char=""/>
            </a:pPr>
            <a:r>
              <a:rPr lang="en-US" dirty="0">
                <a:solidFill>
                  <a:prstClr val="black"/>
                </a:solidFill>
              </a:rPr>
              <a:t>Provide an audible or visible warning system to warn persons that a conveyor is starting.</a:t>
            </a:r>
          </a:p>
          <a:p>
            <a:pPr marL="285750" indent="-285750">
              <a:lnSpc>
                <a:spcPts val="2100"/>
              </a:lnSpc>
              <a:buSzPct val="105000"/>
              <a:buFont typeface="Wingdings 3" pitchFamily="18" charset="2"/>
              <a:buChar char=""/>
            </a:pPr>
            <a:r>
              <a:rPr lang="en-US" dirty="0">
                <a:solidFill>
                  <a:prstClr val="black"/>
                </a:solidFill>
              </a:rPr>
              <a:t>Maintain electrical meters and testing instruments in good condition to verify that the circuit is de-energized before beginning work.</a:t>
            </a:r>
          </a:p>
          <a:p>
            <a:pPr marL="285750" indent="-285750">
              <a:lnSpc>
                <a:spcPts val="2100"/>
              </a:lnSpc>
              <a:buSzPct val="105000"/>
              <a:buFont typeface="Wingdings 3" pitchFamily="18" charset="2"/>
              <a:buChar char=""/>
            </a:pPr>
            <a:r>
              <a:rPr lang="en-US" dirty="0">
                <a:solidFill>
                  <a:prstClr val="black"/>
                </a:solidFill>
              </a:rPr>
              <a:t>Communicate your intentions to work on an electrical circuit to ensure the circuit is, and remains, protected.</a:t>
            </a:r>
          </a:p>
          <a:p>
            <a:pPr marL="285750" indent="-285750">
              <a:lnSpc>
                <a:spcPts val="2100"/>
              </a:lnSpc>
              <a:buSzPct val="105000"/>
              <a:buFont typeface="Wingdings 3" pitchFamily="18" charset="2"/>
              <a:buChar char=""/>
            </a:pPr>
            <a:r>
              <a:rPr lang="en-US" dirty="0">
                <a:solidFill>
                  <a:prstClr val="black"/>
                </a:solidFill>
              </a:rPr>
              <a:t>Provide safe access to all working areas.</a:t>
            </a:r>
          </a:p>
          <a:p>
            <a:pPr marL="285750" indent="-285750">
              <a:lnSpc>
                <a:spcPts val="2100"/>
              </a:lnSpc>
              <a:buSzPct val="105000"/>
              <a:buFont typeface="Wingdings 3" pitchFamily="18" charset="2"/>
              <a:buChar char=""/>
            </a:pPr>
            <a:r>
              <a:rPr lang="en-US" dirty="0">
                <a:solidFill>
                  <a:prstClr val="black"/>
                </a:solidFill>
              </a:rPr>
              <a:t>Discharge all capacitors after the circuit has been locked out.</a:t>
            </a:r>
          </a:p>
          <a:p>
            <a:pPr marL="285750" indent="-285750">
              <a:lnSpc>
                <a:spcPts val="2100"/>
              </a:lnSpc>
              <a:buSzPct val="105000"/>
              <a:buFont typeface="Wingdings 3" pitchFamily="18" charset="2"/>
              <a:buChar char=""/>
            </a:pPr>
            <a:r>
              <a:rPr lang="en-US" dirty="0">
                <a:solidFill>
                  <a:prstClr val="black"/>
                </a:solidFill>
              </a:rPr>
              <a:t>Relieve hydraulic and pneumatic pressure after equipment has been locked out and before performing maintenance.</a:t>
            </a:r>
          </a:p>
          <a:p>
            <a:pPr marL="285750" indent="-285750">
              <a:lnSpc>
                <a:spcPts val="2100"/>
              </a:lnSpc>
              <a:buSzPct val="105000"/>
              <a:buFont typeface="Wingdings 3" pitchFamily="18" charset="2"/>
              <a:buChar char=""/>
            </a:pPr>
            <a:r>
              <a:rPr lang="en-US" dirty="0">
                <a:solidFill>
                  <a:prstClr val="black"/>
                </a:solidFill>
              </a:rPr>
              <a:t>Isolate all energy sources, including electric, hydraulic, mechanical and pneumatic, before commencing work.</a:t>
            </a:r>
          </a:p>
        </p:txBody>
      </p:sp>
      <p:sp>
        <p:nvSpPr>
          <p:cNvPr id="9" name="TextBox 8"/>
          <p:cNvSpPr txBox="1"/>
          <p:nvPr/>
        </p:nvSpPr>
        <p:spPr>
          <a:xfrm>
            <a:off x="-60149" y="626062"/>
            <a:ext cx="9241255" cy="584775"/>
          </a:xfrm>
          <a:prstGeom prst="rect">
            <a:avLst/>
          </a:prstGeom>
          <a:noFill/>
        </p:spPr>
        <p:txBody>
          <a:bodyPr wrap="square" rtlCol="0">
            <a:spAutoFit/>
          </a:bodyPr>
          <a:lstStyle/>
          <a:p>
            <a:pPr marL="228600" algn="ctr" fontAlgn="base">
              <a:spcAft>
                <a:spcPts val="1440"/>
              </a:spcAft>
            </a:pPr>
            <a:r>
              <a:rPr lang="en-IN" sz="3200" b="1" dirty="0">
                <a:ea typeface="Times New Roman" panose="02020603050405020304" pitchFamily="18" charset="0"/>
              </a:rPr>
              <a:t>DO’S AND DON’T</a:t>
            </a:r>
            <a:endParaRPr lang="en-US" sz="3600" dirty="0">
              <a:ea typeface="Times New Roman" panose="02020603050405020304" pitchFamily="18" charset="0"/>
            </a:endParaRPr>
          </a:p>
        </p:txBody>
      </p:sp>
    </p:spTree>
    <p:extLst>
      <p:ext uri="{BB962C8B-B14F-4D97-AF65-F5344CB8AC3E}">
        <p14:creationId xmlns:p14="http://schemas.microsoft.com/office/powerpoint/2010/main" val="4272785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228600" fontAlgn="base">
              <a:lnSpc>
                <a:spcPts val="2400"/>
              </a:lnSpc>
              <a:spcAft>
                <a:spcPts val="1440"/>
              </a:spcAft>
            </a:pPr>
            <a:r>
              <a:rPr lang="en-US" sz="2000" b="1">
                <a:ea typeface="Times New Roman" panose="02020603050405020304" pitchFamily="18" charset="0"/>
              </a:rPr>
              <a:t>LOCK OUT TAG OUT (LOTO)</a:t>
            </a:r>
            <a:endParaRPr lang="en-US" sz="2400" dirty="0">
              <a:ea typeface="Times New Roman" panose="02020603050405020304" pitchFamily="18" charset="0"/>
            </a:endParaRPr>
          </a:p>
        </p:txBody>
      </p:sp>
      <p:sp>
        <p:nvSpPr>
          <p:cNvPr id="7" name="Rectangle 6"/>
          <p:cNvSpPr>
            <a:spLocks noChangeArrowheads="1"/>
          </p:cNvSpPr>
          <p:nvPr/>
        </p:nvSpPr>
        <p:spPr bwMode="gray">
          <a:xfrm>
            <a:off x="135989" y="1595438"/>
            <a:ext cx="8839199"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ts val="2100"/>
              </a:lnSpc>
              <a:buSzPct val="105000"/>
            </a:pPr>
            <a:r>
              <a:rPr lang="en-US" b="1" dirty="0">
                <a:solidFill>
                  <a:srgbClr val="000000"/>
                </a:solidFill>
              </a:rPr>
              <a:t>The Don'ts</a:t>
            </a:r>
          </a:p>
          <a:p>
            <a:pPr marL="285750" indent="-285750">
              <a:lnSpc>
                <a:spcPts val="2100"/>
              </a:lnSpc>
              <a:buSzPct val="105000"/>
              <a:buFont typeface="Wingdings 3" pitchFamily="18" charset="2"/>
              <a:buChar char=""/>
            </a:pPr>
            <a:r>
              <a:rPr lang="en-US" dirty="0">
                <a:solidFill>
                  <a:srgbClr val="000000"/>
                </a:solidFill>
              </a:rPr>
              <a:t>Never defeat manual or automatic de-energizing devices.</a:t>
            </a:r>
          </a:p>
          <a:p>
            <a:pPr marL="285750" indent="-285750">
              <a:lnSpc>
                <a:spcPts val="2100"/>
              </a:lnSpc>
              <a:buSzPct val="105000"/>
              <a:buFont typeface="Wingdings 3" pitchFamily="18" charset="2"/>
              <a:buChar char=""/>
            </a:pPr>
            <a:r>
              <a:rPr lang="en-US" dirty="0">
                <a:solidFill>
                  <a:srgbClr val="000000"/>
                </a:solidFill>
              </a:rPr>
              <a:t>Never remove guarding to perform maintenance or inspection until the machine has been properly de-energized and locked out.</a:t>
            </a:r>
          </a:p>
          <a:p>
            <a:pPr marL="285750" indent="-285750">
              <a:lnSpc>
                <a:spcPts val="2100"/>
              </a:lnSpc>
              <a:buSzPct val="105000"/>
              <a:buFont typeface="Wingdings 3" pitchFamily="18" charset="2"/>
              <a:buChar char=""/>
            </a:pPr>
            <a:r>
              <a:rPr lang="en-US" dirty="0">
                <a:solidFill>
                  <a:srgbClr val="000000"/>
                </a:solidFill>
              </a:rPr>
              <a:t>Never perform maintenance or work on moving machines.</a:t>
            </a:r>
          </a:p>
          <a:p>
            <a:pPr marL="285750" indent="-285750">
              <a:lnSpc>
                <a:spcPts val="2100"/>
              </a:lnSpc>
              <a:buSzPct val="105000"/>
              <a:buFont typeface="Wingdings 3" pitchFamily="18" charset="2"/>
              <a:buChar char=""/>
            </a:pPr>
            <a:r>
              <a:rPr lang="en-US" dirty="0">
                <a:solidFill>
                  <a:srgbClr val="000000"/>
                </a:solidFill>
              </a:rPr>
              <a:t>Never rely on someone else to de-energize or disconnect a circuit for you.</a:t>
            </a:r>
          </a:p>
          <a:p>
            <a:pPr marL="285750" indent="-285750">
              <a:lnSpc>
                <a:spcPts val="2100"/>
              </a:lnSpc>
              <a:buSzPct val="105000"/>
              <a:buFont typeface="Wingdings 3" pitchFamily="18" charset="2"/>
              <a:buChar char=""/>
            </a:pPr>
            <a:r>
              <a:rPr lang="en-US" dirty="0">
                <a:solidFill>
                  <a:srgbClr val="000000"/>
                </a:solidFill>
              </a:rPr>
              <a:t>Never remove someone else's lock or tag.</a:t>
            </a:r>
          </a:p>
          <a:p>
            <a:pPr marL="285750" indent="-285750">
              <a:lnSpc>
                <a:spcPts val="2100"/>
              </a:lnSpc>
              <a:buSzPct val="105000"/>
              <a:buFont typeface="Wingdings 3" pitchFamily="18" charset="2"/>
              <a:buChar char=""/>
            </a:pPr>
            <a:r>
              <a:rPr lang="en-US" dirty="0">
                <a:solidFill>
                  <a:srgbClr val="000000"/>
                </a:solidFill>
              </a:rPr>
              <a:t>Never perform work on an electrical circuit before testing to make sure it has been de-energized.</a:t>
            </a:r>
          </a:p>
          <a:p>
            <a:pPr marL="285750" indent="-285750">
              <a:lnSpc>
                <a:spcPts val="2100"/>
              </a:lnSpc>
              <a:buSzPct val="105000"/>
              <a:buFont typeface="Wingdings 3" pitchFamily="18" charset="2"/>
              <a:buChar char=""/>
            </a:pPr>
            <a:r>
              <a:rPr lang="en-US" dirty="0">
                <a:solidFill>
                  <a:srgbClr val="000000"/>
                </a:solidFill>
              </a:rPr>
              <a:t>Never remove or disturb an electrical lock or tag.</a:t>
            </a:r>
          </a:p>
          <a:p>
            <a:pPr marL="285750" indent="-285750">
              <a:lnSpc>
                <a:spcPts val="2100"/>
              </a:lnSpc>
              <a:buSzPct val="105000"/>
              <a:buFont typeface="Wingdings 3" pitchFamily="18" charset="2"/>
              <a:buChar char=""/>
            </a:pPr>
            <a:r>
              <a:rPr lang="en-US" dirty="0">
                <a:solidFill>
                  <a:srgbClr val="000000"/>
                </a:solidFill>
              </a:rPr>
              <a:t>Never assume that a circuit breaker will not be reset by someone else. Always lock it out.</a:t>
            </a:r>
          </a:p>
          <a:p>
            <a:pPr marL="285750" indent="-285750">
              <a:lnSpc>
                <a:spcPts val="2100"/>
              </a:lnSpc>
              <a:buSzPct val="105000"/>
              <a:buFont typeface="Wingdings 3" pitchFamily="18" charset="2"/>
              <a:buChar char=""/>
            </a:pPr>
            <a:r>
              <a:rPr lang="en-US" dirty="0">
                <a:solidFill>
                  <a:srgbClr val="000000"/>
                </a:solidFill>
              </a:rPr>
              <a:t>Never loan or share your lock or key with someone else.</a:t>
            </a:r>
          </a:p>
        </p:txBody>
      </p:sp>
      <p:sp>
        <p:nvSpPr>
          <p:cNvPr id="9" name="TextBox 8"/>
          <p:cNvSpPr txBox="1"/>
          <p:nvPr/>
        </p:nvSpPr>
        <p:spPr>
          <a:xfrm>
            <a:off x="-60149" y="626062"/>
            <a:ext cx="9241255" cy="584775"/>
          </a:xfrm>
          <a:prstGeom prst="rect">
            <a:avLst/>
          </a:prstGeom>
          <a:noFill/>
        </p:spPr>
        <p:txBody>
          <a:bodyPr wrap="square" rtlCol="0">
            <a:spAutoFit/>
          </a:bodyPr>
          <a:lstStyle/>
          <a:p>
            <a:pPr marL="228600" algn="ctr" fontAlgn="base">
              <a:spcAft>
                <a:spcPts val="1440"/>
              </a:spcAft>
            </a:pPr>
            <a:r>
              <a:rPr lang="en-IN" sz="3200" b="1" dirty="0">
                <a:ea typeface="Times New Roman" panose="02020603050405020304" pitchFamily="18" charset="0"/>
              </a:rPr>
              <a:t>DO’S AND DON’T</a:t>
            </a:r>
            <a:endParaRPr lang="en-US" sz="3600" dirty="0">
              <a:ea typeface="Times New Roman" panose="02020603050405020304" pitchFamily="18" charset="0"/>
            </a:endParaRPr>
          </a:p>
        </p:txBody>
      </p:sp>
    </p:spTree>
    <p:extLst>
      <p:ext uri="{BB962C8B-B14F-4D97-AF65-F5344CB8AC3E}">
        <p14:creationId xmlns:p14="http://schemas.microsoft.com/office/powerpoint/2010/main" val="150954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indent="-342900" algn="just" fontAlgn="base">
              <a:spcAft>
                <a:spcPts val="1440"/>
              </a:spcAft>
              <a:buSzPct val="105000"/>
              <a:buFont typeface="Wingdings 3" pitchFamily="18" charset="2"/>
              <a:buChar char=""/>
            </a:pPr>
            <a:r>
              <a:rPr lang="en-IN" dirty="0">
                <a:ea typeface="Times New Roman" panose="02020603050405020304" pitchFamily="18" charset="0"/>
              </a:rPr>
              <a:t>An induction programme is designed to achieve the following Objectives:</a:t>
            </a:r>
            <a:endParaRPr lang="en-US" sz="2000" dirty="0">
              <a:ea typeface="Times New Roman" panose="02020603050405020304" pitchFamily="18" charset="0"/>
            </a:endParaRPr>
          </a:p>
          <a:p>
            <a:pPr marL="800100" lvl="1" indent="-342900" algn="just" fontAlgn="base">
              <a:spcAft>
                <a:spcPts val="1440"/>
              </a:spcAft>
              <a:buSzPct val="105000"/>
              <a:buFont typeface="Wingdings 3" pitchFamily="18" charset="2"/>
              <a:buChar char=""/>
            </a:pPr>
            <a:r>
              <a:rPr lang="en-IN" dirty="0">
                <a:ea typeface="Times New Roman" panose="02020603050405020304" pitchFamily="18" charset="0"/>
              </a:rPr>
              <a:t>To reduce the initial anxiety all new entrants feel when they join a new job in a new organisation</a:t>
            </a:r>
            <a:endParaRPr lang="en-US" dirty="0">
              <a:ea typeface="Times New Roman" panose="02020603050405020304" pitchFamily="18" charset="0"/>
            </a:endParaRPr>
          </a:p>
          <a:p>
            <a:pPr marL="800100" lvl="1" indent="-342900" algn="just" fontAlgn="base">
              <a:spcAft>
                <a:spcPts val="1440"/>
              </a:spcAft>
              <a:buSzPct val="105000"/>
              <a:buFont typeface="Wingdings 3" pitchFamily="18" charset="2"/>
              <a:buChar char=""/>
            </a:pPr>
            <a:r>
              <a:rPr lang="en-IN" dirty="0">
                <a:ea typeface="Times New Roman" panose="02020603050405020304" pitchFamily="18" charset="0"/>
              </a:rPr>
              <a:t>To familiarize the new employees with the job, people, work-place, work environment and the organisation.</a:t>
            </a:r>
            <a:endParaRPr lang="en-US" dirty="0">
              <a:ea typeface="Times New Roman" panose="02020603050405020304" pitchFamily="18" charset="0"/>
            </a:endParaRPr>
          </a:p>
          <a:p>
            <a:pPr marL="800100" lvl="1" indent="-342900" algn="just" fontAlgn="base">
              <a:spcAft>
                <a:spcPts val="1440"/>
              </a:spcAft>
              <a:buSzPct val="105000"/>
              <a:buFont typeface="Wingdings 3" pitchFamily="18" charset="2"/>
              <a:buChar char=""/>
            </a:pPr>
            <a:r>
              <a:rPr lang="en-IN" dirty="0">
                <a:ea typeface="Times New Roman" panose="02020603050405020304" pitchFamily="18" charset="0"/>
              </a:rPr>
              <a:t>To facilitate outsider – insider transition in an integrated manner.</a:t>
            </a:r>
            <a:endParaRPr lang="en-US" dirty="0">
              <a:ea typeface="Times New Roman" panose="02020603050405020304" pitchFamily="18" charset="0"/>
            </a:endParaRPr>
          </a:p>
          <a:p>
            <a:pPr marL="800100" lvl="1" indent="-342900" algn="just" fontAlgn="base">
              <a:spcAft>
                <a:spcPts val="1440"/>
              </a:spcAft>
              <a:buSzPct val="105000"/>
              <a:buFont typeface="Wingdings 3" pitchFamily="18" charset="2"/>
              <a:buChar char=""/>
            </a:pPr>
            <a:r>
              <a:rPr lang="en-IN" dirty="0">
                <a:ea typeface="Times New Roman" panose="02020603050405020304" pitchFamily="18" charset="0"/>
              </a:rPr>
              <a:t>To reduce exploitation by the unscrupulous co-workers.</a:t>
            </a:r>
            <a:endParaRPr lang="en-US" dirty="0">
              <a:ea typeface="Times New Roman" panose="02020603050405020304" pitchFamily="18" charset="0"/>
            </a:endParaRPr>
          </a:p>
          <a:p>
            <a:pPr marL="800100" lvl="1" indent="-342900" algn="just" fontAlgn="base">
              <a:spcAft>
                <a:spcPts val="1440"/>
              </a:spcAft>
              <a:buSzPct val="105000"/>
              <a:buFont typeface="Wingdings 3" pitchFamily="18" charset="2"/>
              <a:buChar char=""/>
            </a:pPr>
            <a:r>
              <a:rPr lang="en-IN" dirty="0">
                <a:ea typeface="Times New Roman" panose="02020603050405020304" pitchFamily="18" charset="0"/>
              </a:rPr>
              <a:t>To reduce the cultural shock faced in the new organisation.</a:t>
            </a:r>
            <a:endParaRPr lang="en-US" dirty="0">
              <a:ea typeface="Times New Roman" panose="02020603050405020304" pitchFamily="18" charset="0"/>
            </a:endParaRPr>
          </a:p>
        </p:txBody>
      </p:sp>
      <p:sp>
        <p:nvSpPr>
          <p:cNvPr id="9" name="TextBox 8"/>
          <p:cNvSpPr txBox="1"/>
          <p:nvPr/>
        </p:nvSpPr>
        <p:spPr>
          <a:xfrm>
            <a:off x="323851" y="626062"/>
            <a:ext cx="8496299" cy="584775"/>
          </a:xfrm>
          <a:prstGeom prst="rect">
            <a:avLst/>
          </a:prstGeom>
          <a:noFill/>
        </p:spPr>
        <p:txBody>
          <a:bodyPr wrap="square" rtlCol="0">
            <a:spAutoFit/>
          </a:bodyPr>
          <a:lstStyle/>
          <a:p>
            <a:pPr algn="ctr"/>
            <a:r>
              <a:rPr lang="en-IN" sz="3200" dirty="0">
                <a:solidFill>
                  <a:srgbClr val="000000"/>
                </a:solidFill>
                <a:ea typeface="Times New Roman" panose="02020603050405020304" pitchFamily="18" charset="0"/>
                <a:cs typeface="Times New Roman" panose="02020603050405020304" pitchFamily="18" charset="0"/>
              </a:rPr>
              <a:t>OBJECTIVES OF SAFETY INDUCTION TRAINING</a:t>
            </a:r>
            <a:endParaRPr lang="en-IN" sz="3200" dirty="0"/>
          </a:p>
        </p:txBody>
      </p:sp>
    </p:spTree>
    <p:extLst>
      <p:ext uri="{BB962C8B-B14F-4D97-AF65-F5344CB8AC3E}">
        <p14:creationId xmlns:p14="http://schemas.microsoft.com/office/powerpoint/2010/main" val="418896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fontAlgn="base">
              <a:spcAft>
                <a:spcPts val="1440"/>
              </a:spcAft>
              <a:buSzPct val="105000"/>
              <a:buFont typeface="Wingdings 3" pitchFamily="18" charset="2"/>
              <a:buChar char="p"/>
            </a:pPr>
            <a:r>
              <a:rPr lang="en-IN" dirty="0">
                <a:ea typeface="Times New Roman" panose="02020603050405020304" pitchFamily="18" charset="0"/>
              </a:rPr>
              <a:t> A well-designed induction programme reduces anxiety, nervousness, and absenteeism and em­ployee turnover.</a:t>
            </a:r>
            <a:endParaRPr lang="en-US" sz="2000" dirty="0">
              <a:ea typeface="Times New Roman" panose="02020603050405020304" pitchFamily="18" charset="0"/>
            </a:endParaRPr>
          </a:p>
          <a:p>
            <a:pPr fontAlgn="base">
              <a:spcAft>
                <a:spcPts val="1440"/>
              </a:spcAft>
              <a:buSzPct val="105000"/>
              <a:buFont typeface="Wingdings 3" pitchFamily="18" charset="2"/>
              <a:buChar char="p"/>
            </a:pPr>
            <a:r>
              <a:rPr lang="en-IN" dirty="0">
                <a:ea typeface="Times New Roman" panose="02020603050405020304" pitchFamily="18" charset="0"/>
              </a:rPr>
              <a:t>   Induction helps minimize the reality or cultural shock new employees undergo on joining a new organisation.</a:t>
            </a:r>
            <a:endParaRPr lang="en-US" sz="2000" dirty="0">
              <a:ea typeface="Times New Roman" panose="02020603050405020304" pitchFamily="18" charset="0"/>
            </a:endParaRPr>
          </a:p>
          <a:p>
            <a:pPr fontAlgn="base">
              <a:spcAft>
                <a:spcPts val="1440"/>
              </a:spcAft>
              <a:buSzPct val="105000"/>
              <a:buFont typeface="Wingdings 3" pitchFamily="18" charset="2"/>
              <a:buChar char="p"/>
            </a:pPr>
            <a:r>
              <a:rPr lang="en-IN" dirty="0">
                <a:ea typeface="Times New Roman" panose="02020603050405020304" pitchFamily="18" charset="0"/>
              </a:rPr>
              <a:t>   Effective induction also helps integrate the new employees into the organisation and fosters the feeling of belongingness to the new organisation.</a:t>
            </a:r>
            <a:endParaRPr lang="en-US" sz="2000" dirty="0">
              <a:ea typeface="Times New Roman" panose="02020603050405020304" pitchFamily="18" charset="0"/>
            </a:endParaRPr>
          </a:p>
          <a:p>
            <a:pPr fontAlgn="base">
              <a:spcAft>
                <a:spcPts val="1440"/>
              </a:spcAft>
              <a:buSzPct val="105000"/>
              <a:buFont typeface="Wingdings 3" pitchFamily="18" charset="2"/>
              <a:buChar char="p"/>
            </a:pPr>
            <a:r>
              <a:rPr lang="en-IN" dirty="0">
                <a:ea typeface="Times New Roman" panose="02020603050405020304" pitchFamily="18" charset="0"/>
              </a:rPr>
              <a:t>   Induction also binds the newcomer and the present employees in a team.</a:t>
            </a:r>
            <a:endParaRPr lang="en-US" dirty="0">
              <a:ea typeface="Times New Roman" panose="02020603050405020304" pitchFamily="18" charset="0"/>
            </a:endParaRPr>
          </a:p>
        </p:txBody>
      </p:sp>
      <p:sp>
        <p:nvSpPr>
          <p:cNvPr id="9" name="TextBox 8"/>
          <p:cNvSpPr txBox="1"/>
          <p:nvPr/>
        </p:nvSpPr>
        <p:spPr>
          <a:xfrm>
            <a:off x="323851" y="626062"/>
            <a:ext cx="8496299" cy="584775"/>
          </a:xfrm>
          <a:prstGeom prst="rect">
            <a:avLst/>
          </a:prstGeom>
          <a:noFill/>
        </p:spPr>
        <p:txBody>
          <a:bodyPr wrap="square" rtlCol="0">
            <a:spAutoFit/>
          </a:bodyPr>
          <a:lstStyle/>
          <a:p>
            <a:pPr algn="ctr" fontAlgn="base"/>
            <a:r>
              <a:rPr lang="en-IN" sz="3200" dirty="0"/>
              <a:t>BENEFITS OF INDUCTION PROGRAMS</a:t>
            </a:r>
            <a:endParaRPr lang="en-US" sz="3200" dirty="0"/>
          </a:p>
        </p:txBody>
      </p:sp>
      <p:pic>
        <p:nvPicPr>
          <p:cNvPr id="5" name="Picture 4" descr="https://tse2.mm.bing.net/th?id=OIP.POsWHE1KRCYL01ATLEfKiwEsDH&amp;pid=15.1&amp;P=0&amp;w=264&amp;h=1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5750" y="4149559"/>
            <a:ext cx="1884400" cy="2179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4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lvl="0" indent="-285750">
              <a:buSzPct val="105000"/>
              <a:buFont typeface="Wingdings 3" panose="05040102010807070707" pitchFamily="18" charset="2"/>
              <a:buChar char="p"/>
            </a:pPr>
            <a:r>
              <a:rPr lang="en-US" u="sng" dirty="0"/>
              <a:t>Safety </a:t>
            </a:r>
            <a:r>
              <a:rPr lang="en-US" dirty="0"/>
              <a:t>is free from risk and danger.</a:t>
            </a:r>
            <a:r>
              <a:rPr lang="en-US" u="sng" dirty="0"/>
              <a:t> </a:t>
            </a:r>
          </a:p>
          <a:p>
            <a:pPr marL="285750" lvl="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r>
              <a:rPr lang="en-US" u="sng" dirty="0"/>
              <a:t>Accidents</a:t>
            </a:r>
            <a:r>
              <a:rPr lang="en-US" dirty="0"/>
              <a:t> is defined as an unexpected and desirable event resulting in damage or harm.</a:t>
            </a:r>
          </a:p>
          <a:p>
            <a:pPr marL="285750" lvl="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r>
              <a:rPr lang="en-US" u="sng" dirty="0"/>
              <a:t>Hazards</a:t>
            </a:r>
            <a:r>
              <a:rPr lang="en-US" dirty="0"/>
              <a:t> is an unsafe condition or activity, that if left uncontrolled can contribute to an accident.</a:t>
            </a:r>
          </a:p>
          <a:p>
            <a:pPr marL="285750" lvl="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r>
              <a:rPr lang="en-US" u="sng" dirty="0"/>
              <a:t>Risk</a:t>
            </a:r>
            <a:r>
              <a:rPr lang="en-US" dirty="0"/>
              <a:t> is the assessment of ’probability of loss’ and ’potential amount of loss’.</a:t>
            </a:r>
          </a:p>
          <a:p>
            <a:pPr marL="285750" lvl="0" indent="-285750">
              <a:buSzPct val="105000"/>
              <a:buFont typeface="Wingdings 3" panose="05040102010807070707" pitchFamily="18" charset="2"/>
              <a:buChar char="p"/>
            </a:pPr>
            <a:endParaRPr lang="en-US" dirty="0"/>
          </a:p>
          <a:p>
            <a:pPr marL="285750" lvl="0" indent="-285750">
              <a:buSzPct val="105000"/>
              <a:buFont typeface="Wingdings 3" panose="05040102010807070707" pitchFamily="18" charset="2"/>
              <a:buChar char="p"/>
            </a:pPr>
            <a:r>
              <a:rPr lang="en-US" u="sng" dirty="0"/>
              <a:t>Near Miss </a:t>
            </a:r>
            <a:r>
              <a:rPr lang="en-IN" dirty="0"/>
              <a:t> an accident that is just barely avoided</a:t>
            </a:r>
            <a:endParaRPr lang="en-US" dirty="0">
              <a:ea typeface="Calibri" panose="020F0502020204030204" pitchFamily="34" charset="0"/>
              <a:cs typeface="Times New Roman" panose="02020603050405020304" pitchFamily="18" charset="0"/>
            </a:endParaRPr>
          </a:p>
        </p:txBody>
      </p:sp>
      <p:sp>
        <p:nvSpPr>
          <p:cNvPr id="9" name="TextBox 8"/>
          <p:cNvSpPr txBox="1"/>
          <p:nvPr/>
        </p:nvSpPr>
        <p:spPr>
          <a:xfrm>
            <a:off x="323851" y="626062"/>
            <a:ext cx="8496299" cy="625428"/>
          </a:xfrm>
          <a:prstGeom prst="rect">
            <a:avLst/>
          </a:prstGeom>
          <a:noFill/>
        </p:spPr>
        <p:txBody>
          <a:bodyPr wrap="square" rtlCol="0">
            <a:spAutoFit/>
          </a:bodyPr>
          <a:lstStyle/>
          <a:p>
            <a:pPr marL="342900" marR="0" lvl="0" indent="-342900" algn="ctr">
              <a:lnSpc>
                <a:spcPct val="115000"/>
              </a:lnSpc>
              <a:spcBef>
                <a:spcPts val="0"/>
              </a:spcBef>
              <a:spcAft>
                <a:spcPts val="0"/>
              </a:spcAft>
              <a:buClr>
                <a:srgbClr val="424142"/>
              </a:buClr>
              <a:buSzPct val="105000"/>
            </a:pPr>
            <a:r>
              <a:rPr lang="en-IN" sz="3200" dirty="0">
                <a:ea typeface="Times New Roman" panose="02020603050405020304" pitchFamily="18" charset="0"/>
                <a:cs typeface="Times New Roman" panose="02020603050405020304" pitchFamily="18" charset="0"/>
              </a:rPr>
              <a:t>DEFINITION </a:t>
            </a:r>
            <a:endParaRPr lang="en-US" sz="3200" dirty="0">
              <a:ea typeface="Times New Roman" panose="02020603050405020304" pitchFamily="18" charset="0"/>
              <a:cs typeface="Times New Roman" panose="02020603050405020304" pitchFamily="18" charset="0"/>
            </a:endParaRPr>
          </a:p>
        </p:txBody>
      </p:sp>
      <p:pic>
        <p:nvPicPr>
          <p:cNvPr id="1026" name="Picture 2" descr="Image result for ca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214" y="4178716"/>
            <a:ext cx="333375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4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342900" indent="-342900">
              <a:lnSpc>
                <a:spcPct val="115000"/>
              </a:lnSpc>
              <a:buSzPct val="105000"/>
            </a:pPr>
            <a:endParaRPr lang="en-US" sz="2000" b="1" dirty="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fontAlgn="base">
              <a:buSzPct val="105000"/>
              <a:buFont typeface="Wingdings 3" panose="05040102010807070707" pitchFamily="18" charset="2"/>
              <a:buChar char="p"/>
            </a:pPr>
            <a:r>
              <a:rPr lang="en-US" dirty="0"/>
              <a:t>Chemical Hazards - dusts, fumes, fibers (solids) liquids, mists gases, vapor </a:t>
            </a:r>
          </a:p>
          <a:p>
            <a:pPr marL="285750" indent="-285750" fontAlgn="base">
              <a:buSzPct val="105000"/>
              <a:buFont typeface="Wingdings 3" panose="05040102010807070707" pitchFamily="18" charset="2"/>
              <a:buChar char="p"/>
            </a:pPr>
            <a:r>
              <a:rPr lang="en-US" dirty="0"/>
              <a:t>Physical Hazards - Noise Vibration Temperature extremes Radiation</a:t>
            </a:r>
          </a:p>
          <a:p>
            <a:pPr marL="285750" indent="-285750" fontAlgn="base">
              <a:buSzPct val="105000"/>
              <a:buFont typeface="Wingdings 3" panose="05040102010807070707" pitchFamily="18" charset="2"/>
              <a:buChar char="p"/>
            </a:pPr>
            <a:r>
              <a:rPr lang="en-US" dirty="0"/>
              <a:t>Biological - soil water insects (mosquitoes, ticks) bird, bat droppings animals structures</a:t>
            </a:r>
          </a:p>
        </p:txBody>
      </p:sp>
      <p:sp>
        <p:nvSpPr>
          <p:cNvPr id="9" name="TextBox 8"/>
          <p:cNvSpPr txBox="1"/>
          <p:nvPr/>
        </p:nvSpPr>
        <p:spPr>
          <a:xfrm>
            <a:off x="323851" y="626062"/>
            <a:ext cx="8496299" cy="584775"/>
          </a:xfrm>
          <a:prstGeom prst="rect">
            <a:avLst/>
          </a:prstGeom>
          <a:noFill/>
        </p:spPr>
        <p:txBody>
          <a:bodyPr wrap="square" rtlCol="0">
            <a:spAutoFit/>
          </a:bodyPr>
          <a:lstStyle/>
          <a:p>
            <a:pPr algn="ctr"/>
            <a:r>
              <a:rPr lang="en-US" sz="3200" dirty="0"/>
              <a:t>TYPE OF HAZARDS</a:t>
            </a:r>
          </a:p>
        </p:txBody>
      </p:sp>
      <p:pic>
        <p:nvPicPr>
          <p:cNvPr id="2050" name="Picture 2" descr="Image result for Type of Hazard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316" y="3374766"/>
            <a:ext cx="2984834" cy="298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6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5988" y="1219200"/>
            <a:ext cx="8839200" cy="376238"/>
          </a:xfrm>
          <a:prstGeom prst="rect">
            <a:avLst/>
          </a:prstGeom>
          <a:solidFill>
            <a:srgbClr val="9F816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a:t>Ergonomic </a:t>
            </a:r>
            <a:endParaRPr lang="en-US" sz="2000" b="1" dirty="0"/>
          </a:p>
        </p:txBody>
      </p:sp>
      <p:sp>
        <p:nvSpPr>
          <p:cNvPr id="7" name="Rectangle 6"/>
          <p:cNvSpPr>
            <a:spLocks noChangeArrowheads="1"/>
          </p:cNvSpPr>
          <p:nvPr/>
        </p:nvSpPr>
        <p:spPr bwMode="gray">
          <a:xfrm>
            <a:off x="135989" y="1595438"/>
            <a:ext cx="8839200" cy="4876800"/>
          </a:xfrm>
          <a:prstGeom prst="rect">
            <a:avLst/>
          </a:prstGeom>
          <a:gradFill rotWithShape="1">
            <a:gsLst>
              <a:gs pos="0">
                <a:srgbClr val="EAEAEA"/>
              </a:gs>
              <a:gs pos="100000">
                <a:schemeClr val="bg1"/>
              </a:gs>
            </a:gsLst>
            <a:lin ang="5400000" scaled="1"/>
          </a:gradFill>
          <a:ln w="19050">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Heavy, frequent, or awkward lifting</a:t>
            </a:r>
          </a:p>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Repetitive tasks</a:t>
            </a:r>
          </a:p>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Awkward grips, postures</a:t>
            </a:r>
          </a:p>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Using excessive force, overexertion</a:t>
            </a:r>
          </a:p>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Using wrong tools for the job or using tools improperly</a:t>
            </a:r>
          </a:p>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Using improperly maintained tools</a:t>
            </a:r>
          </a:p>
          <a:p>
            <a:pPr marL="342900" marR="0" lvl="0" indent="-342900">
              <a:spcBef>
                <a:spcPts val="0"/>
              </a:spcBef>
              <a:spcAft>
                <a:spcPts val="0"/>
              </a:spcAft>
              <a:buSzPct val="105000"/>
              <a:buFont typeface="Wingdings 3" panose="05040102010807070707" pitchFamily="18" charset="2"/>
              <a:buChar char="p"/>
              <a:tabLst>
                <a:tab pos="457200" algn="l"/>
              </a:tabLst>
            </a:pPr>
            <a:r>
              <a:rPr lang="en-US" dirty="0">
                <a:ea typeface="Calibri" panose="020F0502020204030204" pitchFamily="34" charset="0"/>
                <a:cs typeface="Times New Roman" panose="02020603050405020304" pitchFamily="18" charset="0"/>
              </a:rPr>
              <a:t>Hand-intensive work</a:t>
            </a:r>
          </a:p>
        </p:txBody>
      </p:sp>
      <p:sp>
        <p:nvSpPr>
          <p:cNvPr id="9" name="TextBox 8"/>
          <p:cNvSpPr txBox="1"/>
          <p:nvPr/>
        </p:nvSpPr>
        <p:spPr>
          <a:xfrm>
            <a:off x="323851" y="626062"/>
            <a:ext cx="8496299" cy="584775"/>
          </a:xfrm>
          <a:prstGeom prst="rect">
            <a:avLst/>
          </a:prstGeom>
          <a:noFill/>
        </p:spPr>
        <p:txBody>
          <a:bodyPr wrap="square" rtlCol="0">
            <a:spAutoFit/>
          </a:bodyPr>
          <a:lstStyle/>
          <a:p>
            <a:pPr algn="ctr"/>
            <a:r>
              <a:rPr lang="en-US" sz="3200" dirty="0"/>
              <a:t>TYPE OF HAZARDS</a:t>
            </a:r>
          </a:p>
        </p:txBody>
      </p:sp>
      <p:pic>
        <p:nvPicPr>
          <p:cNvPr id="8" name="Picture 2" descr="Related image"/>
          <p:cNvPicPr>
            <a:picLocks noChangeAspect="1" noChangeArrowheads="1"/>
          </p:cNvPicPr>
          <p:nvPr/>
        </p:nvPicPr>
        <p:blipFill>
          <a:blip r:embed="rId2" cstate="print">
            <a:clrChange>
              <a:clrFrom>
                <a:srgbClr val="FDF8FF"/>
              </a:clrFrom>
              <a:clrTo>
                <a:srgbClr val="FDF8FF">
                  <a:alpha val="0"/>
                </a:srgbClr>
              </a:clrTo>
            </a:clrChange>
          </a:blip>
          <a:srcRect/>
          <a:stretch>
            <a:fillRect/>
          </a:stretch>
        </p:blipFill>
        <p:spPr bwMode="auto">
          <a:xfrm>
            <a:off x="4900860" y="4217168"/>
            <a:ext cx="3978073" cy="2170846"/>
          </a:xfrm>
          <a:prstGeom prst="rect">
            <a:avLst/>
          </a:prstGeom>
          <a:noFill/>
        </p:spPr>
      </p:pic>
    </p:spTree>
    <p:extLst>
      <p:ext uri="{BB962C8B-B14F-4D97-AF65-F5344CB8AC3E}">
        <p14:creationId xmlns:p14="http://schemas.microsoft.com/office/powerpoint/2010/main" val="175763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6F0180CB-08B1-436B-9799-0C76022FBD6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f0eb950-47b7-49a7-b2b9-b0c411c9c3b8"/>
    <ds:schemaRef ds:uri="http://schemas.microsoft.com/sharepoint/v3/fields"/>
    <ds:schemaRef ds:uri="B6023AA3-3CEE-413F-91F8-322A2644F388"/>
    <ds:schemaRef ds:uri="http://www.w3.org/XML/1998/namespace"/>
    <ds:schemaRef ds:uri="http://purl.org/dc/dcmitype/"/>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8008</TotalTime>
  <Words>4927</Words>
  <Application>Microsoft Office PowerPoint</Application>
  <PresentationFormat>On-screen Show (4:3)</PresentationFormat>
  <Paragraphs>608</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Bodoni MT Black</vt:lpstr>
      <vt:lpstr>Calibri</vt:lpstr>
      <vt:lpstr>Calibri Light</vt:lpstr>
      <vt:lpstr>Times New Roman</vt:lpstr>
      <vt:lpstr>Wingdings</vt:lpstr>
      <vt:lpstr>Wingdings 3</vt:lpstr>
      <vt:lpstr>Office Theme</vt:lpstr>
      <vt:lpstr>HUMAN SAFETY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abhinav pandey</cp:lastModifiedBy>
  <cp:revision>1235</cp:revision>
  <cp:lastPrinted>2014-11-21T06:58:07Z</cp:lastPrinted>
  <dcterms:created xsi:type="dcterms:W3CDTF">2014-04-07T11:41:40Z</dcterms:created>
  <dcterms:modified xsi:type="dcterms:W3CDTF">2025-04-15T09:08:53Z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