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5"/>
  </p:sldMasterIdLst>
  <p:notesMasterIdLst>
    <p:notesMasterId r:id="rId17"/>
  </p:notesMasterIdLst>
  <p:sldIdLst>
    <p:sldId id="458" r:id="rId6"/>
    <p:sldId id="450" r:id="rId7"/>
    <p:sldId id="447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3C91EE"/>
    <a:srgbClr val="FF66CC"/>
    <a:srgbClr val="FF99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37" autoAdjust="0"/>
  </p:normalViewPr>
  <p:slideViewPr>
    <p:cSldViewPr>
      <p:cViewPr varScale="1">
        <p:scale>
          <a:sx n="69" d="100"/>
          <a:sy n="69" d="100"/>
        </p:scale>
        <p:origin x="44" y="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9E7E3-5025-45C8-B847-9B5C9839A9A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D231153-0541-46CB-9787-499FA9ADB83C}">
      <dgm:prSet phldrT="[Text]"/>
      <dgm:spPr/>
      <dgm:t>
        <a:bodyPr/>
        <a:lstStyle/>
        <a:p>
          <a:r>
            <a:rPr lang="en-US" dirty="0"/>
            <a:t>Identification</a:t>
          </a:r>
          <a:endParaRPr lang="en-IN" dirty="0"/>
        </a:p>
      </dgm:t>
    </dgm:pt>
    <dgm:pt modelId="{E1AC9C85-634E-414A-A1EA-97BC8A7D6DC0}" type="parTrans" cxnId="{A3BF2A70-17B7-44FF-A9BA-CD46C0ED7BC6}">
      <dgm:prSet/>
      <dgm:spPr/>
      <dgm:t>
        <a:bodyPr/>
        <a:lstStyle/>
        <a:p>
          <a:endParaRPr lang="en-IN"/>
        </a:p>
      </dgm:t>
    </dgm:pt>
    <dgm:pt modelId="{E79BE1FF-BD35-4ACA-A345-0BA4FB9624C4}" type="sibTrans" cxnId="{A3BF2A70-17B7-44FF-A9BA-CD46C0ED7BC6}">
      <dgm:prSet/>
      <dgm:spPr/>
      <dgm:t>
        <a:bodyPr/>
        <a:lstStyle/>
        <a:p>
          <a:endParaRPr lang="en-IN"/>
        </a:p>
      </dgm:t>
    </dgm:pt>
    <dgm:pt modelId="{BAC6F421-910E-4D31-A134-4586A54F66CB}">
      <dgm:prSet phldrT="[Text]"/>
      <dgm:spPr/>
      <dgm:t>
        <a:bodyPr/>
        <a:lstStyle/>
        <a:p>
          <a:r>
            <a:rPr lang="en-US" dirty="0"/>
            <a:t>elimination</a:t>
          </a:r>
          <a:endParaRPr lang="en-IN" dirty="0"/>
        </a:p>
      </dgm:t>
    </dgm:pt>
    <dgm:pt modelId="{111E7EA7-6E3A-4564-A5B6-36FD06C012C2}" type="parTrans" cxnId="{05B7A1BF-5175-4230-A42A-487AEE0A74FF}">
      <dgm:prSet/>
      <dgm:spPr/>
      <dgm:t>
        <a:bodyPr/>
        <a:lstStyle/>
        <a:p>
          <a:endParaRPr lang="en-IN"/>
        </a:p>
      </dgm:t>
    </dgm:pt>
    <dgm:pt modelId="{3F4E646F-BD74-45A6-91DA-7D38F744B86A}" type="sibTrans" cxnId="{05B7A1BF-5175-4230-A42A-487AEE0A74FF}">
      <dgm:prSet/>
      <dgm:spPr/>
      <dgm:t>
        <a:bodyPr/>
        <a:lstStyle/>
        <a:p>
          <a:endParaRPr lang="en-IN"/>
        </a:p>
      </dgm:t>
    </dgm:pt>
    <dgm:pt modelId="{4349AEB9-D951-4FA6-80EC-0EFB068A4518}">
      <dgm:prSet phldrT="[Text]"/>
      <dgm:spPr/>
      <dgm:t>
        <a:bodyPr/>
        <a:lstStyle/>
        <a:p>
          <a:r>
            <a:rPr lang="en-US" dirty="0"/>
            <a:t>Learning</a:t>
          </a:r>
          <a:endParaRPr lang="en-IN" dirty="0"/>
        </a:p>
      </dgm:t>
    </dgm:pt>
    <dgm:pt modelId="{A276D210-A12B-496C-A2C8-2CAB33AAFDBE}" type="parTrans" cxnId="{A99D51BC-53F5-41CF-97C2-BD47E96786FA}">
      <dgm:prSet/>
      <dgm:spPr/>
      <dgm:t>
        <a:bodyPr/>
        <a:lstStyle/>
        <a:p>
          <a:endParaRPr lang="en-IN"/>
        </a:p>
      </dgm:t>
    </dgm:pt>
    <dgm:pt modelId="{CF84837D-A864-418F-B2AA-8EA2EC63D490}" type="sibTrans" cxnId="{A99D51BC-53F5-41CF-97C2-BD47E96786FA}">
      <dgm:prSet/>
      <dgm:spPr/>
      <dgm:t>
        <a:bodyPr/>
        <a:lstStyle/>
        <a:p>
          <a:endParaRPr lang="en-IN"/>
        </a:p>
      </dgm:t>
    </dgm:pt>
    <dgm:pt modelId="{9987A394-8E23-492B-A8CD-7C3CB0B35A8B}">
      <dgm:prSet phldrT="[Text]"/>
      <dgm:spPr/>
      <dgm:t>
        <a:bodyPr/>
        <a:lstStyle/>
        <a:p>
          <a:r>
            <a:rPr lang="en-US" dirty="0"/>
            <a:t>Improvement</a:t>
          </a:r>
          <a:endParaRPr lang="en-IN" dirty="0"/>
        </a:p>
      </dgm:t>
    </dgm:pt>
    <dgm:pt modelId="{CBFCF09E-EEC6-4B28-B84C-273AC5852B8B}" type="parTrans" cxnId="{23FDB4A9-A011-4B4E-8EBD-A868C5351375}">
      <dgm:prSet/>
      <dgm:spPr/>
      <dgm:t>
        <a:bodyPr/>
        <a:lstStyle/>
        <a:p>
          <a:endParaRPr lang="en-IN"/>
        </a:p>
      </dgm:t>
    </dgm:pt>
    <dgm:pt modelId="{FF796383-1087-4A99-AC20-53390EE0A9D4}" type="sibTrans" cxnId="{23FDB4A9-A011-4B4E-8EBD-A868C5351375}">
      <dgm:prSet/>
      <dgm:spPr/>
      <dgm:t>
        <a:bodyPr/>
        <a:lstStyle/>
        <a:p>
          <a:endParaRPr lang="en-IN"/>
        </a:p>
      </dgm:t>
    </dgm:pt>
    <dgm:pt modelId="{9BE33852-5A2F-46ED-AB30-88C925E17B57}">
      <dgm:prSet phldrT="[Text]"/>
      <dgm:spPr/>
      <dgm:t>
        <a:bodyPr/>
        <a:lstStyle/>
        <a:p>
          <a:r>
            <a:rPr lang="en-US" dirty="0"/>
            <a:t>Inspection</a:t>
          </a:r>
          <a:endParaRPr lang="en-IN" dirty="0"/>
        </a:p>
      </dgm:t>
    </dgm:pt>
    <dgm:pt modelId="{3B90D52E-3FD9-473B-9887-0A6A60545795}" type="parTrans" cxnId="{14606752-494E-45AF-A266-EBB9507BEAD2}">
      <dgm:prSet/>
      <dgm:spPr/>
      <dgm:t>
        <a:bodyPr/>
        <a:lstStyle/>
        <a:p>
          <a:endParaRPr lang="en-IN"/>
        </a:p>
      </dgm:t>
    </dgm:pt>
    <dgm:pt modelId="{1398954B-8647-4234-ABD1-DC856AA58146}" type="sibTrans" cxnId="{14606752-494E-45AF-A266-EBB9507BEAD2}">
      <dgm:prSet/>
      <dgm:spPr/>
      <dgm:t>
        <a:bodyPr/>
        <a:lstStyle/>
        <a:p>
          <a:endParaRPr lang="en-IN"/>
        </a:p>
      </dgm:t>
    </dgm:pt>
    <dgm:pt modelId="{C7C4351F-F784-4E83-89B4-B4ADCBD21E54}" type="pres">
      <dgm:prSet presAssocID="{D969E7E3-5025-45C8-B847-9B5C9839A9AB}" presName="cycle" presStyleCnt="0">
        <dgm:presLayoutVars>
          <dgm:dir/>
          <dgm:resizeHandles val="exact"/>
        </dgm:presLayoutVars>
      </dgm:prSet>
      <dgm:spPr/>
    </dgm:pt>
    <dgm:pt modelId="{3D79DC0A-0114-40D7-A121-A2C0E2F2C5D7}" type="pres">
      <dgm:prSet presAssocID="{CD231153-0541-46CB-9787-499FA9ADB83C}" presName="dummy" presStyleCnt="0"/>
      <dgm:spPr/>
    </dgm:pt>
    <dgm:pt modelId="{A7E1F637-0DC6-4E59-B6C0-6E8FE2C40A97}" type="pres">
      <dgm:prSet presAssocID="{CD231153-0541-46CB-9787-499FA9ADB83C}" presName="node" presStyleLbl="revTx" presStyleIdx="0" presStyleCnt="5">
        <dgm:presLayoutVars>
          <dgm:bulletEnabled val="1"/>
        </dgm:presLayoutVars>
      </dgm:prSet>
      <dgm:spPr/>
    </dgm:pt>
    <dgm:pt modelId="{749F1813-C457-4350-9185-C55B444482C1}" type="pres">
      <dgm:prSet presAssocID="{E79BE1FF-BD35-4ACA-A345-0BA4FB9624C4}" presName="sibTrans" presStyleLbl="node1" presStyleIdx="0" presStyleCnt="5"/>
      <dgm:spPr/>
    </dgm:pt>
    <dgm:pt modelId="{A153048C-55D2-46A9-AF6C-85463488EF89}" type="pres">
      <dgm:prSet presAssocID="{BAC6F421-910E-4D31-A134-4586A54F66CB}" presName="dummy" presStyleCnt="0"/>
      <dgm:spPr/>
    </dgm:pt>
    <dgm:pt modelId="{3F9B7B56-73F2-4DA3-B1B7-A3E101ABAC11}" type="pres">
      <dgm:prSet presAssocID="{BAC6F421-910E-4D31-A134-4586A54F66CB}" presName="node" presStyleLbl="revTx" presStyleIdx="1" presStyleCnt="5">
        <dgm:presLayoutVars>
          <dgm:bulletEnabled val="1"/>
        </dgm:presLayoutVars>
      </dgm:prSet>
      <dgm:spPr/>
    </dgm:pt>
    <dgm:pt modelId="{FA5359BD-23F5-4129-A3AB-B070AFD1072F}" type="pres">
      <dgm:prSet presAssocID="{3F4E646F-BD74-45A6-91DA-7D38F744B86A}" presName="sibTrans" presStyleLbl="node1" presStyleIdx="1" presStyleCnt="5"/>
      <dgm:spPr/>
    </dgm:pt>
    <dgm:pt modelId="{2B249645-02E3-4C09-8EA8-1E314373F9C6}" type="pres">
      <dgm:prSet presAssocID="{4349AEB9-D951-4FA6-80EC-0EFB068A4518}" presName="dummy" presStyleCnt="0"/>
      <dgm:spPr/>
    </dgm:pt>
    <dgm:pt modelId="{77E06F26-A0BB-4FE5-B7CD-5D26F1257E8E}" type="pres">
      <dgm:prSet presAssocID="{4349AEB9-D951-4FA6-80EC-0EFB068A4518}" presName="node" presStyleLbl="revTx" presStyleIdx="2" presStyleCnt="5">
        <dgm:presLayoutVars>
          <dgm:bulletEnabled val="1"/>
        </dgm:presLayoutVars>
      </dgm:prSet>
      <dgm:spPr/>
    </dgm:pt>
    <dgm:pt modelId="{FF106902-8445-4DDA-B325-BEE21E2A6210}" type="pres">
      <dgm:prSet presAssocID="{CF84837D-A864-418F-B2AA-8EA2EC63D490}" presName="sibTrans" presStyleLbl="node1" presStyleIdx="2" presStyleCnt="5"/>
      <dgm:spPr/>
    </dgm:pt>
    <dgm:pt modelId="{EDE42275-6BFC-459F-BDCD-7F7A6FE9A4DE}" type="pres">
      <dgm:prSet presAssocID="{9987A394-8E23-492B-A8CD-7C3CB0B35A8B}" presName="dummy" presStyleCnt="0"/>
      <dgm:spPr/>
    </dgm:pt>
    <dgm:pt modelId="{F02525BB-5854-4621-91C0-18C2EFEB8E7E}" type="pres">
      <dgm:prSet presAssocID="{9987A394-8E23-492B-A8CD-7C3CB0B35A8B}" presName="node" presStyleLbl="revTx" presStyleIdx="3" presStyleCnt="5">
        <dgm:presLayoutVars>
          <dgm:bulletEnabled val="1"/>
        </dgm:presLayoutVars>
      </dgm:prSet>
      <dgm:spPr/>
    </dgm:pt>
    <dgm:pt modelId="{2466ABFC-A3D8-4965-B9EB-C1AFFD375EFC}" type="pres">
      <dgm:prSet presAssocID="{FF796383-1087-4A99-AC20-53390EE0A9D4}" presName="sibTrans" presStyleLbl="node1" presStyleIdx="3" presStyleCnt="5"/>
      <dgm:spPr/>
    </dgm:pt>
    <dgm:pt modelId="{E85C082F-87CB-413F-9175-5F9F58E63446}" type="pres">
      <dgm:prSet presAssocID="{9BE33852-5A2F-46ED-AB30-88C925E17B57}" presName="dummy" presStyleCnt="0"/>
      <dgm:spPr/>
    </dgm:pt>
    <dgm:pt modelId="{E386328C-CF0F-4249-848C-034E8C898650}" type="pres">
      <dgm:prSet presAssocID="{9BE33852-5A2F-46ED-AB30-88C925E17B57}" presName="node" presStyleLbl="revTx" presStyleIdx="4" presStyleCnt="5">
        <dgm:presLayoutVars>
          <dgm:bulletEnabled val="1"/>
        </dgm:presLayoutVars>
      </dgm:prSet>
      <dgm:spPr/>
    </dgm:pt>
    <dgm:pt modelId="{5E8785F4-9373-4482-9FFB-1FE032992C6C}" type="pres">
      <dgm:prSet presAssocID="{1398954B-8647-4234-ABD1-DC856AA58146}" presName="sibTrans" presStyleLbl="node1" presStyleIdx="4" presStyleCnt="5"/>
      <dgm:spPr/>
    </dgm:pt>
  </dgm:ptLst>
  <dgm:cxnLst>
    <dgm:cxn modelId="{183C081B-2CCD-4590-803B-25FCC7A15EDA}" type="presOf" srcId="{9987A394-8E23-492B-A8CD-7C3CB0B35A8B}" destId="{F02525BB-5854-4621-91C0-18C2EFEB8E7E}" srcOrd="0" destOrd="0" presId="urn:microsoft.com/office/officeart/2005/8/layout/cycle1"/>
    <dgm:cxn modelId="{05A4A51F-7E7A-4E23-AF66-53137E1B3455}" type="presOf" srcId="{FF796383-1087-4A99-AC20-53390EE0A9D4}" destId="{2466ABFC-A3D8-4965-B9EB-C1AFFD375EFC}" srcOrd="0" destOrd="0" presId="urn:microsoft.com/office/officeart/2005/8/layout/cycle1"/>
    <dgm:cxn modelId="{FB7E3831-9EF1-4E5C-A035-6D5E995C6CF2}" type="presOf" srcId="{1398954B-8647-4234-ABD1-DC856AA58146}" destId="{5E8785F4-9373-4482-9FFB-1FE032992C6C}" srcOrd="0" destOrd="0" presId="urn:microsoft.com/office/officeart/2005/8/layout/cycle1"/>
    <dgm:cxn modelId="{46373D65-5E66-442D-9A2C-939DC899413D}" type="presOf" srcId="{CD231153-0541-46CB-9787-499FA9ADB83C}" destId="{A7E1F637-0DC6-4E59-B6C0-6E8FE2C40A97}" srcOrd="0" destOrd="0" presId="urn:microsoft.com/office/officeart/2005/8/layout/cycle1"/>
    <dgm:cxn modelId="{960BF84B-231E-45AF-AD2A-9915086B43B7}" type="presOf" srcId="{9BE33852-5A2F-46ED-AB30-88C925E17B57}" destId="{E386328C-CF0F-4249-848C-034E8C898650}" srcOrd="0" destOrd="0" presId="urn:microsoft.com/office/officeart/2005/8/layout/cycle1"/>
    <dgm:cxn modelId="{1B49784E-0261-4725-AD80-28F03B5EC060}" type="presOf" srcId="{4349AEB9-D951-4FA6-80EC-0EFB068A4518}" destId="{77E06F26-A0BB-4FE5-B7CD-5D26F1257E8E}" srcOrd="0" destOrd="0" presId="urn:microsoft.com/office/officeart/2005/8/layout/cycle1"/>
    <dgm:cxn modelId="{A3BF2A70-17B7-44FF-A9BA-CD46C0ED7BC6}" srcId="{D969E7E3-5025-45C8-B847-9B5C9839A9AB}" destId="{CD231153-0541-46CB-9787-499FA9ADB83C}" srcOrd="0" destOrd="0" parTransId="{E1AC9C85-634E-414A-A1EA-97BC8A7D6DC0}" sibTransId="{E79BE1FF-BD35-4ACA-A345-0BA4FB9624C4}"/>
    <dgm:cxn modelId="{14606752-494E-45AF-A266-EBB9507BEAD2}" srcId="{D969E7E3-5025-45C8-B847-9B5C9839A9AB}" destId="{9BE33852-5A2F-46ED-AB30-88C925E17B57}" srcOrd="4" destOrd="0" parTransId="{3B90D52E-3FD9-473B-9887-0A6A60545795}" sibTransId="{1398954B-8647-4234-ABD1-DC856AA58146}"/>
    <dgm:cxn modelId="{D5F69B8D-6C9A-4473-812A-2AEAD8E67904}" type="presOf" srcId="{D969E7E3-5025-45C8-B847-9B5C9839A9AB}" destId="{C7C4351F-F784-4E83-89B4-B4ADCBD21E54}" srcOrd="0" destOrd="0" presId="urn:microsoft.com/office/officeart/2005/8/layout/cycle1"/>
    <dgm:cxn modelId="{2B738D92-2934-4F56-A7CF-7416DC00A838}" type="presOf" srcId="{CF84837D-A864-418F-B2AA-8EA2EC63D490}" destId="{FF106902-8445-4DDA-B325-BEE21E2A6210}" srcOrd="0" destOrd="0" presId="urn:microsoft.com/office/officeart/2005/8/layout/cycle1"/>
    <dgm:cxn modelId="{23FDB4A9-A011-4B4E-8EBD-A868C5351375}" srcId="{D969E7E3-5025-45C8-B847-9B5C9839A9AB}" destId="{9987A394-8E23-492B-A8CD-7C3CB0B35A8B}" srcOrd="3" destOrd="0" parTransId="{CBFCF09E-EEC6-4B28-B84C-273AC5852B8B}" sibTransId="{FF796383-1087-4A99-AC20-53390EE0A9D4}"/>
    <dgm:cxn modelId="{76B283B5-2155-40F3-B015-BDAE270088AE}" type="presOf" srcId="{3F4E646F-BD74-45A6-91DA-7D38F744B86A}" destId="{FA5359BD-23F5-4129-A3AB-B070AFD1072F}" srcOrd="0" destOrd="0" presId="urn:microsoft.com/office/officeart/2005/8/layout/cycle1"/>
    <dgm:cxn modelId="{A99D51BC-53F5-41CF-97C2-BD47E96786FA}" srcId="{D969E7E3-5025-45C8-B847-9B5C9839A9AB}" destId="{4349AEB9-D951-4FA6-80EC-0EFB068A4518}" srcOrd="2" destOrd="0" parTransId="{A276D210-A12B-496C-A2C8-2CAB33AAFDBE}" sibTransId="{CF84837D-A864-418F-B2AA-8EA2EC63D490}"/>
    <dgm:cxn modelId="{05B7A1BF-5175-4230-A42A-487AEE0A74FF}" srcId="{D969E7E3-5025-45C8-B847-9B5C9839A9AB}" destId="{BAC6F421-910E-4D31-A134-4586A54F66CB}" srcOrd="1" destOrd="0" parTransId="{111E7EA7-6E3A-4564-A5B6-36FD06C012C2}" sibTransId="{3F4E646F-BD74-45A6-91DA-7D38F744B86A}"/>
    <dgm:cxn modelId="{50F526D0-8983-496E-9649-FE76BA65C14A}" type="presOf" srcId="{BAC6F421-910E-4D31-A134-4586A54F66CB}" destId="{3F9B7B56-73F2-4DA3-B1B7-A3E101ABAC11}" srcOrd="0" destOrd="0" presId="urn:microsoft.com/office/officeart/2005/8/layout/cycle1"/>
    <dgm:cxn modelId="{FA222EF8-1741-43A1-BF1B-2A3426571632}" type="presOf" srcId="{E79BE1FF-BD35-4ACA-A345-0BA4FB9624C4}" destId="{749F1813-C457-4350-9185-C55B444482C1}" srcOrd="0" destOrd="0" presId="urn:microsoft.com/office/officeart/2005/8/layout/cycle1"/>
    <dgm:cxn modelId="{98316DE5-F4B6-4F7A-B6C6-7172003FB123}" type="presParOf" srcId="{C7C4351F-F784-4E83-89B4-B4ADCBD21E54}" destId="{3D79DC0A-0114-40D7-A121-A2C0E2F2C5D7}" srcOrd="0" destOrd="0" presId="urn:microsoft.com/office/officeart/2005/8/layout/cycle1"/>
    <dgm:cxn modelId="{86A85DBC-A097-4D0F-ADFC-60678115FDD5}" type="presParOf" srcId="{C7C4351F-F784-4E83-89B4-B4ADCBD21E54}" destId="{A7E1F637-0DC6-4E59-B6C0-6E8FE2C40A97}" srcOrd="1" destOrd="0" presId="urn:microsoft.com/office/officeart/2005/8/layout/cycle1"/>
    <dgm:cxn modelId="{1B16EC5A-1681-4506-8656-288908E237B3}" type="presParOf" srcId="{C7C4351F-F784-4E83-89B4-B4ADCBD21E54}" destId="{749F1813-C457-4350-9185-C55B444482C1}" srcOrd="2" destOrd="0" presId="urn:microsoft.com/office/officeart/2005/8/layout/cycle1"/>
    <dgm:cxn modelId="{C3D47B8A-8A19-42B2-BF4C-F60A10104C20}" type="presParOf" srcId="{C7C4351F-F784-4E83-89B4-B4ADCBD21E54}" destId="{A153048C-55D2-46A9-AF6C-85463488EF89}" srcOrd="3" destOrd="0" presId="urn:microsoft.com/office/officeart/2005/8/layout/cycle1"/>
    <dgm:cxn modelId="{2D855879-4BB3-4A0D-BC79-13BFD1CB44BC}" type="presParOf" srcId="{C7C4351F-F784-4E83-89B4-B4ADCBD21E54}" destId="{3F9B7B56-73F2-4DA3-B1B7-A3E101ABAC11}" srcOrd="4" destOrd="0" presId="urn:microsoft.com/office/officeart/2005/8/layout/cycle1"/>
    <dgm:cxn modelId="{1A3D9B96-B567-4BE3-9CB0-DEA878CB4BFA}" type="presParOf" srcId="{C7C4351F-F784-4E83-89B4-B4ADCBD21E54}" destId="{FA5359BD-23F5-4129-A3AB-B070AFD1072F}" srcOrd="5" destOrd="0" presId="urn:microsoft.com/office/officeart/2005/8/layout/cycle1"/>
    <dgm:cxn modelId="{EB463837-783B-4676-BCAE-55E91367AECA}" type="presParOf" srcId="{C7C4351F-F784-4E83-89B4-B4ADCBD21E54}" destId="{2B249645-02E3-4C09-8EA8-1E314373F9C6}" srcOrd="6" destOrd="0" presId="urn:microsoft.com/office/officeart/2005/8/layout/cycle1"/>
    <dgm:cxn modelId="{E999FF68-40FD-47EC-B140-FE8F5D4FE171}" type="presParOf" srcId="{C7C4351F-F784-4E83-89B4-B4ADCBD21E54}" destId="{77E06F26-A0BB-4FE5-B7CD-5D26F1257E8E}" srcOrd="7" destOrd="0" presId="urn:microsoft.com/office/officeart/2005/8/layout/cycle1"/>
    <dgm:cxn modelId="{FF83A971-6E21-4F79-BC51-84FDB14CA7A9}" type="presParOf" srcId="{C7C4351F-F784-4E83-89B4-B4ADCBD21E54}" destId="{FF106902-8445-4DDA-B325-BEE21E2A6210}" srcOrd="8" destOrd="0" presId="urn:microsoft.com/office/officeart/2005/8/layout/cycle1"/>
    <dgm:cxn modelId="{4C67BA02-75CE-4409-9040-9D86AF93BAAD}" type="presParOf" srcId="{C7C4351F-F784-4E83-89B4-B4ADCBD21E54}" destId="{EDE42275-6BFC-459F-BDCD-7F7A6FE9A4DE}" srcOrd="9" destOrd="0" presId="urn:microsoft.com/office/officeart/2005/8/layout/cycle1"/>
    <dgm:cxn modelId="{82322509-4FA4-4BE3-8BDC-D3F26429C274}" type="presParOf" srcId="{C7C4351F-F784-4E83-89B4-B4ADCBD21E54}" destId="{F02525BB-5854-4621-91C0-18C2EFEB8E7E}" srcOrd="10" destOrd="0" presId="urn:microsoft.com/office/officeart/2005/8/layout/cycle1"/>
    <dgm:cxn modelId="{815873C4-079C-4C41-9C12-AE0B88D8FBAE}" type="presParOf" srcId="{C7C4351F-F784-4E83-89B4-B4ADCBD21E54}" destId="{2466ABFC-A3D8-4965-B9EB-C1AFFD375EFC}" srcOrd="11" destOrd="0" presId="urn:microsoft.com/office/officeart/2005/8/layout/cycle1"/>
    <dgm:cxn modelId="{5C2BEC7C-2139-44C3-A1BF-D5CF022BECB9}" type="presParOf" srcId="{C7C4351F-F784-4E83-89B4-B4ADCBD21E54}" destId="{E85C082F-87CB-413F-9175-5F9F58E63446}" srcOrd="12" destOrd="0" presId="urn:microsoft.com/office/officeart/2005/8/layout/cycle1"/>
    <dgm:cxn modelId="{93EBFF82-F6FF-4C5E-ADF3-8BF671FDA894}" type="presParOf" srcId="{C7C4351F-F784-4E83-89B4-B4ADCBD21E54}" destId="{E386328C-CF0F-4249-848C-034E8C898650}" srcOrd="13" destOrd="0" presId="urn:microsoft.com/office/officeart/2005/8/layout/cycle1"/>
    <dgm:cxn modelId="{CC8CD726-5DCA-4BBC-8755-E66E816F756C}" type="presParOf" srcId="{C7C4351F-F784-4E83-89B4-B4ADCBD21E54}" destId="{5E8785F4-9373-4482-9FFB-1FE032992C6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1F637-0DC6-4E59-B6C0-6E8FE2C40A97}">
      <dsp:nvSpPr>
        <dsp:cNvPr id="0" name=""/>
        <dsp:cNvSpPr/>
      </dsp:nvSpPr>
      <dsp:spPr>
        <a:xfrm>
          <a:off x="2864288" y="24426"/>
          <a:ext cx="810183" cy="81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Identification</a:t>
          </a:r>
          <a:endParaRPr lang="en-IN" sz="1100" kern="1200" dirty="0"/>
        </a:p>
      </dsp:txBody>
      <dsp:txXfrm>
        <a:off x="2864288" y="24426"/>
        <a:ext cx="810183" cy="810183"/>
      </dsp:txXfrm>
    </dsp:sp>
    <dsp:sp modelId="{749F1813-C457-4350-9185-C55B444482C1}">
      <dsp:nvSpPr>
        <dsp:cNvPr id="0" name=""/>
        <dsp:cNvSpPr/>
      </dsp:nvSpPr>
      <dsp:spPr>
        <a:xfrm>
          <a:off x="956420" y="744"/>
          <a:ext cx="3040158" cy="3040158"/>
        </a:xfrm>
        <a:prstGeom prst="circularArrow">
          <a:avLst>
            <a:gd name="adj1" fmla="val 5197"/>
            <a:gd name="adj2" fmla="val 335656"/>
            <a:gd name="adj3" fmla="val 21294290"/>
            <a:gd name="adj4" fmla="val 19765320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B7B56-73F2-4DA3-B1B7-A3E101ABAC11}">
      <dsp:nvSpPr>
        <dsp:cNvPr id="0" name=""/>
        <dsp:cNvSpPr/>
      </dsp:nvSpPr>
      <dsp:spPr>
        <a:xfrm>
          <a:off x="3354315" y="1532573"/>
          <a:ext cx="810183" cy="81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elimination</a:t>
          </a:r>
          <a:endParaRPr lang="en-IN" sz="1100" kern="1200" dirty="0"/>
        </a:p>
      </dsp:txBody>
      <dsp:txXfrm>
        <a:off x="3354315" y="1532573"/>
        <a:ext cx="810183" cy="810183"/>
      </dsp:txXfrm>
    </dsp:sp>
    <dsp:sp modelId="{FA5359BD-23F5-4129-A3AB-B070AFD1072F}">
      <dsp:nvSpPr>
        <dsp:cNvPr id="0" name=""/>
        <dsp:cNvSpPr/>
      </dsp:nvSpPr>
      <dsp:spPr>
        <a:xfrm>
          <a:off x="956420" y="744"/>
          <a:ext cx="3040158" cy="3040158"/>
        </a:xfrm>
        <a:prstGeom prst="circularArrow">
          <a:avLst>
            <a:gd name="adj1" fmla="val 5197"/>
            <a:gd name="adj2" fmla="val 335656"/>
            <a:gd name="adj3" fmla="val 4015784"/>
            <a:gd name="adj4" fmla="val 2252435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06F26-A0BB-4FE5-B7CD-5D26F1257E8E}">
      <dsp:nvSpPr>
        <dsp:cNvPr id="0" name=""/>
        <dsp:cNvSpPr/>
      </dsp:nvSpPr>
      <dsp:spPr>
        <a:xfrm>
          <a:off x="2071408" y="2464660"/>
          <a:ext cx="810183" cy="81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Learning</a:t>
          </a:r>
          <a:endParaRPr lang="en-IN" sz="1100" kern="1200" dirty="0"/>
        </a:p>
      </dsp:txBody>
      <dsp:txXfrm>
        <a:off x="2071408" y="2464660"/>
        <a:ext cx="810183" cy="810183"/>
      </dsp:txXfrm>
    </dsp:sp>
    <dsp:sp modelId="{FF106902-8445-4DDA-B325-BEE21E2A6210}">
      <dsp:nvSpPr>
        <dsp:cNvPr id="0" name=""/>
        <dsp:cNvSpPr/>
      </dsp:nvSpPr>
      <dsp:spPr>
        <a:xfrm>
          <a:off x="956420" y="744"/>
          <a:ext cx="3040158" cy="3040158"/>
        </a:xfrm>
        <a:prstGeom prst="circularArrow">
          <a:avLst>
            <a:gd name="adj1" fmla="val 5197"/>
            <a:gd name="adj2" fmla="val 335656"/>
            <a:gd name="adj3" fmla="val 8211909"/>
            <a:gd name="adj4" fmla="val 6448560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525BB-5854-4621-91C0-18C2EFEB8E7E}">
      <dsp:nvSpPr>
        <dsp:cNvPr id="0" name=""/>
        <dsp:cNvSpPr/>
      </dsp:nvSpPr>
      <dsp:spPr>
        <a:xfrm>
          <a:off x="788501" y="1532573"/>
          <a:ext cx="810183" cy="81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Improvement</a:t>
          </a:r>
          <a:endParaRPr lang="en-IN" sz="1100" kern="1200" dirty="0"/>
        </a:p>
      </dsp:txBody>
      <dsp:txXfrm>
        <a:off x="788501" y="1532573"/>
        <a:ext cx="810183" cy="810183"/>
      </dsp:txXfrm>
    </dsp:sp>
    <dsp:sp modelId="{2466ABFC-A3D8-4965-B9EB-C1AFFD375EFC}">
      <dsp:nvSpPr>
        <dsp:cNvPr id="0" name=""/>
        <dsp:cNvSpPr/>
      </dsp:nvSpPr>
      <dsp:spPr>
        <a:xfrm>
          <a:off x="956420" y="744"/>
          <a:ext cx="3040158" cy="3040158"/>
        </a:xfrm>
        <a:prstGeom prst="circularArrow">
          <a:avLst>
            <a:gd name="adj1" fmla="val 5197"/>
            <a:gd name="adj2" fmla="val 335656"/>
            <a:gd name="adj3" fmla="val 12299024"/>
            <a:gd name="adj4" fmla="val 10770054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6328C-CF0F-4249-848C-034E8C898650}">
      <dsp:nvSpPr>
        <dsp:cNvPr id="0" name=""/>
        <dsp:cNvSpPr/>
      </dsp:nvSpPr>
      <dsp:spPr>
        <a:xfrm>
          <a:off x="1278528" y="24426"/>
          <a:ext cx="810183" cy="81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Inspection</a:t>
          </a:r>
          <a:endParaRPr lang="en-IN" sz="1100" kern="1200" dirty="0"/>
        </a:p>
      </dsp:txBody>
      <dsp:txXfrm>
        <a:off x="1278528" y="24426"/>
        <a:ext cx="810183" cy="810183"/>
      </dsp:txXfrm>
    </dsp:sp>
    <dsp:sp modelId="{5E8785F4-9373-4482-9FFB-1FE032992C6C}">
      <dsp:nvSpPr>
        <dsp:cNvPr id="0" name=""/>
        <dsp:cNvSpPr/>
      </dsp:nvSpPr>
      <dsp:spPr>
        <a:xfrm>
          <a:off x="956420" y="744"/>
          <a:ext cx="3040158" cy="3040158"/>
        </a:xfrm>
        <a:prstGeom prst="circularArrow">
          <a:avLst>
            <a:gd name="adj1" fmla="val 5197"/>
            <a:gd name="adj2" fmla="val 335656"/>
            <a:gd name="adj3" fmla="val 16866770"/>
            <a:gd name="adj4" fmla="val 15197575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B4CB-620C-44DC-9CC9-701675A36E1E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462E2-F543-4B30-B078-C63253CE8C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5A278C-7939-466E-8AF6-8029857A7639}" type="slidenum">
              <a:rPr altLang="en-US"/>
              <a:pPr/>
              <a:t>2</a:t>
            </a:fld>
            <a:endParaRPr lang="en-IN" altLang="en-US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53590" y="9435262"/>
            <a:ext cx="2944085" cy="49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eaLnBrk="1" hangingPunct="1"/>
            <a:fld id="{696B21B7-2C05-4B4B-AF3A-6ACF6F52FF9B}" type="slidenum">
              <a:rPr lang="en-GB" altLang="en-US" sz="1300"/>
              <a:pPr algn="r" defTabSz="947738" eaLnBrk="1" hangingPunct="1"/>
              <a:t>2</a:t>
            </a:fld>
            <a:endParaRPr lang="en-GB" altLang="en-US" sz="1300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0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176579-FE05-417F-8609-C7CAFF5E6B08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dirty="0"/>
              <a:t>Competent People. Smarter Work Systems. Exceptional Customer Interactions.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DFF2D0C-D2C9-46FB-ADF6-A99561CA6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2DF1-27FD-4ADD-91C2-9C181CCE0E13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167844-14C8-4475-9827-0B1589FE1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49D29F-51EA-42FF-836F-210591C74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1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581E-3D60-4789-81BA-A8F1555C1ECB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20914-E4BC-433E-AEBE-0A380D1DF40F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dirty="0"/>
              <a:t>Competent People. Smarter Work Systems. Exceptional Customer Interactions.</a:t>
            </a:r>
          </a:p>
        </p:txBody>
      </p:sp>
    </p:spTree>
    <p:extLst>
      <p:ext uri="{BB962C8B-B14F-4D97-AF65-F5344CB8AC3E}">
        <p14:creationId xmlns:p14="http://schemas.microsoft.com/office/powerpoint/2010/main" val="165027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0FB658-1DD4-4E67-9DD4-9075B958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75B3-901B-4884-9D3B-DD82244241A2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ABC8AF-6C8D-4E94-B42A-425E6E33D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3970AF-C2BE-4BB0-A0D9-0C90862EA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B0F-90E2-412D-AE42-DE276FA4C40E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2CF-1015-433E-993A-588EA8F0E0B9}" type="datetimeFigureOut">
              <a:rPr lang="en-IN" smtClean="0"/>
              <a:pPr/>
              <a:t>15-04-2025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5026-E2CF-4ED5-B8D7-045E311D61F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006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pmg.engineeri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pmg.engineeri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4000"/>
            <a:lum/>
          </a:blip>
          <a:srcRect/>
          <a:tile tx="0" ty="0" sx="77000" sy="77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487" y="787183"/>
            <a:ext cx="7886700" cy="89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8411"/>
            <a:ext cx="7886700" cy="4475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4DA7-86D7-474D-A1B4-F15BA50BEFE7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075A5-6ECF-45AD-8CF3-F2A10412AC53}"/>
              </a:ext>
            </a:extLst>
          </p:cNvPr>
          <p:cNvCxnSpPr>
            <a:cxnSpLocks/>
          </p:cNvCxnSpPr>
          <p:nvPr userDrawn="1"/>
        </p:nvCxnSpPr>
        <p:spPr>
          <a:xfrm>
            <a:off x="636487" y="698107"/>
            <a:ext cx="78867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1D93101-9D13-482D-A0BE-6AB1F6CE3654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3" dirty="0"/>
              <a:t>Competent People. Smarter Work Systems. Exceptional Customer Interactions.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3DB47D-1AD0-4B44-BB13-503C998C195C}"/>
              </a:ext>
            </a:extLst>
          </p:cNvPr>
          <p:cNvSpPr txBox="1">
            <a:spLocks/>
          </p:cNvSpPr>
          <p:nvPr userDrawn="1"/>
        </p:nvSpPr>
        <p:spPr>
          <a:xfrm>
            <a:off x="628650" y="58232"/>
            <a:ext cx="3417341" cy="639875"/>
          </a:xfrm>
          <a:prstGeom prst="rect">
            <a:avLst/>
          </a:prstGeom>
        </p:spPr>
        <p:txBody>
          <a:bodyPr vert="horz" lIns="63305" tIns="31652" rIns="63305" bIns="31652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2" b="1" dirty="0"/>
              <a:t>PMG Engineering Private Limited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End-to-End Engineering Company in Food Industry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8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info@pmg.engineering</a:t>
            </a: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www.pmg.engineering</a:t>
            </a:r>
            <a:endParaRPr lang="en-US" sz="1108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0805C-D2DD-477E-877E-F4DEF1025626}"/>
              </a:ext>
            </a:extLst>
          </p:cNvPr>
          <p:cNvSpPr txBox="1"/>
          <p:nvPr userDrawn="1"/>
        </p:nvSpPr>
        <p:spPr>
          <a:xfrm>
            <a:off x="7028458" y="505951"/>
            <a:ext cx="1560042" cy="24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9" b="0" dirty="0">
                <a:solidFill>
                  <a:srgbClr val="FF8A04"/>
                </a:solidFill>
              </a:rPr>
              <a:t>Reputation built on </a:t>
            </a:r>
            <a:r>
              <a:rPr lang="en-US" sz="969" b="0" u="none" dirty="0">
                <a:solidFill>
                  <a:srgbClr val="FF8A04"/>
                </a:solidFill>
              </a:rPr>
              <a:t>Results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EDD520AD-DDE1-4DCD-9090-3F04B1CE75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52" y="58232"/>
            <a:ext cx="1511398" cy="4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0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hf hdr="0" ftr="0" dt="0"/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685800"/>
            <a:ext cx="8428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spc="600" dirty="0">
                <a:ln w="34925">
                  <a:solidFill>
                    <a:srgbClr val="00B0F0"/>
                  </a:solidFill>
                </a:ln>
                <a:latin typeface="Cooper Black" panose="0208090404030B020404" pitchFamily="18" charset="0"/>
              </a:rPr>
              <a:t>SAFETY INSPECTION</a:t>
            </a:r>
          </a:p>
        </p:txBody>
      </p:sp>
      <p:pic>
        <p:nvPicPr>
          <p:cNvPr id="1026" name="Picture 2" descr="Image result for SAFETY INSPEC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2686217" cy="43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AFETY INSP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4460875" cy="29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152401" y="1364706"/>
            <a:ext cx="8839200" cy="438694"/>
          </a:xfrm>
          <a:prstGeom prst="rect">
            <a:avLst/>
          </a:prstGeom>
          <a:solidFill>
            <a:srgbClr val="41414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pPr marL="342900" indent="-342900">
              <a:lnSpc>
                <a:spcPct val="115000"/>
              </a:lnSpc>
              <a:buSzPct val="105000"/>
              <a:defRPr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152400" y="1803400"/>
            <a:ext cx="8839200" cy="46736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44000" tIns="36000" rIns="144000" bIns="144000"/>
          <a:lstStyle/>
          <a:p>
            <a:pPr marL="285750" indent="-285750">
              <a:buSzPct val="105000"/>
              <a:buFont typeface="Wingdings 3" pitchFamily="18" charset="2"/>
              <a:buChar char="p"/>
            </a:pPr>
            <a:r>
              <a:rPr lang="en-US" dirty="0">
                <a:cs typeface="Calibri" pitchFamily="34" charset="0"/>
              </a:rPr>
              <a:t>Anyone performing inspections should be trained on how to conduct those inspections.</a:t>
            </a:r>
          </a:p>
          <a:p>
            <a:pPr marL="285750" indent="-285750">
              <a:buSzPct val="105000"/>
              <a:buFont typeface="Wingdings 3" pitchFamily="18" charset="2"/>
              <a:buChar char="p"/>
            </a:pPr>
            <a:r>
              <a:rPr lang="en-US" dirty="0">
                <a:cs typeface="Calibri" pitchFamily="34" charset="0"/>
              </a:rPr>
              <a:t>Daily, all employees should make a visual inspection of their workplace prior to beginning work.</a:t>
            </a:r>
          </a:p>
          <a:p>
            <a:pPr marL="285750" indent="-285750">
              <a:buSzPct val="105000"/>
              <a:buFont typeface="Wingdings 3" pitchFamily="18" charset="2"/>
              <a:buChar char="p"/>
            </a:pPr>
            <a:r>
              <a:rPr lang="en-US" dirty="0">
                <a:cs typeface="Calibri" pitchFamily="34" charset="0"/>
              </a:rPr>
              <a:t>Supervisors, Safety Coordinators, and Management personnel, as part of their daily work routine, should make continuous visual inspections and take corrective action to address any unsafe acts or unsafe conditions observed.</a:t>
            </a:r>
          </a:p>
          <a:p>
            <a:pPr marL="285750" indent="-285750">
              <a:buSzPct val="105000"/>
              <a:buFont typeface="Wingdings 3" pitchFamily="18" charset="2"/>
              <a:buChar char="p"/>
            </a:pPr>
            <a:r>
              <a:rPr lang="en-US" dirty="0">
                <a:cs typeface="Calibri" pitchFamily="34" charset="0"/>
              </a:rPr>
              <a:t>Safety Coordinators, Management personnel, and/or Safety Committee Members may inspect workplaces, accident scenes, etc. when necessary</a:t>
            </a:r>
          </a:p>
          <a:p>
            <a:pPr marL="285750" indent="-285750">
              <a:buSzPct val="105000"/>
              <a:buFont typeface="Wingdings 3" pitchFamily="18" charset="2"/>
              <a:buChar char="p"/>
            </a:pPr>
            <a:endParaRPr lang="en-US" dirty="0"/>
          </a:p>
          <a:p>
            <a:pPr marL="285750" indent="-285750">
              <a:buSzPct val="105000"/>
              <a:buFont typeface="Wingdings 3" pitchFamily="18" charset="2"/>
              <a:buChar char="p"/>
            </a:pP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  <a:cs typeface="Calibri" pitchFamily="34" charset="0"/>
              </a:rPr>
              <a:t>TYPE OF INSPECTION</a:t>
            </a:r>
          </a:p>
        </p:txBody>
      </p:sp>
    </p:spTree>
    <p:extLst>
      <p:ext uri="{BB962C8B-B14F-4D97-AF65-F5344CB8AC3E}">
        <p14:creationId xmlns:p14="http://schemas.microsoft.com/office/powerpoint/2010/main" val="241600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152401" y="1364706"/>
            <a:ext cx="8839200" cy="438694"/>
          </a:xfrm>
          <a:prstGeom prst="rect">
            <a:avLst/>
          </a:prstGeom>
          <a:solidFill>
            <a:srgbClr val="41414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pPr marL="342900" indent="-342900">
              <a:lnSpc>
                <a:spcPct val="115000"/>
              </a:lnSpc>
              <a:buSzPct val="105000"/>
              <a:defRPr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152400" y="1803400"/>
            <a:ext cx="8839200" cy="46736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44000" tIns="36000" rIns="144000" bIns="144000"/>
          <a:lstStyle/>
          <a:p>
            <a:pPr lvl="0">
              <a:buClr>
                <a:schemeClr val="tx1"/>
              </a:buClr>
              <a:buSzPct val="105000"/>
              <a:buFont typeface="Wingdings 3" pitchFamily="18" charset="2"/>
              <a:buChar char=""/>
            </a:pPr>
            <a:r>
              <a:rPr lang="en-US" dirty="0">
                <a:cs typeface="Calibri" pitchFamily="34" charset="0"/>
              </a:rPr>
              <a:t> Prevent incidents and illnesses</a:t>
            </a:r>
          </a:p>
          <a:p>
            <a:pPr>
              <a:buClr>
                <a:schemeClr val="tx1"/>
              </a:buClr>
              <a:buSzPct val="105000"/>
              <a:buFont typeface="Wingdings 3" pitchFamily="18" charset="2"/>
              <a:buChar char=""/>
            </a:pPr>
            <a:r>
              <a:rPr lang="en-US" dirty="0">
                <a:cs typeface="Calibri" pitchFamily="34" charset="0"/>
              </a:rPr>
              <a:t> Help avoid many of the costs associated with incidents</a:t>
            </a:r>
            <a:endParaRPr lang="en-IN" dirty="0">
              <a:cs typeface="Calibri" pitchFamily="34" charset="0"/>
            </a:endParaRPr>
          </a:p>
          <a:p>
            <a:pPr>
              <a:buClr>
                <a:schemeClr val="tx1"/>
              </a:buClr>
              <a:buSzPct val="105000"/>
              <a:buFont typeface="Wingdings 3" pitchFamily="18" charset="2"/>
              <a:buChar char=""/>
            </a:pPr>
            <a:r>
              <a:rPr lang="en-US" dirty="0">
                <a:cs typeface="Calibri" pitchFamily="34" charset="0"/>
              </a:rPr>
              <a:t> Communication with workers</a:t>
            </a:r>
            <a:endParaRPr lang="en-IN" dirty="0">
              <a:cs typeface="Calibri" pitchFamily="34" charset="0"/>
            </a:endParaRPr>
          </a:p>
          <a:p>
            <a:pPr lvl="0">
              <a:buClr>
                <a:schemeClr val="tx1"/>
              </a:buClr>
              <a:buSzPct val="105000"/>
              <a:buFont typeface="Wingdings 3" pitchFamily="18" charset="2"/>
              <a:buChar char=""/>
            </a:pPr>
            <a:endParaRPr lang="en-IN" dirty="0">
              <a:cs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  <a:cs typeface="Calibri" pitchFamily="34" charset="0"/>
              </a:rPr>
              <a:t>TYPE OF INSPECTION</a:t>
            </a:r>
          </a:p>
        </p:txBody>
      </p:sp>
    </p:spTree>
    <p:extLst>
      <p:ext uri="{BB962C8B-B14F-4D97-AF65-F5344CB8AC3E}">
        <p14:creationId xmlns:p14="http://schemas.microsoft.com/office/powerpoint/2010/main" val="355239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IN" altLang="en-US" sz="3200" noProof="1">
                <a:latin typeface="+mn-lt"/>
                <a:cs typeface="Calibri" pitchFamily="34" charset="0"/>
              </a:rPr>
              <a:t>AGENDA </a:t>
            </a:r>
          </a:p>
        </p:txBody>
      </p:sp>
      <p:sp>
        <p:nvSpPr>
          <p:cNvPr id="4100" name="Rectangle 51"/>
          <p:cNvSpPr>
            <a:spLocks noChangeArrowheads="1"/>
          </p:cNvSpPr>
          <p:nvPr/>
        </p:nvSpPr>
        <p:spPr bwMode="gray">
          <a:xfrm>
            <a:off x="323850" y="1555750"/>
            <a:ext cx="733425" cy="735013"/>
          </a:xfrm>
          <a:prstGeom prst="rect">
            <a:avLst/>
          </a:prstGeom>
          <a:solidFill>
            <a:srgbClr val="41414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n-IN" altLang="en-US" sz="3200" b="1" noProof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1" name="Rectangle 52"/>
          <p:cNvSpPr>
            <a:spLocks noChangeArrowheads="1"/>
          </p:cNvSpPr>
          <p:nvPr/>
        </p:nvSpPr>
        <p:spPr bwMode="gray">
          <a:xfrm>
            <a:off x="1201738" y="1555750"/>
            <a:ext cx="7618412" cy="7350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eaLnBrk="1" hangingPunct="1">
              <a:spcAft>
                <a:spcPct val="20000"/>
              </a:spcAft>
            </a:pPr>
            <a:r>
              <a:rPr lang="en-IN" altLang="en-US" sz="2000" noProof="1">
                <a:cs typeface="Calibri" pitchFamily="34" charset="0"/>
              </a:rPr>
              <a:t>Safety Inspection</a:t>
            </a:r>
          </a:p>
        </p:txBody>
      </p:sp>
      <p:sp>
        <p:nvSpPr>
          <p:cNvPr id="4102" name="Rectangle 53"/>
          <p:cNvSpPr>
            <a:spLocks noChangeArrowheads="1"/>
          </p:cNvSpPr>
          <p:nvPr/>
        </p:nvSpPr>
        <p:spPr bwMode="gray">
          <a:xfrm>
            <a:off x="323850" y="2436813"/>
            <a:ext cx="733425" cy="735012"/>
          </a:xfrm>
          <a:prstGeom prst="rect">
            <a:avLst/>
          </a:prstGeom>
          <a:solidFill>
            <a:srgbClr val="41414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n-IN" altLang="en-US" sz="3200" b="1" noProof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03" name="Rectangle 54"/>
          <p:cNvSpPr>
            <a:spLocks noChangeArrowheads="1"/>
          </p:cNvSpPr>
          <p:nvPr/>
        </p:nvSpPr>
        <p:spPr bwMode="gray">
          <a:xfrm>
            <a:off x="1201738" y="2436813"/>
            <a:ext cx="7618412" cy="7350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eaLnBrk="1" hangingPunct="1">
              <a:spcAft>
                <a:spcPct val="20000"/>
              </a:spcAft>
            </a:pPr>
            <a:r>
              <a:rPr lang="en-IN" altLang="en-US" sz="2000" noProof="1">
                <a:cs typeface="Calibri" pitchFamily="34" charset="0"/>
              </a:rPr>
              <a:t>Summary</a:t>
            </a:r>
          </a:p>
        </p:txBody>
      </p:sp>
      <p:sp>
        <p:nvSpPr>
          <p:cNvPr id="4104" name="Rectangle 55"/>
          <p:cNvSpPr>
            <a:spLocks noChangeArrowheads="1"/>
          </p:cNvSpPr>
          <p:nvPr/>
        </p:nvSpPr>
        <p:spPr bwMode="gray">
          <a:xfrm>
            <a:off x="323850" y="3314700"/>
            <a:ext cx="733425" cy="735013"/>
          </a:xfrm>
          <a:prstGeom prst="rect">
            <a:avLst/>
          </a:prstGeom>
          <a:solidFill>
            <a:srgbClr val="41414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n-IN" altLang="en-US" sz="3200" b="1" noProof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05" name="Rectangle 56"/>
          <p:cNvSpPr>
            <a:spLocks noChangeArrowheads="1"/>
          </p:cNvSpPr>
          <p:nvPr/>
        </p:nvSpPr>
        <p:spPr bwMode="gray">
          <a:xfrm>
            <a:off x="1201738" y="3314700"/>
            <a:ext cx="7618412" cy="7350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eaLnBrk="1" hangingPunct="1">
              <a:spcAft>
                <a:spcPct val="20000"/>
              </a:spcAft>
            </a:pPr>
            <a:r>
              <a:rPr lang="en-IN" altLang="en-US" sz="2000" noProof="1">
                <a:cs typeface="Calibri" pitchFamily="34" charset="0"/>
              </a:rPr>
              <a:t>Definition</a:t>
            </a:r>
          </a:p>
        </p:txBody>
      </p:sp>
      <p:sp>
        <p:nvSpPr>
          <p:cNvPr id="4106" name="Rectangle 57"/>
          <p:cNvSpPr>
            <a:spLocks noChangeArrowheads="1"/>
          </p:cNvSpPr>
          <p:nvPr/>
        </p:nvSpPr>
        <p:spPr bwMode="gray">
          <a:xfrm>
            <a:off x="323850" y="4192588"/>
            <a:ext cx="733425" cy="735012"/>
          </a:xfrm>
          <a:prstGeom prst="rect">
            <a:avLst/>
          </a:prstGeom>
          <a:solidFill>
            <a:srgbClr val="41414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n-IN" altLang="en-US" sz="3200" b="1" noProof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07" name="Rectangle 58"/>
          <p:cNvSpPr>
            <a:spLocks noChangeArrowheads="1"/>
          </p:cNvSpPr>
          <p:nvPr/>
        </p:nvSpPr>
        <p:spPr bwMode="gray">
          <a:xfrm>
            <a:off x="1201738" y="4192588"/>
            <a:ext cx="7618412" cy="7350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eaLnBrk="1" hangingPunct="1">
              <a:spcAft>
                <a:spcPct val="20000"/>
              </a:spcAft>
            </a:pPr>
            <a:r>
              <a:rPr lang="en-US" altLang="en-US" sz="2000" noProof="1">
                <a:cs typeface="Calibri" pitchFamily="34" charset="0"/>
              </a:rPr>
              <a:t>Type of Inspection</a:t>
            </a:r>
            <a:endParaRPr lang="en-IN" altLang="en-US" sz="2000" noProof="1"/>
          </a:p>
        </p:txBody>
      </p:sp>
      <p:sp>
        <p:nvSpPr>
          <p:cNvPr id="4108" name="Rectangle 59"/>
          <p:cNvSpPr>
            <a:spLocks noChangeArrowheads="1"/>
          </p:cNvSpPr>
          <p:nvPr/>
        </p:nvSpPr>
        <p:spPr bwMode="gray">
          <a:xfrm>
            <a:off x="323850" y="5067300"/>
            <a:ext cx="733425" cy="735013"/>
          </a:xfrm>
          <a:prstGeom prst="rect">
            <a:avLst/>
          </a:prstGeom>
          <a:solidFill>
            <a:srgbClr val="41414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n-IN" altLang="en-US" sz="3200" b="1" noProof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09" name="Rectangle 60"/>
          <p:cNvSpPr>
            <a:spLocks noChangeArrowheads="1"/>
          </p:cNvSpPr>
          <p:nvPr/>
        </p:nvSpPr>
        <p:spPr bwMode="gray">
          <a:xfrm>
            <a:off x="1201738" y="5067300"/>
            <a:ext cx="7618412" cy="7350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eaLnBrk="1" hangingPunct="1">
              <a:spcAft>
                <a:spcPct val="20000"/>
              </a:spcAft>
            </a:pPr>
            <a:r>
              <a:rPr lang="en-US" altLang="en-US" sz="2000" noProof="1">
                <a:cs typeface="Calibri" pitchFamily="34" charset="0"/>
              </a:rPr>
              <a:t>Benefit of Inspection</a:t>
            </a:r>
            <a:endParaRPr lang="en-IN" altLang="en-US" sz="2000" noProof="1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152401" y="1364706"/>
            <a:ext cx="8839200" cy="438694"/>
          </a:xfrm>
          <a:prstGeom prst="rect">
            <a:avLst/>
          </a:prstGeom>
          <a:solidFill>
            <a:srgbClr val="41414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pPr marL="342900" indent="-342900">
              <a:lnSpc>
                <a:spcPct val="115000"/>
              </a:lnSpc>
              <a:buSzPct val="105000"/>
              <a:defRPr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152400" y="1803400"/>
            <a:ext cx="8839200" cy="46736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44000" tIns="36000" rIns="144000" bIns="144000"/>
          <a:lstStyle/>
          <a:p>
            <a:pPr marL="285750" indent="-285750">
              <a:buSzPct val="105000"/>
              <a:buFont typeface="Wingdings 3" pitchFamily="18" charset="2"/>
              <a:buChar char="p"/>
            </a:pPr>
            <a:r>
              <a:rPr lang="en-US" dirty="0">
                <a:latin typeface="Calibri" pitchFamily="34" charset="0"/>
                <a:cs typeface="Calibri" pitchFamily="34" charset="0"/>
              </a:rPr>
              <a:t>Safety inspection is the best ways to identify these potentially fatal or harmful things is to conduct workplace inspections.</a:t>
            </a:r>
          </a:p>
          <a:p>
            <a:pPr marL="285750" indent="-285750">
              <a:buSzPct val="105000"/>
              <a:buFont typeface="Wingdings 3" pitchFamily="18" charset="2"/>
              <a:buChar char="p"/>
            </a:pPr>
            <a:r>
              <a:rPr lang="en-US" dirty="0">
                <a:latin typeface="Calibri" pitchFamily="34" charset="0"/>
                <a:cs typeface="Calibri" pitchFamily="34" charset="0"/>
              </a:rPr>
              <a:t>Once these things have been identified, they can be properly addressed.</a:t>
            </a:r>
          </a:p>
          <a:p>
            <a:pPr marL="285750" indent="-285750">
              <a:buSzPct val="105000"/>
              <a:buFont typeface="Wingdings 3" pitchFamily="18" charset="2"/>
              <a:buChar char="p"/>
            </a:pPr>
            <a:r>
              <a:rPr lang="en-US" dirty="0">
                <a:latin typeface="Calibri" pitchFamily="34" charset="0"/>
                <a:cs typeface="Calibri" pitchFamily="34" charset="0"/>
              </a:rPr>
              <a:t>It is very important, therefore, that inspections be part of your safety/loss prevention program.</a:t>
            </a:r>
          </a:p>
          <a:p>
            <a:pPr marL="285750" indent="-285750">
              <a:buSzPct val="105000"/>
              <a:buFont typeface="Wingdings 3" pitchFamily="18" charset="2"/>
              <a:buChar char="p"/>
            </a:pPr>
            <a:r>
              <a:rPr lang="en-IN" dirty="0">
                <a:latin typeface="Calibri" pitchFamily="34" charset="0"/>
                <a:cs typeface="Calibri" pitchFamily="34" charset="0"/>
              </a:rPr>
              <a:t>We have too many Incidents in our workplace Physical Plant A CORTM Certified Workplace That is why we do workplace inspections! and do something about them. </a:t>
            </a:r>
          </a:p>
          <a:p>
            <a:pPr marL="285750" indent="-285750">
              <a:buSzPct val="105000"/>
              <a:buFont typeface="Wingdings 3" pitchFamily="18" charset="2"/>
              <a:buChar char="p"/>
            </a:pPr>
            <a:r>
              <a:rPr lang="en-IN" dirty="0">
                <a:latin typeface="Calibri" pitchFamily="34" charset="0"/>
                <a:cs typeface="Calibri" pitchFamily="34" charset="0"/>
              </a:rPr>
              <a:t>To find the hazards that cause incidents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Image result for industrial safety inspection HD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10000"/>
            <a:ext cx="3733800" cy="25146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SAFETY INSPECTION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152401" y="1364706"/>
            <a:ext cx="8839200" cy="438694"/>
          </a:xfrm>
          <a:prstGeom prst="rect">
            <a:avLst/>
          </a:prstGeom>
          <a:solidFill>
            <a:srgbClr val="41414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pPr marL="342900" indent="-342900">
              <a:lnSpc>
                <a:spcPct val="115000"/>
              </a:lnSpc>
              <a:buSzPct val="105000"/>
              <a:defRPr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152400" y="1803400"/>
            <a:ext cx="8839200" cy="46736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44000" tIns="36000" rIns="144000" bIns="144000"/>
          <a:lstStyle/>
          <a:p>
            <a:pPr marL="285750" indent="-285750">
              <a:buSzPct val="105000"/>
              <a:buFont typeface="Wingdings 3" pitchFamily="18" charset="2"/>
              <a:buChar char="p"/>
            </a:pPr>
            <a:r>
              <a:rPr lang="en-IN" dirty="0">
                <a:cs typeface="Calibri" pitchFamily="34" charset="0"/>
              </a:rPr>
              <a:t>The inspection process provides valuable information in identifying and formulating an action plan to eliminate the situations that could injure a worker.</a:t>
            </a:r>
            <a:endParaRPr lang="en-US" dirty="0">
              <a:cs typeface="Calibri" pitchFamily="34" charset="0"/>
            </a:endParaRPr>
          </a:p>
          <a:p>
            <a:pPr marL="285750" indent="-285750">
              <a:buSzPct val="105000"/>
              <a:buFont typeface="Wingdings 3" pitchFamily="18" charset="2"/>
              <a:buChar char="p"/>
            </a:pPr>
            <a:r>
              <a:rPr lang="en-IN" dirty="0">
                <a:cs typeface="Calibri" pitchFamily="34" charset="0"/>
              </a:rPr>
              <a:t>It is everyone’s responsibility to identify and control hazards. It should be done immediately.</a:t>
            </a:r>
            <a:endParaRPr lang="en-US" dirty="0">
              <a:cs typeface="Calibri" pitchFamily="34" charset="0"/>
            </a:endParaRPr>
          </a:p>
          <a:p>
            <a:pPr marL="285750" indent="-285750">
              <a:buSzPct val="105000"/>
              <a:buFont typeface="Wingdings 3" pitchFamily="18" charset="2"/>
              <a:buChar char="p"/>
            </a:pPr>
            <a:r>
              <a:rPr lang="en-IN" dirty="0">
                <a:cs typeface="Calibri" pitchFamily="34" charset="0"/>
              </a:rPr>
              <a:t>Doing our job will reduce incidents and improve the quality of life for everyone at the workplace.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  <a:cs typeface="Calibri" pitchFamily="34" charset="0"/>
              </a:rPr>
              <a:t>SUMMARY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3278078"/>
              </p:ext>
            </p:extLst>
          </p:nvPr>
        </p:nvGraphicFramePr>
        <p:xfrm>
          <a:off x="4495800" y="3276600"/>
          <a:ext cx="4953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50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152401" y="1364706"/>
            <a:ext cx="8839200" cy="438694"/>
          </a:xfrm>
          <a:prstGeom prst="rect">
            <a:avLst/>
          </a:prstGeom>
          <a:solidFill>
            <a:srgbClr val="41414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pPr marL="342900" indent="-342900">
              <a:lnSpc>
                <a:spcPct val="115000"/>
              </a:lnSpc>
              <a:buSzPct val="105000"/>
              <a:defRPr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152400" y="1803400"/>
            <a:ext cx="8839200" cy="46736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44000" tIns="36000" rIns="144000" bIns="144000"/>
          <a:lstStyle/>
          <a:p>
            <a:pPr marL="285750" indent="-285750">
              <a:buSzPct val="105000"/>
              <a:buFont typeface="Wingdings 3" pitchFamily="18" charset="2"/>
              <a:buChar char="p"/>
            </a:pPr>
            <a:r>
              <a:rPr lang="en-IN" dirty="0">
                <a:latin typeface="Calibri" pitchFamily="34" charset="0"/>
                <a:cs typeface="Calibri" pitchFamily="34" charset="0"/>
              </a:rPr>
              <a:t>Inspection: An organized method of identifying hazards and eliminating or controlling them.</a:t>
            </a:r>
          </a:p>
          <a:p>
            <a:pPr marL="285750" indent="-285750">
              <a:buSzPct val="105000"/>
              <a:buFont typeface="Wingdings 3" pitchFamily="18" charset="2"/>
              <a:buChar char="p"/>
            </a:pPr>
            <a:r>
              <a:rPr lang="en-US" dirty="0">
                <a:latin typeface="Calibri" pitchFamily="34" charset="0"/>
                <a:cs typeface="Calibri" pitchFamily="34" charset="0"/>
              </a:rPr>
              <a:t>A formal inspection is a planned walk-through or an examination of:</a:t>
            </a:r>
          </a:p>
          <a:p>
            <a:pPr marL="800100" lvl="1" indent="-342900">
              <a:buSzPct val="105000"/>
              <a:buFont typeface="Wingdings 3" pitchFamily="18" charset="2"/>
              <a:buChar char=""/>
            </a:pPr>
            <a:r>
              <a:rPr lang="en-US" dirty="0">
                <a:latin typeface="Calibri" pitchFamily="34" charset="0"/>
                <a:cs typeface="Calibri" pitchFamily="34" charset="0"/>
              </a:rPr>
              <a:t>A workplace</a:t>
            </a:r>
          </a:p>
          <a:p>
            <a:pPr marL="800100" lvl="1" indent="-342900">
              <a:buSzPct val="105000"/>
              <a:buFont typeface="Wingdings 3" pitchFamily="18" charset="2"/>
              <a:buChar char=""/>
            </a:pPr>
            <a:r>
              <a:rPr lang="en-US" dirty="0">
                <a:latin typeface="Calibri" pitchFamily="34" charset="0"/>
                <a:cs typeface="Calibri" pitchFamily="34" charset="0"/>
              </a:rPr>
              <a:t>Selected work areas</a:t>
            </a:r>
          </a:p>
          <a:p>
            <a:pPr marL="800100" lvl="1" indent="-342900">
              <a:buSzPct val="105000"/>
              <a:buFont typeface="Wingdings 3" pitchFamily="18" charset="2"/>
              <a:buChar char=""/>
            </a:pPr>
            <a:r>
              <a:rPr lang="en-US" dirty="0">
                <a:latin typeface="Calibri" pitchFamily="34" charset="0"/>
                <a:cs typeface="Calibri" pitchFamily="34" charset="0"/>
              </a:rPr>
              <a:t>Particular hazard(s)</a:t>
            </a:r>
          </a:p>
          <a:p>
            <a:pPr marL="800100" lvl="1" indent="-342900">
              <a:buSzPct val="105000"/>
              <a:buFont typeface="Wingdings 3" pitchFamily="18" charset="2"/>
              <a:buChar char=""/>
            </a:pPr>
            <a:r>
              <a:rPr lang="en-US" dirty="0">
                <a:latin typeface="Calibri" pitchFamily="34" charset="0"/>
                <a:cs typeface="Calibri" pitchFamily="34" charset="0"/>
              </a:rPr>
              <a:t>Work practices</a:t>
            </a:r>
          </a:p>
          <a:p>
            <a:pPr marL="800100" lvl="1" indent="-342900">
              <a:buSzPct val="105000"/>
              <a:buFont typeface="Wingdings 3" pitchFamily="18" charset="2"/>
              <a:buChar char=""/>
            </a:pPr>
            <a:r>
              <a:rPr lang="en-US" dirty="0">
                <a:latin typeface="Calibri" pitchFamily="34" charset="0"/>
                <a:cs typeface="Calibri" pitchFamily="34" charset="0"/>
              </a:rPr>
              <a:t>Machinery, tools, equipment 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pPr defTabSz="801688" eaLnBrk="0" hangingPunct="0"/>
            <a:r>
              <a:rPr lang="en-IN" sz="3200" dirty="0">
                <a:latin typeface="Calibri" pitchFamily="34" charset="0"/>
                <a:cs typeface="Calibri" pitchFamily="34" charset="0"/>
              </a:rPr>
              <a:t>DEFINITIONS</a:t>
            </a:r>
            <a:endParaRPr lang="en-US" sz="3200" noProof="1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1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152401" y="1364706"/>
            <a:ext cx="8839200" cy="438694"/>
          </a:xfrm>
          <a:prstGeom prst="rect">
            <a:avLst/>
          </a:prstGeom>
          <a:solidFill>
            <a:srgbClr val="41414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pPr marL="342900" indent="-342900">
              <a:lnSpc>
                <a:spcPct val="115000"/>
              </a:lnSpc>
              <a:buSzPct val="105000"/>
              <a:defRPr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152400" y="1803400"/>
            <a:ext cx="8839200" cy="46736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44000" tIns="36000" rIns="144000" bIns="144000"/>
          <a:lstStyle/>
          <a:p>
            <a:pPr>
              <a:buSzPct val="105000"/>
              <a:buFont typeface="Wingdings 3" pitchFamily="18" charset="2"/>
              <a:buChar char="p"/>
            </a:pPr>
            <a:r>
              <a:rPr lang="en-IN" b="1" dirty="0">
                <a:cs typeface="Arial" panose="020B0604020202020204" pitchFamily="34" charset="0"/>
              </a:rPr>
              <a:t> </a:t>
            </a:r>
            <a:r>
              <a:rPr lang="en-IN" dirty="0"/>
              <a:t>Hazard: A condition that has the potential to injure you.</a:t>
            </a:r>
            <a:endParaRPr lang="en-IN" b="1" dirty="0"/>
          </a:p>
          <a:p>
            <a:pPr>
              <a:buSzPct val="105000"/>
              <a:buFont typeface="Wingdings 3" pitchFamily="18" charset="2"/>
              <a:buChar char="p"/>
            </a:pPr>
            <a:r>
              <a:rPr lang="en-IN" dirty="0"/>
              <a:t> Simple method of inspection</a:t>
            </a:r>
            <a:endParaRPr lang="en-US" dirty="0"/>
          </a:p>
          <a:p>
            <a:pPr lvl="1">
              <a:buSzPct val="105000"/>
              <a:buFont typeface="Wingdings 3" pitchFamily="18" charset="2"/>
              <a:buChar char=""/>
            </a:pPr>
            <a:r>
              <a:rPr lang="en-IN" dirty="0"/>
              <a:t> Spot the hazard. </a:t>
            </a:r>
            <a:endParaRPr lang="en-US" dirty="0"/>
          </a:p>
          <a:p>
            <a:pPr lvl="1">
              <a:buSzPct val="105000"/>
              <a:buFont typeface="Wingdings 3" pitchFamily="18" charset="2"/>
              <a:buChar char=""/>
            </a:pPr>
            <a:r>
              <a:rPr lang="en-IN" dirty="0"/>
              <a:t> Assess the risk. </a:t>
            </a:r>
            <a:endParaRPr lang="en-US" dirty="0"/>
          </a:p>
          <a:p>
            <a:pPr lvl="1">
              <a:buSzPct val="105000"/>
              <a:buFont typeface="Wingdings 3" pitchFamily="18" charset="2"/>
              <a:buChar char=""/>
            </a:pPr>
            <a:r>
              <a:rPr lang="en-IN" dirty="0"/>
              <a:t> Make the change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pPr defTabSz="801688" eaLnBrk="0" hangingPunct="0"/>
            <a:r>
              <a:rPr lang="en-IN" sz="3200" dirty="0">
                <a:latin typeface="+mn-lt"/>
                <a:cs typeface="Calibri" pitchFamily="34" charset="0"/>
              </a:rPr>
              <a:t>DEFINITIONS</a:t>
            </a:r>
            <a:endParaRPr lang="en-US" sz="3200" noProof="1">
              <a:latin typeface="+mn-lt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1" y="3048000"/>
            <a:ext cx="419099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152401" y="1364706"/>
            <a:ext cx="8839200" cy="438694"/>
          </a:xfrm>
          <a:prstGeom prst="rect">
            <a:avLst/>
          </a:prstGeom>
          <a:solidFill>
            <a:srgbClr val="41414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pPr marL="342900" indent="-342900">
              <a:lnSpc>
                <a:spcPct val="115000"/>
              </a:lnSpc>
              <a:buSzPct val="105000"/>
              <a:defRPr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152400" y="1803400"/>
            <a:ext cx="8839200" cy="46736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44000" tIns="36000" rIns="144000" bIns="144000"/>
          <a:lstStyle/>
          <a:p>
            <a:pPr>
              <a:buSzPct val="105000"/>
              <a:buFont typeface="Wingdings 3" pitchFamily="18" charset="2"/>
              <a:buChar char="p"/>
            </a:pPr>
            <a:r>
              <a:rPr lang="en-IN" dirty="0">
                <a:latin typeface="Calibri "/>
              </a:rPr>
              <a:t> </a:t>
            </a:r>
            <a:r>
              <a:rPr lang="en-IN" dirty="0">
                <a:latin typeface="Calibri" pitchFamily="34" charset="0"/>
                <a:cs typeface="Calibri" pitchFamily="34" charset="0"/>
              </a:rPr>
              <a:t>Vehicle Inspections - Daily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SzPct val="105000"/>
              <a:buFont typeface="Wingdings 3" pitchFamily="18" charset="2"/>
              <a:buChar char="p"/>
            </a:pPr>
            <a:r>
              <a:rPr lang="en-IN" dirty="0">
                <a:latin typeface="Calibri" pitchFamily="34" charset="0"/>
                <a:cs typeface="Calibri" pitchFamily="34" charset="0"/>
              </a:rPr>
              <a:t>  Worksite Inspections - Daily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SzPct val="105000"/>
              <a:buFont typeface="Wingdings 3" pitchFamily="18" charset="2"/>
              <a:buChar char="p"/>
            </a:pPr>
            <a:r>
              <a:rPr lang="en-IN" dirty="0">
                <a:latin typeface="Calibri" pitchFamily="34" charset="0"/>
                <a:cs typeface="Calibri" pitchFamily="34" charset="0"/>
              </a:rPr>
              <a:t>  Shop Inspections – Monthly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SzPct val="105000"/>
              <a:buFont typeface="Wingdings 3" pitchFamily="18" charset="2"/>
              <a:buChar char="p"/>
            </a:pPr>
            <a:r>
              <a:rPr lang="en-IN" dirty="0">
                <a:latin typeface="Calibri" pitchFamily="34" charset="0"/>
                <a:cs typeface="Calibri" pitchFamily="34" charset="0"/>
              </a:rPr>
              <a:t>  Building Inspections - Annually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SzPct val="105000"/>
              <a:buFont typeface="Wingdings 3" pitchFamily="18" charset="2"/>
              <a:buChar char="p"/>
            </a:pPr>
            <a:r>
              <a:rPr lang="en-IN" dirty="0">
                <a:latin typeface="Calibri" pitchFamily="34" charset="0"/>
                <a:cs typeface="Calibri" pitchFamily="34" charset="0"/>
              </a:rPr>
              <a:t>  Grounds Inspections - Annually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SzPct val="105000"/>
              <a:buFont typeface="Wingdings 3" pitchFamily="18" charset="2"/>
              <a:buChar char="p"/>
            </a:pPr>
            <a:r>
              <a:rPr lang="en-IN" dirty="0">
                <a:latin typeface="Calibri" pitchFamily="34" charset="0"/>
                <a:cs typeface="Calibri" pitchFamily="34" charset="0"/>
              </a:rPr>
              <a:t>  Equipment Inspections -Preventative Maintenance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SzPct val="105000"/>
              <a:buFont typeface="Wingdings 3" pitchFamily="18" charset="2"/>
              <a:buChar char="p"/>
            </a:pPr>
            <a:r>
              <a:rPr lang="en-IN" b="1" dirty="0">
                <a:latin typeface="Calibri" pitchFamily="34" charset="0"/>
                <a:cs typeface="Calibri" pitchFamily="34" charset="0"/>
              </a:rPr>
              <a:t>Inspection Process: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>
              <a:buSzPct val="105000"/>
              <a:buFont typeface="Wingdings 3" pitchFamily="18" charset="2"/>
              <a:buChar char=""/>
            </a:pPr>
            <a:r>
              <a:rPr lang="en-IN" dirty="0">
                <a:latin typeface="Calibri" pitchFamily="34" charset="0"/>
                <a:cs typeface="Calibri" pitchFamily="34" charset="0"/>
              </a:rPr>
              <a:t>Individuals are selected and scheduled to carry out an inspection</a:t>
            </a:r>
          </a:p>
          <a:p>
            <a:pPr lvl="1">
              <a:buSzPct val="105000"/>
              <a:buFont typeface="Wingdings 3" pitchFamily="18" charset="2"/>
              <a:buChar char=""/>
            </a:pPr>
            <a:r>
              <a:rPr lang="en-IN" dirty="0">
                <a:latin typeface="Calibri" pitchFamily="34" charset="0"/>
                <a:cs typeface="Calibri" pitchFamily="34" charset="0"/>
              </a:rPr>
              <a:t> Inspection Form is given to the individual</a:t>
            </a:r>
          </a:p>
          <a:p>
            <a:pPr lvl="1">
              <a:buSzPct val="105000"/>
              <a:buFont typeface="Wingdings 3" pitchFamily="18" charset="2"/>
              <a:buChar char=""/>
            </a:pPr>
            <a:r>
              <a:rPr lang="en-IN" dirty="0">
                <a:latin typeface="Calibri" pitchFamily="34" charset="0"/>
                <a:cs typeface="Calibri" pitchFamily="34" charset="0"/>
              </a:rPr>
              <a:t> Inspection is carried out </a:t>
            </a:r>
          </a:p>
          <a:p>
            <a:pPr lvl="1">
              <a:buSzPct val="105000"/>
              <a:buFont typeface="Wingdings 3" pitchFamily="18" charset="2"/>
              <a:buChar char=""/>
            </a:pPr>
            <a:r>
              <a:rPr lang="en-IN" dirty="0">
                <a:latin typeface="Calibri" pitchFamily="34" charset="0"/>
                <a:cs typeface="Calibri" pitchFamily="34" charset="0"/>
              </a:rPr>
              <a:t> Inspection Form is returned to the supervisor</a:t>
            </a:r>
          </a:p>
          <a:p>
            <a:pPr lvl="1"/>
            <a:endParaRPr lang="en-IN" dirty="0">
              <a:latin typeface="Calibri" pitchFamily="34" charset="0"/>
              <a:cs typeface="Calibri" pitchFamily="34" charset="0"/>
            </a:endParaRPr>
          </a:p>
          <a:p>
            <a:pPr>
              <a:buSzPct val="105000"/>
            </a:pPr>
            <a:r>
              <a:rPr lang="en-US" dirty="0">
                <a:latin typeface="Calibri" pitchFamily="34" charset="0"/>
                <a:cs typeface="Calibri" pitchFamily="34" charset="0"/>
              </a:rPr>
              <a:t> 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TYPE OF INSPECTION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96000" y="1948906"/>
            <a:ext cx="2743200" cy="1759494"/>
            <a:chOff x="455469" y="2058054"/>
            <a:chExt cx="4137962" cy="43954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/>
            <a:srcRect l="17858" t="6384" r="17857" b="-475"/>
            <a:stretch/>
          </p:blipFill>
          <p:spPr>
            <a:xfrm>
              <a:off x="2544763" y="2058054"/>
              <a:ext cx="2048668" cy="147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499" y="2058054"/>
              <a:ext cx="2070264" cy="1447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4763" y="3531254"/>
              <a:ext cx="2026655" cy="14490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3505854"/>
              <a:ext cx="2087563" cy="1461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/>
            <a:srcRect r="56667"/>
            <a:stretch/>
          </p:blipFill>
          <p:spPr>
            <a:xfrm>
              <a:off x="2612231" y="5004454"/>
              <a:ext cx="1981200" cy="14490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469" y="4992957"/>
              <a:ext cx="2134991" cy="14425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D7F034"/>
              </a:clrFrom>
              <a:clrTo>
                <a:srgbClr val="D7F03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682362"/>
            <a:ext cx="2743200" cy="1645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61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152401" y="1364706"/>
            <a:ext cx="8839200" cy="438694"/>
          </a:xfrm>
          <a:prstGeom prst="rect">
            <a:avLst/>
          </a:prstGeom>
          <a:solidFill>
            <a:srgbClr val="41414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pPr marL="342900" indent="-342900">
              <a:lnSpc>
                <a:spcPct val="115000"/>
              </a:lnSpc>
              <a:buSzPct val="105000"/>
              <a:defRPr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152400" y="1803400"/>
            <a:ext cx="8839200" cy="46736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44000" tIns="36000" rIns="144000" bIns="144000"/>
          <a:lstStyle/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latin typeface="Calibri" pitchFamily="34" charset="0"/>
                <a:cs typeface="Calibri" pitchFamily="34" charset="0"/>
              </a:rPr>
              <a:t>Formal Inspections are those that are scheduled in advance.  They may include the Safety Officer and Safety Committee members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latin typeface="Calibri" pitchFamily="34" charset="0"/>
                <a:cs typeface="Calibri" pitchFamily="34" charset="0"/>
              </a:rPr>
              <a:t>Daily, all employees are required to conduct informal visual inspections of their work areas prior to beginning operations. Supervisors should continuously monitor work areas for developing hazards or unsafe practices.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latin typeface="Calibri" pitchFamily="34" charset="0"/>
                <a:cs typeface="Calibri" pitchFamily="34" charset="0"/>
              </a:rPr>
              <a:t>Special function inspections are conducted after accidents and upon the introduction of new equipment or new procedures.  They may be conducted by other regulatory agencies.  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endParaRPr lang="en-US" sz="1600" dirty="0"/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endParaRPr lang="en-US" sz="16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TYPE OF INSPECTION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038600"/>
            <a:ext cx="2057400" cy="2273969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4579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152401" y="1364706"/>
            <a:ext cx="8839200" cy="438694"/>
          </a:xfrm>
          <a:prstGeom prst="rect">
            <a:avLst/>
          </a:prstGeom>
          <a:solidFill>
            <a:srgbClr val="41414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pPr marL="342900" indent="-342900">
              <a:lnSpc>
                <a:spcPct val="115000"/>
              </a:lnSpc>
              <a:buSzPct val="105000"/>
              <a:defRPr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152400" y="1803400"/>
            <a:ext cx="8839200" cy="46736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44000" tIns="36000" rIns="144000" bIns="144000"/>
          <a:lstStyle/>
          <a:p>
            <a:pPr>
              <a:buSzPct val="105000"/>
              <a:buFont typeface="Wingdings 3" pitchFamily="18" charset="2"/>
              <a:buChar char="p"/>
            </a:pPr>
            <a:r>
              <a:rPr lang="en-US" sz="1600" dirty="0"/>
              <a:t> </a:t>
            </a:r>
            <a:r>
              <a:rPr lang="en-US" dirty="0">
                <a:cs typeface="Calibri" pitchFamily="34" charset="0"/>
              </a:rPr>
              <a:t>Who can conduct inspections ?</a:t>
            </a:r>
          </a:p>
          <a:p>
            <a:pPr lvl="1">
              <a:buSzPct val="105000"/>
              <a:buFont typeface="Wingdings 3" pitchFamily="18" charset="2"/>
              <a:buChar char=""/>
            </a:pPr>
            <a:r>
              <a:rPr lang="en-US" dirty="0">
                <a:cs typeface="Calibri" pitchFamily="34" charset="0"/>
              </a:rPr>
              <a:t> Employees</a:t>
            </a:r>
          </a:p>
          <a:p>
            <a:pPr lvl="1">
              <a:buSzPct val="105000"/>
              <a:buFont typeface="Wingdings 3" pitchFamily="18" charset="2"/>
              <a:buChar char=""/>
            </a:pPr>
            <a:r>
              <a:rPr lang="en-US" dirty="0">
                <a:cs typeface="Calibri" pitchFamily="34" charset="0"/>
              </a:rPr>
              <a:t> Supervisors</a:t>
            </a:r>
          </a:p>
          <a:p>
            <a:pPr lvl="1">
              <a:buSzPct val="105000"/>
              <a:buFont typeface="Wingdings 3" pitchFamily="18" charset="2"/>
              <a:buChar char=""/>
            </a:pPr>
            <a:r>
              <a:rPr lang="en-US" dirty="0">
                <a:cs typeface="Calibri" pitchFamily="34" charset="0"/>
              </a:rPr>
              <a:t> Safety Coordinators</a:t>
            </a:r>
          </a:p>
          <a:p>
            <a:pPr lvl="1">
              <a:buSzPct val="105000"/>
              <a:buFont typeface="Wingdings 3" pitchFamily="18" charset="2"/>
              <a:buChar char=""/>
            </a:pPr>
            <a:r>
              <a:rPr lang="en-US" dirty="0">
                <a:cs typeface="Calibri" pitchFamily="34" charset="0"/>
              </a:rPr>
              <a:t> Management</a:t>
            </a:r>
          </a:p>
          <a:p>
            <a:pPr lvl="1">
              <a:buSzPct val="105000"/>
              <a:buFont typeface="Wingdings 3" pitchFamily="18" charset="2"/>
              <a:buChar char=""/>
            </a:pPr>
            <a:r>
              <a:rPr lang="en-US" dirty="0">
                <a:cs typeface="Calibri" pitchFamily="34" charset="0"/>
              </a:rPr>
              <a:t> Safety Committee Members</a:t>
            </a:r>
          </a:p>
          <a:p>
            <a:pPr lvl="1">
              <a:buSzPct val="105000"/>
              <a:buFont typeface="Wingdings 3" pitchFamily="18" charset="2"/>
              <a:buChar char=""/>
            </a:pPr>
            <a:r>
              <a:rPr lang="en-US" dirty="0">
                <a:cs typeface="Calibri" pitchFamily="34" charset="0"/>
              </a:rPr>
              <a:t> Outside Vendors/insurance companies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  <a:cs typeface="Calibri" pitchFamily="34" charset="0"/>
              </a:rPr>
              <a:t>TYPE OF INSPECTION</a:t>
            </a:r>
          </a:p>
        </p:txBody>
      </p:sp>
      <p:pic>
        <p:nvPicPr>
          <p:cNvPr id="2050" name="Picture 2" descr="Image result for SAFETY INSP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2378242" cy="23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55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B1185A5A6DA634F89857E7C01440748" ma:contentTypeVersion="1" ma:contentTypeDescription="Upload an image." ma:contentTypeScope="" ma:versionID="89928a2722378c5a305ce3eb8532539f">
  <xsd:schema xmlns:xsd="http://www.w3.org/2001/XMLSchema" xmlns:xs="http://www.w3.org/2001/XMLSchema" xmlns:p="http://schemas.microsoft.com/office/2006/metadata/properties" xmlns:ns1="http://schemas.microsoft.com/sharepoint/v3" xmlns:ns2="B6023AA3-3CEE-413F-91F8-322A2644F388" xmlns:ns3="http://schemas.microsoft.com/sharepoint/v3/fields" xmlns:ns4="0f0eb950-47b7-49a7-b2b9-b0c411c9c3b8" targetNamespace="http://schemas.microsoft.com/office/2006/metadata/properties" ma:root="true" ma:fieldsID="415cc3288ccbe700ad9137c8513b77d6" ns1:_="" ns2:_="" ns3:_="" ns4:_="">
    <xsd:import namespace="http://schemas.microsoft.com/sharepoint/v3"/>
    <xsd:import namespace="B6023AA3-3CEE-413F-91F8-322A2644F388"/>
    <xsd:import namespace="http://schemas.microsoft.com/sharepoint/v3/fields"/>
    <xsd:import namespace="0f0eb950-47b7-49a7-b2b9-b0c411c9c3b8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23AA3-3CEE-413F-91F8-322A2644F38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eb950-47b7-49a7-b2b9-b0c411c9c3b8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B6023AA3-3CEE-413F-91F8-322A2644F388" xsi:nil="true"/>
    <wic_System_Copyright xmlns="http://schemas.microsoft.com/sharepoint/v3/fields" xsi:nil="true"/>
    <_dlc_DocId xmlns="0f0eb950-47b7-49a7-b2b9-b0c411c9c3b8">VJPUPS4RKR3C-4-97</_dlc_DocId>
    <_dlc_DocIdUrl xmlns="0f0eb950-47b7-49a7-b2b9-b0c411c9c3b8">
      <Url>http://thenest-aoa-in.nestle.com/_layouts/DocIdRedir.aspx?ID=VJPUPS4RKR3C-4-97</Url>
      <Description>VJPUPS4RKR3C-4-97</Description>
    </_dlc_DocIdUrl>
  </documentManagement>
</p:properties>
</file>

<file path=customXml/itemProps1.xml><?xml version="1.0" encoding="utf-8"?>
<ds:datastoreItem xmlns:ds="http://schemas.openxmlformats.org/officeDocument/2006/customXml" ds:itemID="{576FB07F-DD47-4C62-89FB-E79CBDA6693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C728180-122B-4C3C-A2BE-33F0F38364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023AA3-3CEE-413F-91F8-322A2644F388"/>
    <ds:schemaRef ds:uri="http://schemas.microsoft.com/sharepoint/v3/fields"/>
    <ds:schemaRef ds:uri="0f0eb950-47b7-49a7-b2b9-b0c411c9c3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4455A5-5B1F-42D7-89F4-4C018F6FE88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F0180CB-08B1-436B-9799-0C76022FBD6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f0eb950-47b7-49a7-b2b9-b0c411c9c3b8"/>
    <ds:schemaRef ds:uri="http://schemas.microsoft.com/sharepoint/v3"/>
    <ds:schemaRef ds:uri="http://schemas.microsoft.com/sharepoint/v3/fields"/>
    <ds:schemaRef ds:uri="B6023AA3-3CEE-413F-91F8-322A2644F38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ES-501_BG-001</Template>
  <TotalTime>7134</TotalTime>
  <Words>543</Words>
  <Application>Microsoft Office PowerPoint</Application>
  <PresentationFormat>On-screen Show (4:3)</PresentationFormat>
  <Paragraphs>78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</vt:lpstr>
      <vt:lpstr>Calibri Light</vt:lpstr>
      <vt:lpstr>Cooper Black</vt:lpstr>
      <vt:lpstr>Wingdings 3</vt:lpstr>
      <vt:lpstr>Office Theme</vt:lpstr>
      <vt:lpstr>PowerPoint Presentation</vt:lpstr>
      <vt:lpstr>AGENDA </vt:lpstr>
      <vt:lpstr>SAFETY INSPECTION</vt:lpstr>
      <vt:lpstr>SUMMARY</vt:lpstr>
      <vt:lpstr>DEFINITIONS</vt:lpstr>
      <vt:lpstr>DEFINITIONS</vt:lpstr>
      <vt:lpstr>TYPE OF INSPECTION</vt:lpstr>
      <vt:lpstr>TYPE OF INSPECTION</vt:lpstr>
      <vt:lpstr>TYPE OF INSPECTION</vt:lpstr>
      <vt:lpstr>TYPE OF INSPECTION</vt:lpstr>
      <vt:lpstr>TYPE OF INSPECTION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Gaurav Bansal</dc:creator>
  <cp:lastModifiedBy>abhinav pandey</cp:lastModifiedBy>
  <cp:revision>1280</cp:revision>
  <cp:lastPrinted>2014-11-21T06:58:07Z</cp:lastPrinted>
  <dcterms:created xsi:type="dcterms:W3CDTF">2014-04-07T11:41:40Z</dcterms:created>
  <dcterms:modified xsi:type="dcterms:W3CDTF">2025-04-15T09:09:37Z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0x0101009148F5A04DDD49CBA7127AADA5FB792B00AADE34325A8B49CDA8BB4DB53328F21400CB1185A5A6DA634F89857E7C01440748</vt:lpwstr>
  </property>
  <property fmtid="{D5CDD505-2E9C-101B-9397-08002B2CF9AE}" pid="3" name="_dlc_DocIdItemGuid">
    <vt:lpwstr>69089008-09ec-4558-8149-065431535be3</vt:lpwstr>
  </property>
</Properties>
</file>