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63"/>
  </p:notesMasterIdLst>
  <p:sldIdLst>
    <p:sldId id="404" r:id="rId6"/>
    <p:sldId id="503" r:id="rId7"/>
    <p:sldId id="504"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571" r:id="rId22"/>
    <p:sldId id="572" r:id="rId23"/>
    <p:sldId id="573" r:id="rId24"/>
    <p:sldId id="574" r:id="rId25"/>
    <p:sldId id="575" r:id="rId26"/>
    <p:sldId id="576" r:id="rId27"/>
    <p:sldId id="577" r:id="rId28"/>
    <p:sldId id="578" r:id="rId29"/>
    <p:sldId id="579" r:id="rId30"/>
    <p:sldId id="580" r:id="rId31"/>
    <p:sldId id="581" r:id="rId32"/>
    <p:sldId id="582" r:id="rId33"/>
    <p:sldId id="583" r:id="rId34"/>
    <p:sldId id="584" r:id="rId35"/>
    <p:sldId id="585" r:id="rId36"/>
    <p:sldId id="586" r:id="rId37"/>
    <p:sldId id="587" r:id="rId38"/>
    <p:sldId id="588" r:id="rId39"/>
    <p:sldId id="589" r:id="rId40"/>
    <p:sldId id="590" r:id="rId41"/>
    <p:sldId id="591" r:id="rId42"/>
    <p:sldId id="592" r:id="rId43"/>
    <p:sldId id="593" r:id="rId44"/>
    <p:sldId id="594" r:id="rId45"/>
    <p:sldId id="595" r:id="rId46"/>
    <p:sldId id="596" r:id="rId47"/>
    <p:sldId id="597" r:id="rId48"/>
    <p:sldId id="598" r:id="rId49"/>
    <p:sldId id="599" r:id="rId50"/>
    <p:sldId id="600" r:id="rId51"/>
    <p:sldId id="601" r:id="rId52"/>
    <p:sldId id="602" r:id="rId53"/>
    <p:sldId id="603" r:id="rId54"/>
    <p:sldId id="604" r:id="rId55"/>
    <p:sldId id="605" r:id="rId56"/>
    <p:sldId id="606" r:id="rId57"/>
    <p:sldId id="607" r:id="rId58"/>
    <p:sldId id="608" r:id="rId59"/>
    <p:sldId id="609" r:id="rId60"/>
    <p:sldId id="610" r:id="rId61"/>
    <p:sldId id="611" r:id="rId6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69" d="100"/>
          <a:sy n="69" d="100"/>
        </p:scale>
        <p:origin x="44" y="4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4/15/2025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dirty="0"/>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CC64631-0DAB-43ED-836C-1A2F2CA6F0DB}" type="slidenum">
              <a:rPr altLang="en-US"/>
              <a:pPr/>
              <a:t>2</a:t>
            </a:fld>
            <a:endParaRPr lang="en-IN" altLang="en-US" dirty="0"/>
          </a:p>
        </p:txBody>
      </p:sp>
      <p:sp>
        <p:nvSpPr>
          <p:cNvPr id="19459"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FE6EF109-0595-4A51-A2BA-E1F76A749410}" type="slidenum">
              <a:rPr lang="en-GB" altLang="en-US" sz="1300"/>
              <a:pPr algn="r" defTabSz="947738" eaLnBrk="1" hangingPunct="1"/>
              <a:t>2</a:t>
            </a:fld>
            <a:endParaRPr lang="en-GB" altLang="en-US" sz="1300" dirty="0"/>
          </a:p>
        </p:txBody>
      </p:sp>
      <p:sp>
        <p:nvSpPr>
          <p:cNvPr id="19460" name="Rectangle 2"/>
          <p:cNvSpPr>
            <a:spLocks noGrp="1" noRot="1" noChangeAspect="1" noChangeArrowheads="1" noTextEdit="1"/>
          </p:cNvSpPr>
          <p:nvPr>
            <p:ph type="sldImg"/>
          </p:nvPr>
        </p:nvSpPr>
        <p:spPr>
          <a:xfrm>
            <a:off x="917575" y="744538"/>
            <a:ext cx="4964113" cy="3724275"/>
          </a:xfrm>
          <a:ln/>
        </p:spPr>
      </p:sp>
      <p:sp>
        <p:nvSpPr>
          <p:cNvPr id="19461"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3347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800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3652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3287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82106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5043551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123" y="616803"/>
            <a:ext cx="8302529" cy="923330"/>
          </a:xfrm>
          <a:prstGeom prst="rect">
            <a:avLst/>
          </a:prstGeom>
        </p:spPr>
        <p:txBody>
          <a:bodyPr wrap="none">
            <a:spAutoFit/>
          </a:bodyPr>
          <a:lstStyle/>
          <a:p>
            <a:r>
              <a:rPr lang="en-IN" sz="5400" b="1" dirty="0">
                <a:latin typeface="Goudy Old Style" panose="02020502050305020303" pitchFamily="18" charset="0"/>
                <a:cs typeface="Arial" panose="020B0604020202020204" pitchFamily="34" charset="0"/>
              </a:rPr>
              <a:t>LABOUR LAWS IN INDIA</a:t>
            </a:r>
            <a:endParaRPr lang="en-US" sz="5400" dirty="0">
              <a:latin typeface="Goudy Old Style" panose="02020502050305020303" pitchFamily="18" charset="0"/>
            </a:endParaRPr>
          </a:p>
        </p:txBody>
      </p:sp>
      <p:pic>
        <p:nvPicPr>
          <p:cNvPr id="1026"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66" y="1676400"/>
            <a:ext cx="78867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4477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Highlights of Labour Policy</a:t>
            </a:r>
            <a:r>
              <a:rPr lang="en-IN" sz="2000" dirty="0">
                <a:solidFill>
                  <a:schemeClr val="bg1"/>
                </a:solidFill>
                <a:cs typeface="Arial" panose="020B0604020202020204" pitchFamily="34" charset="0"/>
              </a:rPr>
              <a:t>:- </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cs typeface="Arial" panose="020B0604020202020204" pitchFamily="34" charset="0"/>
              </a:rPr>
              <a:t>Creative Measures to attract Public &amp; Private Investment.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Creating New Jobs with New Social Security Schemes for workers.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Unified and Beneficial Management of funds of Welfare Boards.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Model Employee – Employer Relationships with Long Term Settlements.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Vital Industries &amp; Establishments declared as “Public Utilities”.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Special conciliation mechanism for projects with investments of </a:t>
            </a:r>
            <a:r>
              <a:rPr lang="en-IN" dirty="0" err="1">
                <a:cs typeface="Arial" panose="020B0604020202020204" pitchFamily="34" charset="0"/>
              </a:rPr>
              <a:t>Rs</a:t>
            </a:r>
            <a:r>
              <a:rPr lang="en-IN" dirty="0">
                <a:cs typeface="Arial" panose="020B0604020202020204" pitchFamily="34" charset="0"/>
              </a:rPr>
              <a:t>. 150 </a:t>
            </a:r>
            <a:r>
              <a:rPr lang="en-IN" dirty="0" err="1">
                <a:cs typeface="Arial" panose="020B0604020202020204" pitchFamily="34" charset="0"/>
              </a:rPr>
              <a:t>cr</a:t>
            </a:r>
            <a:r>
              <a:rPr lang="en-IN" dirty="0">
                <a:cs typeface="Arial" panose="020B0604020202020204" pitchFamily="34" charset="0"/>
              </a:rPr>
              <a:t> or more.</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Industrial Relations committees in more sectors.</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Labour Law Reforms with Times. Empowered body of experts to suggest required changes. ‘</a:t>
            </a:r>
          </a:p>
          <a:p>
            <a:pPr marL="285750" lvl="0" indent="-285750">
              <a:buSzPct val="105000"/>
              <a:buFont typeface="Wingdings 3"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316353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Highlights of Labour Policy</a:t>
            </a:r>
            <a:r>
              <a:rPr lang="en-IN" sz="2000" dirty="0">
                <a:solidFill>
                  <a:schemeClr val="bg1"/>
                </a:solidFill>
                <a:cs typeface="Arial" panose="020B0604020202020204" pitchFamily="34" charset="0"/>
              </a:rPr>
              <a:t>:- </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cs typeface="Arial" panose="020B0604020202020204" pitchFamily="34" charset="0"/>
              </a:rPr>
              <a:t>Statutory amendments for expediting &amp; streamlining the mechanism of Labour Judiciary.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Efficient functioning of Labour Department. More labour sectors under Min. Wages Act.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Modern Medical Facilities for workers. Rehabilitation packages for displaced workers.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Restructuring in functioning of Employment Exchanges with Morden Technology.</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Revamping of Curriculum &amp; Course content in Industrial Training.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Joint Cell of Labour &amp; Industries Department to study changes in Laws &amp; Rules.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4552949" y="4495800"/>
            <a:ext cx="4267200" cy="1828800"/>
          </a:xfrm>
          <a:prstGeom prst="rect">
            <a:avLst/>
          </a:prstGeom>
          <a:ln>
            <a:noFill/>
          </a:ln>
          <a:effectLst>
            <a:softEdge rad="112500"/>
          </a:effectLst>
        </p:spPr>
      </p:pic>
    </p:spTree>
    <p:extLst>
      <p:ext uri="{BB962C8B-B14F-4D97-AF65-F5344CB8AC3E}">
        <p14:creationId xmlns:p14="http://schemas.microsoft.com/office/powerpoint/2010/main" val="28185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Important Act of the Indians labours Law</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cs typeface="Arial" panose="020B0604020202020204" pitchFamily="34" charset="0"/>
              </a:rPr>
              <a:t>The Apprentices Act - 1961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Payment of Wages Act -1936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Workmen’s’ Compensation Act -1923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Factories Act -1948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Industrial Disputes Act - 1947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Employees PF &amp; MP Act - 1952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Employees State Insurance Act - 1948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Maternity Benefit Act - 1961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Payment of Bonus Act - 1965 </a:t>
            </a:r>
            <a:endParaRPr lang="en-US" dirty="0">
              <a:cs typeface="Arial" panose="020B0604020202020204" pitchFamily="34" charset="0"/>
            </a:endParaRPr>
          </a:p>
          <a:p>
            <a:pPr marL="285750" lvl="0" indent="-285750">
              <a:buSzPct val="105000"/>
              <a:buFont typeface="Wingdings 3" pitchFamily="18" charset="2"/>
              <a:buChar char="p"/>
            </a:pPr>
            <a:r>
              <a:rPr lang="en-IN" dirty="0">
                <a:cs typeface="Arial" panose="020B0604020202020204" pitchFamily="34" charset="0"/>
              </a:rPr>
              <a:t>The Payment of Gratuity Act – 1972</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4879308" y="3581400"/>
            <a:ext cx="3927778"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70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The Apprentices Act - 1961</a:t>
            </a:r>
            <a:r>
              <a:rPr lang="en-IN" sz="2000" dirty="0">
                <a:solidFill>
                  <a:schemeClr val="bg1"/>
                </a:solidFill>
                <a:cs typeface="Arial" panose="020B0604020202020204" pitchFamily="34" charset="0"/>
              </a:rPr>
              <a:t> </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cs typeface="Arial" panose="020B0604020202020204" pitchFamily="34" charset="0"/>
              </a:rPr>
              <a:t>Object of the Act :-</a:t>
            </a:r>
            <a:r>
              <a:rPr lang="en-IN" dirty="0">
                <a:cs typeface="Arial" panose="020B0604020202020204" pitchFamily="34" charset="0"/>
              </a:rPr>
              <a:t> The Main Objectives of Apprentices Act, 1961 is “Promotion of New Manpower at skills”.</a:t>
            </a:r>
          </a:p>
          <a:p>
            <a:pPr marL="285750" indent="-285750">
              <a:buSzPct val="105000"/>
              <a:buFont typeface="Wingdings 3" panose="05040102010807070707" pitchFamily="18" charset="2"/>
              <a:buChar char="p"/>
            </a:pPr>
            <a:r>
              <a:rPr lang="en-IN" dirty="0">
                <a:cs typeface="Arial" panose="020B0604020202020204" pitchFamily="34" charset="0"/>
              </a:rPr>
              <a:t>Improvement / Refinement of Old Skills through Theoretical &amp; Practical Training in number of “Trades &amp; Occupation”. </a:t>
            </a:r>
          </a:p>
          <a:p>
            <a:pPr marL="285750" indent="-285750">
              <a:buSzPct val="105000"/>
              <a:buFont typeface="Wingdings 3" panose="05040102010807070707" pitchFamily="18" charset="2"/>
              <a:buChar char="p"/>
            </a:pPr>
            <a:r>
              <a:rPr lang="en-IN" dirty="0">
                <a:cs typeface="Arial" panose="020B0604020202020204" pitchFamily="34" charset="0"/>
              </a:rPr>
              <a:t>The Scheme is also extended to Engineers &amp; Diploma Holders.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In India the “Apprentices Act” came into force in 1961 and was amended by the Act 41 of 1986. It’s also a “Statutory Obligation” on the part of every Employer covered under the Act.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5122" name="Picture 2" descr="Image result for Apprentices Act, 1961"/>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7533" t="1600" r="18467" b="10400"/>
          <a:stretch/>
        </p:blipFill>
        <p:spPr bwMode="auto">
          <a:xfrm>
            <a:off x="6934200" y="3781425"/>
            <a:ext cx="1905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The Apprentices Act - 1961</a:t>
            </a:r>
            <a:r>
              <a:rPr lang="en-IN" sz="2000" dirty="0">
                <a:solidFill>
                  <a:schemeClr val="bg1"/>
                </a:solidFill>
                <a:cs typeface="Arial" panose="020B0604020202020204" pitchFamily="34" charset="0"/>
              </a:rPr>
              <a:t> </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cs typeface="Arial" panose="020B0604020202020204" pitchFamily="34" charset="0"/>
              </a:rPr>
              <a:t>Applicability of the Act :-</a:t>
            </a:r>
            <a:r>
              <a:rPr lang="en-IN" dirty="0">
                <a:cs typeface="Arial" panose="020B0604020202020204" pitchFamily="34" charset="0"/>
              </a:rPr>
              <a:t> The “Apprentices Act” applies to all Areas &amp; Industries as notified by Central Government. [Sec-1(4)].</a:t>
            </a:r>
          </a:p>
          <a:p>
            <a:pPr marL="285750" indent="-285750">
              <a:buSzPct val="105000"/>
              <a:buFont typeface="Wingdings 3" panose="05040102010807070707" pitchFamily="18" charset="2"/>
              <a:buChar char="p"/>
            </a:pPr>
            <a:r>
              <a:rPr lang="en-IN" dirty="0">
                <a:cs typeface="Arial" panose="020B0604020202020204" pitchFamily="34" charset="0"/>
              </a:rPr>
              <a:t>The Act extends to “Across all over the India”. It shall come into force on such date as the Central Government may, by notification in the Official Gazette, appoint; and different dates may be appointed for different States. </a:t>
            </a:r>
          </a:p>
          <a:p>
            <a:pPr marL="285750" indent="-285750">
              <a:buSzPct val="105000"/>
              <a:buFont typeface="Wingdings 3" panose="05040102010807070707" pitchFamily="18" charset="2"/>
              <a:buChar char="p"/>
            </a:pPr>
            <a:r>
              <a:rPr lang="en-IN" dirty="0">
                <a:cs typeface="Arial" panose="020B0604020202020204" pitchFamily="34" charset="0"/>
              </a:rPr>
              <a:t>The Act shall also “Not Apply” to any Area or Industry as per the notification by the Govt.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4755423" y="4343400"/>
            <a:ext cx="40386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27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Amendments in the Workmen’s Compensation Act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500"/>
              </a:lnSpc>
              <a:buSzPct val="105000"/>
              <a:buFont typeface="Wingdings 3" panose="05040102010807070707" pitchFamily="18" charset="2"/>
              <a:buChar char="p"/>
            </a:pPr>
            <a:r>
              <a:rPr lang="en-IN" dirty="0">
                <a:cs typeface="Arial" panose="020B0604020202020204" pitchFamily="34" charset="0"/>
              </a:rPr>
              <a:t> Labour Law India: Amendments in the Workmen's Compensation Act in India</a:t>
            </a:r>
            <a:r>
              <a:rPr lang="en-US" dirty="0">
                <a:cs typeface="Arial" panose="020B0604020202020204" pitchFamily="34" charset="0"/>
              </a:rPr>
              <a:t> </a:t>
            </a:r>
            <a:r>
              <a:rPr lang="en-IN" dirty="0">
                <a:cs typeface="Arial" panose="020B0604020202020204" pitchFamily="34" charset="0"/>
              </a:rPr>
              <a:t>Workmen's compensation Act has been amended on 9th January 2010.</a:t>
            </a:r>
            <a:r>
              <a:rPr lang="en-US" dirty="0">
                <a:cs typeface="Arial" panose="020B0604020202020204" pitchFamily="34" charset="0"/>
              </a:rPr>
              <a:t> </a:t>
            </a:r>
          </a:p>
          <a:p>
            <a:pPr marL="285750" indent="-285750">
              <a:lnSpc>
                <a:spcPts val="2500"/>
              </a:lnSpc>
              <a:buSzPct val="105000"/>
              <a:buFont typeface="Wingdings 3" panose="05040102010807070707" pitchFamily="18" charset="2"/>
              <a:buChar char="p"/>
            </a:pPr>
            <a:r>
              <a:rPr lang="en-IN" dirty="0">
                <a:cs typeface="Arial" panose="020B0604020202020204" pitchFamily="34" charset="0"/>
              </a:rPr>
              <a:t>Given below are the synopsis of the changes.</a:t>
            </a:r>
            <a:endParaRPr lang="en-US" dirty="0">
              <a:cs typeface="Arial" panose="020B0604020202020204" pitchFamily="34" charset="0"/>
            </a:endParaRPr>
          </a:p>
          <a:p>
            <a:pPr marL="742950" lvl="1" indent="-285750">
              <a:lnSpc>
                <a:spcPts val="2500"/>
              </a:lnSpc>
              <a:buSzPct val="105000"/>
              <a:buFont typeface="Wingdings 3" pitchFamily="18" charset="2"/>
              <a:buChar char=""/>
            </a:pPr>
            <a:r>
              <a:rPr lang="en-IN" dirty="0">
                <a:cs typeface="Arial" panose="020B0604020202020204" pitchFamily="34" charset="0"/>
              </a:rPr>
              <a:t>THE WORKMEN'S COMPENSATION (AMENDMENT) ACT, 2009 is now renamed as THE EMPLOYEE'S COMPENSATION (AMENDMENT) ACT, 2009 and wherever "workman" or "workmen" is mentioned in the entire Act the same needs to be read as "Employee"</a:t>
            </a:r>
            <a:endParaRPr lang="en-US" dirty="0">
              <a:cs typeface="Arial" panose="020B0604020202020204" pitchFamily="34" charset="0"/>
            </a:endParaRPr>
          </a:p>
          <a:p>
            <a:pPr marL="742950" lvl="1" indent="-285750">
              <a:lnSpc>
                <a:spcPts val="2500"/>
              </a:lnSpc>
              <a:buSzPct val="105000"/>
              <a:buFont typeface="Wingdings 3" pitchFamily="18" charset="2"/>
              <a:buChar char=""/>
            </a:pPr>
            <a:r>
              <a:rPr lang="en-IN" dirty="0">
                <a:cs typeface="Arial" panose="020B0604020202020204" pitchFamily="34" charset="0"/>
              </a:rPr>
              <a:t>The compensation payable on death from the injury, is (</a:t>
            </a:r>
            <a:r>
              <a:rPr lang="en-IN" dirty="0" err="1">
                <a:cs typeface="Arial" panose="020B0604020202020204" pitchFamily="34" charset="0"/>
              </a:rPr>
              <a:t>i</a:t>
            </a:r>
            <a:r>
              <a:rPr lang="en-IN" dirty="0">
                <a:cs typeface="Arial" panose="020B0604020202020204" pitchFamily="34" charset="0"/>
              </a:rPr>
              <a:t>) minimum of Rs.80000 is increased to Rs.120000 or (ii) 50% of the monthly wages of deceased multiplied by the relevant factor.</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249213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Amendments in the Workmen’s Compensation Act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 compensation payable on Permanent Total Disablement from the injury, is (</a:t>
            </a:r>
            <a:r>
              <a:rPr lang="en-IN" dirty="0" err="1">
                <a:cs typeface="Arial" panose="020B0604020202020204" pitchFamily="34" charset="0"/>
              </a:rPr>
              <a:t>i</a:t>
            </a:r>
            <a:r>
              <a:rPr lang="en-IN" dirty="0">
                <a:cs typeface="Arial" panose="020B0604020202020204" pitchFamily="34" charset="0"/>
              </a:rPr>
              <a:t>) minimum of Rs.90000 is increased to Rs.140000 or (ii) 60% of the monthly wages of deceased multiplied by the relevant factor.</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Definition of wages remains unaltered.</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For the purpose of claims settlement actual monthly wages have to be calculated without ceiling of Rs.4000/- which will lead to Multifoods increase in claim outgo. </a:t>
            </a:r>
          </a:p>
          <a:p>
            <a:pPr marL="285750" indent="-285750">
              <a:buSzPct val="105000"/>
              <a:buFont typeface="Wingdings 3" pitchFamily="18" charset="2"/>
              <a:buChar char="p"/>
            </a:pPr>
            <a:r>
              <a:rPr lang="en-IN" dirty="0">
                <a:cs typeface="Arial" panose="020B0604020202020204" pitchFamily="34" charset="0"/>
              </a:rPr>
              <a:t>The maximum amount of claim compensation payable was </a:t>
            </a:r>
            <a:r>
              <a:rPr lang="en-IN" dirty="0" err="1">
                <a:cs typeface="Arial" panose="020B0604020202020204" pitchFamily="34" charset="0"/>
              </a:rPr>
              <a:t>Rs</a:t>
            </a:r>
            <a:r>
              <a:rPr lang="en-IN" dirty="0">
                <a:cs typeface="Arial" panose="020B0604020202020204" pitchFamily="34" charset="0"/>
              </a:rPr>
              <a:t>. 4.56 lakh in the case of death and </a:t>
            </a:r>
            <a:r>
              <a:rPr lang="en-IN" dirty="0" err="1">
                <a:cs typeface="Arial" panose="020B0604020202020204" pitchFamily="34" charset="0"/>
              </a:rPr>
              <a:t>Rs</a:t>
            </a:r>
            <a:r>
              <a:rPr lang="en-IN" dirty="0">
                <a:cs typeface="Arial" panose="020B0604020202020204" pitchFamily="34" charset="0"/>
              </a:rPr>
              <a:t>. 5.48 lakh in the case of permanent total disablement. </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368889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Amendments in the Workmen’s Compensation Act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With the ceiling of Rs.4000/- being removed, the claims outgo will increase.</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Definition of workmen replaced by "Definition of Employee"- also now includes CLERICAL employees.</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 Maximum claim outgo in case of death when ceiling of Rs.4000 was there is calculated as below:</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50% of 4000* 228.54 (if age of employee was 16 years from table below) =  Rs.4.56 lakhs  </a:t>
            </a:r>
            <a:r>
              <a:rPr lang="en-IN" dirty="0"/>
              <a:t>      </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247687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Amendments in the Workmen’s Compensation Act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With the ceiling of Rs.4000/- being removed, the claims outgo will increase.</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Definition of workmen replaced by "Definition of Employee"- also now includes CLERICAL employees.</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 Maximum claim outgo in case of death when ceiling of Rs.4000 was there is calculated as below:</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50% of 4000* 228.54 (if age of employee was 16 years from table below) =  Rs.4.56 lakhs  </a:t>
            </a:r>
            <a:r>
              <a:rPr lang="en-IN" dirty="0"/>
              <a:t>      </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7" name="Picture 6"/>
          <p:cNvPicPr>
            <a:picLocks noChangeAspect="1"/>
          </p:cNvPicPr>
          <p:nvPr/>
        </p:nvPicPr>
        <p:blipFill rotWithShape="1">
          <a:blip r:embed="rId2" cstate="print"/>
          <a:srcRect t="11538" b="15386"/>
          <a:stretch/>
        </p:blipFill>
        <p:spPr>
          <a:xfrm>
            <a:off x="5791200" y="4267200"/>
            <a:ext cx="3028949" cy="2055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41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Amendments in the Workmen’s Compensation Act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800"/>
              </a:lnSpc>
              <a:buSzPct val="105000"/>
              <a:buFont typeface="Wingdings 3" pitchFamily="18" charset="2"/>
              <a:buChar char="p"/>
            </a:pPr>
            <a:r>
              <a:rPr lang="en-IN" dirty="0">
                <a:cs typeface="Calibri" pitchFamily="34" charset="0"/>
              </a:rPr>
              <a:t> Revised monthly wage ceiling limit of 50% of Rs.4000 increased to Rs.8000-Employees Compensation Act for maximum compensation calculation.</a:t>
            </a:r>
            <a:endParaRPr lang="en-US" dirty="0">
              <a:cs typeface="Calibri" pitchFamily="34" charset="0"/>
            </a:endParaRPr>
          </a:p>
          <a:p>
            <a:pPr lvl="1">
              <a:lnSpc>
                <a:spcPts val="2800"/>
              </a:lnSpc>
              <a:buSzPct val="105000"/>
              <a:buFont typeface="Wingdings 3" pitchFamily="18" charset="2"/>
              <a:buChar char=""/>
            </a:pPr>
            <a:r>
              <a:rPr lang="en-IN" dirty="0">
                <a:cs typeface="Calibri" pitchFamily="34" charset="0"/>
              </a:rPr>
              <a:t>Now, a new monthly wage-ceiling limit of </a:t>
            </a:r>
            <a:r>
              <a:rPr lang="en-IN" dirty="0" err="1">
                <a:cs typeface="Calibri" pitchFamily="34" charset="0"/>
              </a:rPr>
              <a:t>Rs</a:t>
            </a:r>
            <a:r>
              <a:rPr lang="en-IN" dirty="0">
                <a:cs typeface="Calibri" pitchFamily="34" charset="0"/>
              </a:rPr>
              <a:t>. 8000 is introduced for the purpose of calculation of 50% of it during computation of Maximum compensation under the Act. Hence, the maximum compensation can go UPTO 50% of 8000 which comes to </a:t>
            </a:r>
            <a:r>
              <a:rPr lang="en-IN" dirty="0" err="1">
                <a:cs typeface="Calibri" pitchFamily="34" charset="0"/>
              </a:rPr>
              <a:t>Rs</a:t>
            </a:r>
            <a:r>
              <a:rPr lang="en-IN" dirty="0">
                <a:cs typeface="Calibri" pitchFamily="34" charset="0"/>
              </a:rPr>
              <a:t>. 4000/- that shall be multiplied by Age factor. </a:t>
            </a:r>
          </a:p>
          <a:p>
            <a:pPr lvl="1">
              <a:lnSpc>
                <a:spcPts val="2800"/>
              </a:lnSpc>
              <a:buSzPct val="105000"/>
              <a:buFont typeface="Wingdings 3" pitchFamily="18" charset="2"/>
              <a:buChar char=""/>
            </a:pPr>
            <a:r>
              <a:rPr lang="en-IN" dirty="0">
                <a:cs typeface="Calibri" pitchFamily="34" charset="0"/>
              </a:rPr>
              <a:t> Thus, effectively it was erstwhile 50% of Rs.4000 and now it is 50% of Rs.8000/-. This amendment is notified vide Central Government Notification No. S.O. 1258(E) vide Ministry of Labour &amp; Employment dated 31st May 2010.</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347195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0" y="0"/>
            <a:ext cx="9144000" cy="5948363"/>
            <a:chOff x="0" y="0"/>
            <a:chExt cx="5760" cy="3747"/>
          </a:xfrm>
          <a:noFill/>
        </p:grpSpPr>
        <p:sp>
          <p:nvSpPr>
            <p:cNvPr id="18467" name="Rectangle 2"/>
            <p:cNvSpPr>
              <a:spLocks noChangeArrowheads="1"/>
            </p:cNvSpPr>
            <p:nvPr/>
          </p:nvSpPr>
          <p:spPr bwMode="gray">
            <a:xfrm flipV="1">
              <a:off x="0" y="0"/>
              <a:ext cx="5760" cy="1658"/>
            </a:xfrm>
            <a:prstGeom prst="rect">
              <a:avLst/>
            </a:prstGeom>
            <a:grpFill/>
            <a:ln w="9525">
              <a:noFill/>
              <a:miter lim="800000"/>
              <a:headEnd/>
              <a:tailEnd/>
            </a:ln>
          </p:spPr>
          <p:txBody>
            <a:bodyPr rot="10800000" wrap="none" lIns="90000" tIns="90000" rIns="72000" bIns="90000" anchor="ctr"/>
            <a:lstStyle/>
            <a:p>
              <a:pPr algn="ctr"/>
              <a:endParaRPr lang="en-US" altLang="en-US" dirty="0">
                <a:solidFill>
                  <a:schemeClr val="bg1"/>
                </a:solidFill>
              </a:endParaRPr>
            </a:p>
          </p:txBody>
        </p:sp>
        <p:sp>
          <p:nvSpPr>
            <p:cNvPr id="18468" name="Rectangle 3"/>
            <p:cNvSpPr>
              <a:spLocks noChangeArrowheads="1"/>
            </p:cNvSpPr>
            <p:nvPr/>
          </p:nvSpPr>
          <p:spPr bwMode="gray">
            <a:xfrm>
              <a:off x="0" y="1842"/>
              <a:ext cx="5760" cy="928"/>
            </a:xfrm>
            <a:prstGeom prst="rect">
              <a:avLst/>
            </a:prstGeom>
            <a:grpFill/>
            <a:ln w="9525">
              <a:noFill/>
              <a:miter lim="800000"/>
              <a:headEnd/>
              <a:tailEnd/>
            </a:ln>
          </p:spPr>
          <p:txBody>
            <a:bodyPr wrap="none" lIns="90000" tIns="90000" rIns="72000" bIns="90000" anchor="ctr"/>
            <a:lstStyle/>
            <a:p>
              <a:pPr algn="ctr"/>
              <a:endParaRPr lang="en-US" altLang="en-US" dirty="0">
                <a:solidFill>
                  <a:schemeClr val="bg1"/>
                </a:solidFill>
              </a:endParaRPr>
            </a:p>
          </p:txBody>
        </p:sp>
        <p:sp>
          <p:nvSpPr>
            <p:cNvPr id="18469" name="Rectangle 99"/>
            <p:cNvSpPr>
              <a:spLocks noChangeArrowheads="1"/>
            </p:cNvSpPr>
            <p:nvPr/>
          </p:nvSpPr>
          <p:spPr bwMode="gray">
            <a:xfrm flipV="1">
              <a:off x="0" y="1603"/>
              <a:ext cx="5760" cy="246"/>
            </a:xfrm>
            <a:prstGeom prst="rect">
              <a:avLst/>
            </a:prstGeom>
            <a:grpFill/>
            <a:ln w="9525">
              <a:noFill/>
              <a:miter lim="800000"/>
              <a:headEnd/>
              <a:tailEnd/>
            </a:ln>
          </p:spPr>
          <p:txBody>
            <a:bodyPr rot="10800000" wrap="none" lIns="90000" tIns="90000" rIns="72000" bIns="90000" anchor="ctr"/>
            <a:lstStyle/>
            <a:p>
              <a:pPr algn="ctr"/>
              <a:endParaRPr lang="en-US" altLang="en-US" dirty="0">
                <a:solidFill>
                  <a:schemeClr val="bg1"/>
                </a:solidFill>
              </a:endParaRPr>
            </a:p>
          </p:txBody>
        </p:sp>
        <p:sp>
          <p:nvSpPr>
            <p:cNvPr id="18470" name="Rectangle 5"/>
            <p:cNvSpPr>
              <a:spLocks noChangeArrowheads="1"/>
            </p:cNvSpPr>
            <p:nvPr/>
          </p:nvSpPr>
          <p:spPr bwMode="gray">
            <a:xfrm flipV="1">
              <a:off x="0" y="2762"/>
              <a:ext cx="5760" cy="985"/>
            </a:xfrm>
            <a:prstGeom prst="rect">
              <a:avLst/>
            </a:prstGeom>
            <a:grpFill/>
            <a:ln w="9525">
              <a:noFill/>
              <a:miter lim="800000"/>
              <a:headEnd/>
              <a:tailEnd/>
            </a:ln>
          </p:spPr>
          <p:txBody>
            <a:bodyPr rot="10800000" wrap="none" lIns="90000" tIns="90000" rIns="72000" bIns="90000" anchor="ctr"/>
            <a:lstStyle/>
            <a:p>
              <a:pPr algn="ctr"/>
              <a:endParaRPr lang="en-US" altLang="en-US" dirty="0">
                <a:solidFill>
                  <a:schemeClr val="bg1"/>
                </a:solidFill>
              </a:endParaRPr>
            </a:p>
          </p:txBody>
        </p:sp>
      </p:grpSp>
      <p:sp>
        <p:nvSpPr>
          <p:cNvPr id="18435" name="Rectangle 2"/>
          <p:cNvSpPr>
            <a:spLocks noGrp="1" noChangeArrowheads="1"/>
          </p:cNvSpPr>
          <p:nvPr>
            <p:ph type="title"/>
          </p:nvPr>
        </p:nvSpPr>
        <p:spPr>
          <a:xfrm>
            <a:off x="323850" y="609600"/>
            <a:ext cx="8496299" cy="517298"/>
          </a:xfrm>
        </p:spPr>
        <p:txBody>
          <a:bodyPr>
            <a:noAutofit/>
          </a:bodyPr>
          <a:lstStyle/>
          <a:p>
            <a:pPr eaLnBrk="1" hangingPunct="1"/>
            <a:r>
              <a:rPr lang="en-IN" altLang="en-US" sz="3200" noProof="1"/>
              <a:t>AGENDA </a:t>
            </a:r>
          </a:p>
        </p:txBody>
      </p:sp>
      <p:sp>
        <p:nvSpPr>
          <p:cNvPr id="18437" name="Rectangle 76"/>
          <p:cNvSpPr>
            <a:spLocks noChangeArrowheads="1"/>
          </p:cNvSpPr>
          <p:nvPr/>
        </p:nvSpPr>
        <p:spPr bwMode="gray">
          <a:xfrm>
            <a:off x="323850" y="1555750"/>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1</a:t>
            </a:r>
          </a:p>
        </p:txBody>
      </p:sp>
      <p:sp>
        <p:nvSpPr>
          <p:cNvPr id="18438" name="Rectangle 77"/>
          <p:cNvSpPr>
            <a:spLocks noChangeArrowheads="1"/>
          </p:cNvSpPr>
          <p:nvPr/>
        </p:nvSpPr>
        <p:spPr bwMode="gray">
          <a:xfrm>
            <a:off x="762000" y="1555750"/>
            <a:ext cx="8058150" cy="295275"/>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What is labour law </a:t>
            </a:r>
          </a:p>
        </p:txBody>
      </p:sp>
      <p:sp>
        <p:nvSpPr>
          <p:cNvPr id="18439" name="Rectangle 78"/>
          <p:cNvSpPr>
            <a:spLocks noChangeArrowheads="1"/>
          </p:cNvSpPr>
          <p:nvPr/>
        </p:nvSpPr>
        <p:spPr bwMode="gray">
          <a:xfrm>
            <a:off x="323850" y="1997075"/>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2</a:t>
            </a:r>
          </a:p>
        </p:txBody>
      </p:sp>
      <p:sp>
        <p:nvSpPr>
          <p:cNvPr id="18440" name="Rectangle 79"/>
          <p:cNvSpPr>
            <a:spLocks noChangeArrowheads="1"/>
          </p:cNvSpPr>
          <p:nvPr/>
        </p:nvSpPr>
        <p:spPr bwMode="gray">
          <a:xfrm>
            <a:off x="762000" y="199707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a:t>Origins of labour law</a:t>
            </a:r>
            <a:endParaRPr lang="en-IN" altLang="en-US" noProof="1"/>
          </a:p>
        </p:txBody>
      </p:sp>
      <p:sp>
        <p:nvSpPr>
          <p:cNvPr id="18441" name="Rectangle 80"/>
          <p:cNvSpPr>
            <a:spLocks noChangeArrowheads="1"/>
          </p:cNvSpPr>
          <p:nvPr/>
        </p:nvSpPr>
        <p:spPr bwMode="gray">
          <a:xfrm>
            <a:off x="323850" y="2436813"/>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3</a:t>
            </a:r>
          </a:p>
        </p:txBody>
      </p:sp>
      <p:sp>
        <p:nvSpPr>
          <p:cNvPr id="18442" name="Rectangle 81"/>
          <p:cNvSpPr>
            <a:spLocks noChangeArrowheads="1"/>
          </p:cNvSpPr>
          <p:nvPr/>
        </p:nvSpPr>
        <p:spPr bwMode="gray">
          <a:xfrm>
            <a:off x="762000" y="243681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Indivisual labour law</a:t>
            </a:r>
          </a:p>
        </p:txBody>
      </p:sp>
      <p:sp>
        <p:nvSpPr>
          <p:cNvPr id="18443" name="Rectangle 82"/>
          <p:cNvSpPr>
            <a:spLocks noChangeArrowheads="1"/>
          </p:cNvSpPr>
          <p:nvPr/>
        </p:nvSpPr>
        <p:spPr bwMode="gray">
          <a:xfrm>
            <a:off x="323850" y="2873375"/>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4</a:t>
            </a:r>
          </a:p>
        </p:txBody>
      </p:sp>
      <p:sp>
        <p:nvSpPr>
          <p:cNvPr id="18444" name="Rectangle 83"/>
          <p:cNvSpPr>
            <a:spLocks noChangeArrowheads="1"/>
          </p:cNvSpPr>
          <p:nvPr/>
        </p:nvSpPr>
        <p:spPr bwMode="gray">
          <a:xfrm>
            <a:off x="762000" y="287337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Annual leave  &amp; holidays </a:t>
            </a:r>
          </a:p>
        </p:txBody>
      </p:sp>
      <p:sp>
        <p:nvSpPr>
          <p:cNvPr id="18445" name="Rectangle 84"/>
          <p:cNvSpPr>
            <a:spLocks noChangeArrowheads="1"/>
          </p:cNvSpPr>
          <p:nvPr/>
        </p:nvSpPr>
        <p:spPr bwMode="gray">
          <a:xfrm>
            <a:off x="323850" y="3311525"/>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5</a:t>
            </a:r>
          </a:p>
        </p:txBody>
      </p:sp>
      <p:sp>
        <p:nvSpPr>
          <p:cNvPr id="18446" name="Rectangle 85"/>
          <p:cNvSpPr>
            <a:spLocks noChangeArrowheads="1"/>
          </p:cNvSpPr>
          <p:nvPr/>
        </p:nvSpPr>
        <p:spPr bwMode="gray">
          <a:xfrm>
            <a:off x="762000" y="331152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Employment  security</a:t>
            </a:r>
          </a:p>
        </p:txBody>
      </p:sp>
      <p:sp>
        <p:nvSpPr>
          <p:cNvPr id="18447" name="Rectangle 86"/>
          <p:cNvSpPr>
            <a:spLocks noChangeArrowheads="1"/>
          </p:cNvSpPr>
          <p:nvPr/>
        </p:nvSpPr>
        <p:spPr bwMode="gray">
          <a:xfrm>
            <a:off x="323850" y="3751263"/>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6</a:t>
            </a:r>
          </a:p>
        </p:txBody>
      </p:sp>
      <p:sp>
        <p:nvSpPr>
          <p:cNvPr id="18448" name="Rectangle 87"/>
          <p:cNvSpPr>
            <a:spLocks noChangeArrowheads="1"/>
          </p:cNvSpPr>
          <p:nvPr/>
        </p:nvSpPr>
        <p:spPr bwMode="gray">
          <a:xfrm>
            <a:off x="762000" y="375126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Fair tretment</a:t>
            </a:r>
          </a:p>
        </p:txBody>
      </p:sp>
      <p:sp>
        <p:nvSpPr>
          <p:cNvPr id="18449" name="Rectangle 88"/>
          <p:cNvSpPr>
            <a:spLocks noChangeArrowheads="1"/>
          </p:cNvSpPr>
          <p:nvPr/>
        </p:nvSpPr>
        <p:spPr bwMode="gray">
          <a:xfrm>
            <a:off x="323850" y="4189413"/>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7</a:t>
            </a:r>
          </a:p>
        </p:txBody>
      </p:sp>
      <p:sp>
        <p:nvSpPr>
          <p:cNvPr id="18450" name="Rectangle 89"/>
          <p:cNvSpPr>
            <a:spLocks noChangeArrowheads="1"/>
          </p:cNvSpPr>
          <p:nvPr/>
        </p:nvSpPr>
        <p:spPr bwMode="gray">
          <a:xfrm>
            <a:off x="762000" y="418941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Faimily responsibilities</a:t>
            </a:r>
          </a:p>
        </p:txBody>
      </p:sp>
      <p:sp>
        <p:nvSpPr>
          <p:cNvPr id="18451" name="Rectangle 90"/>
          <p:cNvSpPr>
            <a:spLocks noChangeArrowheads="1"/>
          </p:cNvSpPr>
          <p:nvPr/>
        </p:nvSpPr>
        <p:spPr bwMode="gray">
          <a:xfrm>
            <a:off x="323850" y="4630738"/>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8</a:t>
            </a:r>
          </a:p>
        </p:txBody>
      </p:sp>
      <p:sp>
        <p:nvSpPr>
          <p:cNvPr id="18452" name="Rectangle 91"/>
          <p:cNvSpPr>
            <a:spLocks noChangeArrowheads="1"/>
          </p:cNvSpPr>
          <p:nvPr/>
        </p:nvSpPr>
        <p:spPr bwMode="gray">
          <a:xfrm>
            <a:off x="762000" y="4630738"/>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Health and safety</a:t>
            </a:r>
          </a:p>
        </p:txBody>
      </p:sp>
      <p:sp>
        <p:nvSpPr>
          <p:cNvPr id="18453" name="Rectangle 92"/>
          <p:cNvSpPr>
            <a:spLocks noChangeArrowheads="1"/>
          </p:cNvSpPr>
          <p:nvPr/>
        </p:nvSpPr>
        <p:spPr bwMode="gray">
          <a:xfrm>
            <a:off x="323850" y="5067300"/>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9</a:t>
            </a:r>
          </a:p>
        </p:txBody>
      </p:sp>
      <p:sp>
        <p:nvSpPr>
          <p:cNvPr id="18454" name="Rectangle 93"/>
          <p:cNvSpPr>
            <a:spLocks noChangeArrowheads="1"/>
          </p:cNvSpPr>
          <p:nvPr/>
        </p:nvSpPr>
        <p:spPr bwMode="gray">
          <a:xfrm>
            <a:off x="762000" y="5067300"/>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Maternity  &amp; work </a:t>
            </a:r>
          </a:p>
        </p:txBody>
      </p:sp>
      <p:sp>
        <p:nvSpPr>
          <p:cNvPr id="18455" name="Rectangle 94"/>
          <p:cNvSpPr>
            <a:spLocks noChangeArrowheads="1"/>
          </p:cNvSpPr>
          <p:nvPr/>
        </p:nvSpPr>
        <p:spPr bwMode="gray">
          <a:xfrm>
            <a:off x="323850" y="5508625"/>
            <a:ext cx="293688" cy="295275"/>
          </a:xfrm>
          <a:prstGeom prst="rect">
            <a:avLst/>
          </a:prstGeom>
          <a:solidFill>
            <a:srgbClr val="3333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solidFill>
                  <a:schemeClr val="bg1"/>
                </a:solidFill>
              </a:rPr>
              <a:t>10</a:t>
            </a:r>
          </a:p>
        </p:txBody>
      </p:sp>
      <p:sp>
        <p:nvSpPr>
          <p:cNvPr id="18456" name="Rectangle 95"/>
          <p:cNvSpPr>
            <a:spLocks noChangeArrowheads="1"/>
          </p:cNvSpPr>
          <p:nvPr/>
        </p:nvSpPr>
        <p:spPr bwMode="gray">
          <a:xfrm>
            <a:off x="762000" y="550862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Sick leave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Paid Vacation / Annual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800"/>
              </a:lnSpc>
              <a:buSzPct val="105000"/>
              <a:buFont typeface="Wingdings 3" panose="05040102010807070707" pitchFamily="18" charset="2"/>
              <a:buChar char="p"/>
            </a:pPr>
            <a:r>
              <a:rPr lang="en-IN" dirty="0">
                <a:cs typeface="Calibri" pitchFamily="34" charset="0"/>
              </a:rPr>
              <a:t>Revised monthly wage ceiling limit of 50% of Rs.4000 increased to Rs.8000-Employees Compensation Act for maximum compensation calculation.</a:t>
            </a:r>
            <a:endParaRPr lang="en-US" dirty="0">
              <a:cs typeface="Calibri" pitchFamily="34" charset="0"/>
            </a:endParaRPr>
          </a:p>
          <a:p>
            <a:pPr marL="742950" lvl="1" indent="-285750">
              <a:lnSpc>
                <a:spcPts val="2800"/>
              </a:lnSpc>
              <a:buSzPct val="105000"/>
              <a:buFont typeface="Wingdings 3" pitchFamily="18" charset="2"/>
              <a:buChar char=""/>
            </a:pPr>
            <a:r>
              <a:rPr lang="en-IN" dirty="0">
                <a:cs typeface="Calibri" pitchFamily="34" charset="0"/>
              </a:rPr>
              <a:t>Now, a new monthly wage-ceiling limit of </a:t>
            </a:r>
            <a:r>
              <a:rPr lang="en-IN" dirty="0" err="1">
                <a:cs typeface="Calibri" pitchFamily="34" charset="0"/>
              </a:rPr>
              <a:t>Rs</a:t>
            </a:r>
            <a:r>
              <a:rPr lang="en-IN" dirty="0">
                <a:cs typeface="Calibri" pitchFamily="34" charset="0"/>
              </a:rPr>
              <a:t>. 8000 is introduced for the purpose of calculation of 50% of it during computation of Maximum compensation under the Act. Hence, the maximum compensation can go UPTO 50% of 8000 which comes to </a:t>
            </a:r>
            <a:r>
              <a:rPr lang="en-IN" dirty="0" err="1">
                <a:cs typeface="Calibri" pitchFamily="34" charset="0"/>
              </a:rPr>
              <a:t>Rs</a:t>
            </a:r>
            <a:r>
              <a:rPr lang="en-IN" dirty="0">
                <a:cs typeface="Calibri" pitchFamily="34" charset="0"/>
              </a:rPr>
              <a:t>. 4000/- that shall be multiplied by Age factor. </a:t>
            </a:r>
          </a:p>
          <a:p>
            <a:pPr marL="742950" lvl="1" indent="-285750">
              <a:lnSpc>
                <a:spcPts val="2800"/>
              </a:lnSpc>
              <a:buSzPct val="105000"/>
              <a:buFont typeface="Wingdings 3" pitchFamily="18" charset="2"/>
              <a:buChar char=""/>
            </a:pPr>
            <a:r>
              <a:rPr lang="en-IN" dirty="0">
                <a:cs typeface="Calibri" pitchFamily="34" charset="0"/>
              </a:rPr>
              <a:t>Thus, effectively it was erstwhile 50% of Rs.4000 and now it is 50% of Rs.8000/-. This amendment is notified vide Central Government Notification No. S.O. 1258(E) vide Ministry of Labour &amp; Employment dated 31st May 2010.</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7" name="Picture 6"/>
          <p:cNvPicPr>
            <a:picLocks noChangeAspect="1"/>
          </p:cNvPicPr>
          <p:nvPr/>
        </p:nvPicPr>
        <p:blipFill>
          <a:blip r:embed="rId2" cstate="print">
            <a:clrChange>
              <a:clrFrom>
                <a:srgbClr val="6FBEDC"/>
              </a:clrFrom>
              <a:clrTo>
                <a:srgbClr val="6FBEDC">
                  <a:alpha val="0"/>
                </a:srgbClr>
              </a:clrTo>
            </a:clrChange>
          </a:blip>
          <a:stretch>
            <a:fillRect/>
          </a:stretch>
        </p:blipFill>
        <p:spPr>
          <a:xfrm>
            <a:off x="5257800" y="5038725"/>
            <a:ext cx="3603445" cy="136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39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Paid Vacation / Annual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900"/>
              </a:lnSpc>
              <a:buSzPct val="105000"/>
              <a:buFont typeface="Wingdings 3" pitchFamily="18" charset="2"/>
              <a:buChar char="p"/>
            </a:pPr>
            <a:r>
              <a:rPr lang="en-IN" dirty="0">
                <a:cs typeface="Arial" panose="020B0604020202020204" pitchFamily="34" charset="0"/>
              </a:rPr>
              <a:t>Workers are paid their usual daily wage rates for the days of earned leave. </a:t>
            </a:r>
          </a:p>
          <a:p>
            <a:pPr marL="285750" indent="-285750">
              <a:lnSpc>
                <a:spcPts val="2900"/>
              </a:lnSpc>
              <a:buSzPct val="105000"/>
              <a:buFont typeface="Wingdings 3" pitchFamily="18" charset="2"/>
              <a:buChar char="p"/>
            </a:pPr>
            <a:r>
              <a:rPr lang="en-IN" dirty="0">
                <a:cs typeface="Arial" panose="020B0604020202020204" pitchFamily="34" charset="0"/>
              </a:rPr>
              <a:t>A worker is paid his full daily wages during the term of annual leave. </a:t>
            </a:r>
          </a:p>
          <a:p>
            <a:pPr marL="285750" indent="-285750">
              <a:lnSpc>
                <a:spcPts val="2900"/>
              </a:lnSpc>
              <a:buSzPct val="105000"/>
              <a:buFont typeface="Wingdings 3" pitchFamily="18" charset="2"/>
              <a:buChar char="p"/>
            </a:pPr>
            <a:r>
              <a:rPr lang="en-IN" dirty="0">
                <a:cs typeface="Arial" panose="020B0604020202020204" pitchFamily="34" charset="0"/>
              </a:rPr>
              <a:t>Daily wages are the average of his total full time earnings for the day on which he actually worked during the months immediately preceding his leave, exclusive of any overtime and bonus but inclusive of dearness allowance and the cash equivalent of advantage accruing through the concessional sale to the worker of food grains and other articles.</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1229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724400"/>
            <a:ext cx="2849879" cy="160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3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Paid Vacation / Annual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If a worker takes four or more days' leave at a time, his wages are paid before the leave begins. </a:t>
            </a:r>
          </a:p>
          <a:p>
            <a:pPr marL="285750" indent="-285750">
              <a:buSzPct val="105000"/>
              <a:buFont typeface="Wingdings 3" pitchFamily="18" charset="2"/>
              <a:buChar char="p"/>
            </a:pPr>
            <a:r>
              <a:rPr lang="en-IN" dirty="0">
                <a:cs typeface="Arial" panose="020B0604020202020204" pitchFamily="34" charset="0"/>
              </a:rPr>
              <a:t>The employer, the works committee and the Chief Inspector of factories determine the schedule of leaves by mutual consensus to ensure continuity of work. </a:t>
            </a:r>
          </a:p>
          <a:p>
            <a:pPr marL="285750" indent="-285750">
              <a:buSzPct val="105000"/>
              <a:buFont typeface="Wingdings 3" pitchFamily="18" charset="2"/>
              <a:buChar char="p"/>
            </a:pPr>
            <a:r>
              <a:rPr lang="en-IN" dirty="0">
                <a:cs typeface="Arial" panose="020B0604020202020204" pitchFamily="34" charset="0"/>
              </a:rPr>
              <a:t>A worker may take all or portion of annual leave provided that he/she notifies the employer in writing at least 15 days prior to the date of availing annual leave and such request may not be refused unless it contradicts with the scheme of leave already agreed.</a:t>
            </a:r>
          </a:p>
          <a:p>
            <a:pPr marL="285750" indent="-285750">
              <a:buSzPct val="105000"/>
              <a:buFont typeface="Wingdings 3" pitchFamily="18" charset="2"/>
              <a:buChar char="p"/>
            </a:pPr>
            <a:r>
              <a:rPr lang="en-IN" dirty="0">
                <a:cs typeface="Arial" panose="020B0604020202020204" pitchFamily="34" charset="0"/>
              </a:rPr>
              <a:t>Even when in portions, annual leave cannot be taken more than three times a year.</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2048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95800"/>
            <a:ext cx="4267200" cy="187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2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Paid Vacation / Annual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lgn="just">
              <a:buSzPct val="105000"/>
              <a:buFont typeface="Wingdings 3" pitchFamily="18" charset="2"/>
              <a:buChar char="p"/>
            </a:pPr>
            <a:r>
              <a:rPr lang="en-IN" dirty="0">
                <a:cs typeface="Arial" panose="020B0604020202020204" pitchFamily="34" charset="0"/>
              </a:rPr>
              <a:t> Annual leave may be carried over however no more than 30 days can be carried over to the next year. </a:t>
            </a:r>
          </a:p>
          <a:p>
            <a:pPr algn="just">
              <a:buSzPct val="105000"/>
              <a:buFont typeface="Wingdings 3" pitchFamily="18" charset="2"/>
              <a:buChar char="p"/>
            </a:pPr>
            <a:r>
              <a:rPr lang="en-IN" dirty="0">
                <a:cs typeface="Arial" panose="020B0604020202020204" pitchFamily="34" charset="0"/>
              </a:rPr>
              <a:t> If the employment contract expires before a worker could take annual leave, compensation for leave is made in proportion to the number of months and numbers of hours worked in a week.</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4248149" y="3962400"/>
            <a:ext cx="4572000" cy="2057400"/>
          </a:xfrm>
          <a:prstGeom prst="rect">
            <a:avLst/>
          </a:prstGeom>
          <a:ln>
            <a:noFill/>
          </a:ln>
          <a:effectLst>
            <a:softEdge rad="112500"/>
          </a:effectLst>
        </p:spPr>
      </p:pic>
    </p:spTree>
    <p:extLst>
      <p:ext uri="{BB962C8B-B14F-4D97-AF65-F5344CB8AC3E}">
        <p14:creationId xmlns:p14="http://schemas.microsoft.com/office/powerpoint/2010/main" val="91670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Pay on Public Holidays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Workers are entitled to paid days-off during Festival (public and religious) holidays.</a:t>
            </a:r>
          </a:p>
          <a:p>
            <a:pPr marL="285750" indent="-285750">
              <a:buSzPct val="105000"/>
              <a:buFont typeface="Wingdings 3" pitchFamily="18" charset="2"/>
              <a:buChar char="p"/>
            </a:pPr>
            <a:r>
              <a:rPr lang="en-IN" dirty="0">
                <a:cs typeface="Arial" panose="020B0604020202020204" pitchFamily="34" charset="0"/>
              </a:rPr>
              <a:t>These include memorial holidays and religious holidays.</a:t>
            </a:r>
          </a:p>
          <a:p>
            <a:pPr marL="285750" indent="-285750">
              <a:buSzPct val="105000"/>
              <a:buFont typeface="Wingdings 3" pitchFamily="18" charset="2"/>
              <a:buChar char="p"/>
            </a:pPr>
            <a:r>
              <a:rPr lang="en-IN" dirty="0">
                <a:cs typeface="Arial" panose="020B0604020202020204" pitchFamily="34" charset="0"/>
              </a:rPr>
              <a:t>There are many festival and religious holidays in India however only three of these are fully covered national public holidays. </a:t>
            </a:r>
          </a:p>
          <a:p>
            <a:pPr marL="285750" indent="-285750">
              <a:buSzPct val="105000"/>
              <a:buFont typeface="Wingdings 3" pitchFamily="18" charset="2"/>
              <a:buChar char="p"/>
            </a:pPr>
            <a:r>
              <a:rPr lang="en-IN" dirty="0">
                <a:cs typeface="Arial" panose="020B0604020202020204" pitchFamily="34" charset="0"/>
              </a:rPr>
              <a:t>These are Republic Day (January 26), Independence Day (August 15) and Mahatma Gandhi's Birthday (October 2). (National and Festival Holiday Act)</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9" name="Picture 8"/>
          <p:cNvPicPr>
            <a:picLocks noChangeAspect="1"/>
          </p:cNvPicPr>
          <p:nvPr/>
        </p:nvPicPr>
        <p:blipFill rotWithShape="1">
          <a:blip r:embed="rId2" cstate="print"/>
          <a:srcRect t="8043"/>
          <a:stretch/>
        </p:blipFill>
        <p:spPr>
          <a:xfrm>
            <a:off x="5029200" y="4410959"/>
            <a:ext cx="3814898" cy="1907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993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Weekly Rest Days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buSzPct val="105000"/>
              <a:buFont typeface="Wingdings 3" pitchFamily="18" charset="2"/>
              <a:buChar char="p"/>
            </a:pPr>
            <a:r>
              <a:rPr lang="en-IN" dirty="0">
                <a:cs typeface="Arial" panose="020B0604020202020204" pitchFamily="34" charset="0"/>
              </a:rPr>
              <a:t>The Factories Act provides provision on weekly rest. </a:t>
            </a:r>
          </a:p>
          <a:p>
            <a:pPr marL="285750" indent="-285750">
              <a:lnSpc>
                <a:spcPts val="2000"/>
              </a:lnSpc>
              <a:buSzPct val="105000"/>
              <a:buFont typeface="Wingdings 3" pitchFamily="18" charset="2"/>
              <a:buChar char="p"/>
            </a:pPr>
            <a:r>
              <a:rPr lang="en-IN" dirty="0">
                <a:cs typeface="Arial" panose="020B0604020202020204" pitchFamily="34" charset="0"/>
              </a:rPr>
              <a:t>Workers are generally entitled to at least 24 hours of weekly rest on the first day of the week, i.e., Sunday. </a:t>
            </a:r>
          </a:p>
          <a:p>
            <a:pPr marL="285750" indent="-285750">
              <a:lnSpc>
                <a:spcPts val="2000"/>
              </a:lnSpc>
              <a:buSzPct val="105000"/>
              <a:buFont typeface="Wingdings 3" pitchFamily="18" charset="2"/>
              <a:buChar char="p"/>
            </a:pPr>
            <a:r>
              <a:rPr lang="en-IN" dirty="0">
                <a:cs typeface="Arial" panose="020B0604020202020204" pitchFamily="34" charset="0"/>
              </a:rPr>
              <a:t>The weekly rest period is reckoned as a paid time.</a:t>
            </a:r>
          </a:p>
          <a:p>
            <a:pPr marL="285750" indent="-285750">
              <a:lnSpc>
                <a:spcPts val="2000"/>
              </a:lnSpc>
              <a:buSzPct val="105000"/>
              <a:buFont typeface="Wingdings 3" pitchFamily="18" charset="2"/>
              <a:buChar char="p"/>
            </a:pPr>
            <a:r>
              <a:rPr lang="en-IN" dirty="0">
                <a:cs typeface="Arial" panose="020B0604020202020204" pitchFamily="34" charset="0"/>
              </a:rPr>
              <a:t>Workers may be required to work on weekly holiday; in this case, he/she is entitled to the substitute holiday three days before or after the usual weekly holiday. </a:t>
            </a:r>
          </a:p>
          <a:p>
            <a:pPr marL="285750" indent="-285750">
              <a:lnSpc>
                <a:spcPts val="2000"/>
              </a:lnSpc>
              <a:buSzPct val="105000"/>
              <a:buFont typeface="Wingdings 3" pitchFamily="18" charset="2"/>
              <a:buChar char="p"/>
            </a:pPr>
            <a:r>
              <a:rPr lang="en-IN" dirty="0">
                <a:cs typeface="Arial" panose="020B0604020202020204" pitchFamily="34" charset="0"/>
              </a:rPr>
              <a:t>Even in the case of holiday substitution, workers must be given a weekly holiday in every 10 days. </a:t>
            </a:r>
          </a:p>
          <a:p>
            <a:pPr marL="285750" indent="-285750">
              <a:lnSpc>
                <a:spcPts val="2000"/>
              </a:lnSpc>
              <a:buSzPct val="105000"/>
              <a:buFont typeface="Wingdings 3" pitchFamily="18" charset="2"/>
              <a:buChar char="p"/>
            </a:pPr>
            <a:r>
              <a:rPr lang="en-IN" dirty="0">
                <a:cs typeface="Arial" panose="020B0604020202020204" pitchFamily="34" charset="0"/>
              </a:rPr>
              <a:t>If an organization is exempted from the provision related to weekly holiday and workers are not granted their weekly holidays, an equal number of compensatory holidays have to be granted within 2 months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4933949" y="4495800"/>
            <a:ext cx="3886200" cy="1828800"/>
          </a:xfrm>
          <a:prstGeom prst="rect">
            <a:avLst/>
          </a:prstGeom>
          <a:ln>
            <a:noFill/>
          </a:ln>
          <a:effectLst>
            <a:softEdge rad="112500"/>
          </a:effectLst>
        </p:spPr>
      </p:pic>
    </p:spTree>
    <p:extLst>
      <p:ext uri="{BB962C8B-B14F-4D97-AF65-F5344CB8AC3E}">
        <p14:creationId xmlns:p14="http://schemas.microsoft.com/office/powerpoint/2010/main" val="347479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Compensation</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In accordance with the Factories Act 1948, normal working hours are 9 hours per day and 48 hours per week. </a:t>
            </a:r>
          </a:p>
          <a:p>
            <a:pPr marL="285750" indent="-285750">
              <a:buSzPct val="105000"/>
              <a:buFont typeface="Wingdings 3" pitchFamily="18" charset="2"/>
              <a:buChar char="p"/>
            </a:pPr>
            <a:r>
              <a:rPr lang="en-IN" dirty="0">
                <a:cs typeface="Arial" panose="020B0604020202020204" pitchFamily="34" charset="0"/>
              </a:rPr>
              <a:t>Working hours for young workers are 4.5 hours per day. </a:t>
            </a:r>
          </a:p>
          <a:p>
            <a:pPr marL="285750" indent="-285750">
              <a:buSzPct val="105000"/>
              <a:buFont typeface="Wingdings 3" pitchFamily="18" charset="2"/>
              <a:buChar char="p"/>
            </a:pPr>
            <a:r>
              <a:rPr lang="en-IN" dirty="0">
                <a:cs typeface="Arial" panose="020B0604020202020204" pitchFamily="34" charset="0"/>
              </a:rPr>
              <a:t>Adult workers may be required to work beyond the stipulated working hours, i.e., 9 hours a day and 48 hours a week. </a:t>
            </a:r>
          </a:p>
          <a:p>
            <a:pPr marL="285750" indent="-285750">
              <a:buSzPct val="105000"/>
              <a:buFont typeface="Wingdings 3" pitchFamily="18" charset="2"/>
              <a:buChar char="p"/>
            </a:pPr>
            <a:r>
              <a:rPr lang="en-IN" dirty="0">
                <a:cs typeface="Arial" panose="020B0604020202020204" pitchFamily="34" charset="0"/>
              </a:rPr>
              <a:t>The compensation for overtime work is twice the regular rate of his ordinary pay (200% of the regular wage rate). </a:t>
            </a:r>
          </a:p>
          <a:p>
            <a:pPr marL="285750" indent="-285750">
              <a:buSzPct val="105000"/>
              <a:buFont typeface="Wingdings 3" pitchFamily="18" charset="2"/>
              <a:buChar char="p"/>
            </a:pPr>
            <a:r>
              <a:rPr lang="en-IN" dirty="0">
                <a:cs typeface="Arial" panose="020B0604020202020204" pitchFamily="34" charset="0"/>
              </a:rPr>
              <a:t>Ordinary rate of wages includes the basic wages plus such allowances, including the cash equivalent of the advantage accruing through the concessional sale to workers of food grains and other articles, as the worker is for the time being entitled to, but does not include a bonus and wages for overtime work.</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6172200" y="4572000"/>
            <a:ext cx="2631288"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773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Compensation</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periods of work must be fixed in such a way that no period should exceed five hours (exemption can be granted to extend this period to 6 hours). </a:t>
            </a:r>
          </a:p>
          <a:p>
            <a:pPr marL="285750" indent="-285750" algn="just">
              <a:buSzPct val="105000"/>
              <a:buFont typeface="Wingdings 3" pitchFamily="18" charset="2"/>
              <a:buChar char="p"/>
            </a:pPr>
            <a:r>
              <a:rPr lang="en-IN" dirty="0">
                <a:cs typeface="Arial" panose="020B0604020202020204" pitchFamily="34" charset="0"/>
              </a:rPr>
              <a:t>A worker must get a rest interval of at least half an hour (30 minutes) after at most five hours of work. </a:t>
            </a:r>
          </a:p>
          <a:p>
            <a:pPr marL="285750" indent="-285750" algn="just">
              <a:buSzPct val="105000"/>
              <a:buFont typeface="Wingdings 3" pitchFamily="18" charset="2"/>
              <a:buChar char="p"/>
            </a:pPr>
            <a:r>
              <a:rPr lang="en-IN" dirty="0">
                <a:cs typeface="Arial" panose="020B0604020202020204" pitchFamily="34" charset="0"/>
              </a:rPr>
              <a:t>The total spread over (of working hours) inclusive of rest breaks and overtime cannot exceed ten and a half hours in any day. </a:t>
            </a:r>
          </a:p>
          <a:p>
            <a:pPr marL="285750" indent="-285750" algn="just">
              <a:buSzPct val="105000"/>
              <a:buFont typeface="Wingdings 3" pitchFamily="18" charset="2"/>
              <a:buChar char="p"/>
            </a:pPr>
            <a:r>
              <a:rPr lang="en-IN" dirty="0">
                <a:cs typeface="Arial" panose="020B0604020202020204" pitchFamily="34" charset="0"/>
              </a:rPr>
              <a:t>This means that an overtime of 2 hours is allowed per day. The Chief Inspector is authorized to extend this spread over, for reasons specified in writing, to 12 hours.</a:t>
            </a:r>
          </a:p>
          <a:p>
            <a:pPr marL="285750" indent="-285750" algn="just">
              <a:buSzPct val="105000"/>
              <a:buFont typeface="Wingdings 3" pitchFamily="18" charset="2"/>
              <a:buChar char="p"/>
            </a:pPr>
            <a:r>
              <a:rPr lang="en-IN" dirty="0">
                <a:cs typeface="Arial" panose="020B0604020202020204" pitchFamily="34" charset="0"/>
              </a:rPr>
              <a:t>An employee may not be required to work overtime on short notice without prior intimation. Period of work, fixed in accordance with the provisions of Act, should be properly notified and displayed in the factory. </a:t>
            </a:r>
          </a:p>
          <a:p>
            <a:pPr marL="285750" indent="-285750" algn="just">
              <a:buSzPct val="105000"/>
              <a:buFont typeface="Wingdings 3" pitchFamily="18" charset="2"/>
              <a:buChar char="p"/>
            </a:pPr>
            <a:r>
              <a:rPr lang="en-IN" dirty="0">
                <a:cs typeface="Arial" panose="020B0604020202020204" pitchFamily="34" charset="0"/>
              </a:rPr>
              <a:t>Any proposed change should be notified to the Inspector, before the change is made.</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3429000" y="5181600"/>
            <a:ext cx="2819400" cy="1219200"/>
          </a:xfrm>
          <a:prstGeom prst="rect">
            <a:avLst/>
          </a:prstGeom>
        </p:spPr>
      </p:pic>
    </p:spTree>
    <p:extLst>
      <p:ext uri="{BB962C8B-B14F-4D97-AF65-F5344CB8AC3E}">
        <p14:creationId xmlns:p14="http://schemas.microsoft.com/office/powerpoint/2010/main" val="212144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Night Work Compensation</a:t>
            </a: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In accordance with the Factories Act, night shift is a shift which extends beyond midnight. </a:t>
            </a:r>
          </a:p>
          <a:p>
            <a:pPr marL="285750" indent="-285750">
              <a:buSzPct val="105000"/>
              <a:buFont typeface="Wingdings 3" pitchFamily="18" charset="2"/>
              <a:buChar char="p"/>
            </a:pPr>
            <a:r>
              <a:rPr lang="en-IN" dirty="0">
                <a:cs typeface="Arial" panose="020B0604020202020204" pitchFamily="34" charset="0"/>
              </a:rPr>
              <a:t>There is no special pay premium for employees </a:t>
            </a:r>
            <a:r>
              <a:rPr lang="en-IN" dirty="0"/>
              <a:t>working over night.</a:t>
            </a:r>
            <a:endParaRPr lang="en-US"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4904451" y="4267200"/>
            <a:ext cx="3915697"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837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Compensatory Holidays / Rest Days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In extraordinary circumstances, workers may perform work on weekly rest days and public holidays.</a:t>
            </a:r>
          </a:p>
          <a:p>
            <a:pPr marL="285750" indent="-285750">
              <a:buSzPct val="105000"/>
              <a:buFont typeface="Wingdings 3" pitchFamily="18" charset="2"/>
              <a:buChar char="p"/>
            </a:pPr>
            <a:r>
              <a:rPr lang="en-IN" dirty="0">
                <a:cs typeface="Arial" panose="020B0604020202020204" pitchFamily="34" charset="0"/>
              </a:rPr>
              <a:t>If workers lost their weekly rest days due to the exemption granted to an establishment under section 52 of the Factories Act, these workers must be provided with compensatory rest days within the following 2 months.</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There is no provision for compensatory holiday for workers working on a public holiday.</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spTree>
    <p:extLst>
      <p:ext uri="{BB962C8B-B14F-4D97-AF65-F5344CB8AC3E}">
        <p14:creationId xmlns:p14="http://schemas.microsoft.com/office/powerpoint/2010/main" val="330768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Labour Law is the “Body of Laws, Administrative Rulings, &amp; Precedents” which address the Relationship between &amp; among “Employers, Employees &amp; Labour Organizations”, often dealing with issues of Public Law. </a:t>
            </a:r>
            <a:endParaRPr lang="en-US" dirty="0"/>
          </a:p>
          <a:p>
            <a:pPr marL="285750" lvl="0" indent="-285750">
              <a:buSzPct val="105000"/>
              <a:buFont typeface="Wingdings 3" panose="05040102010807070707" pitchFamily="18" charset="2"/>
              <a:buChar char="p"/>
            </a:pPr>
            <a:r>
              <a:rPr lang="en-IN" dirty="0"/>
              <a:t>The terms Labour Laws &amp; Employment Laws, are often interchanged in the usage. </a:t>
            </a:r>
            <a:endParaRPr lang="en-US" dirty="0"/>
          </a:p>
          <a:p>
            <a:pPr marL="285750" lvl="0" indent="-285750">
              <a:buSzPct val="105000"/>
              <a:buFont typeface="Wingdings 3" panose="05040102010807070707" pitchFamily="18" charset="2"/>
              <a:buChar char="p"/>
            </a:pPr>
            <a:r>
              <a:rPr lang="en-IN" dirty="0"/>
              <a:t>This has led to a big confusion as to their meanings. </a:t>
            </a:r>
            <a:endParaRPr lang="en-US" dirty="0"/>
          </a:p>
          <a:p>
            <a:pPr marL="285750" lvl="0" indent="-285750">
              <a:buSzPct val="105000"/>
              <a:buFont typeface="Wingdings 3" panose="05040102010807070707" pitchFamily="18" charset="2"/>
              <a:buChar char="p"/>
            </a:pPr>
            <a:r>
              <a:rPr lang="en-IN" dirty="0"/>
              <a:t>Labour Laws are different from Employment laws which deal only with employment contracts and issues regarding employment and workplace discrimination &amp; other Private Law issues</a:t>
            </a:r>
            <a:endParaRPr lang="en-US" dirty="0"/>
          </a:p>
          <a:p>
            <a:pPr>
              <a:buSzPct val="105000"/>
            </a:pPr>
            <a:endParaRPr lang="en-US" dirty="0"/>
          </a:p>
        </p:txBody>
      </p:sp>
      <p:pic>
        <p:nvPicPr>
          <p:cNvPr id="1026" name="Picture 2" descr="Image result for LABOUR LAW hd PIC"/>
          <p:cNvPicPr>
            <a:picLocks noChangeAspect="1" noChangeArrowheads="1"/>
          </p:cNvPicPr>
          <p:nvPr/>
        </p:nvPicPr>
        <p:blipFill rotWithShape="1">
          <a:blip r:embed="rId2" cstate="print">
            <a:clrChange>
              <a:clrFrom>
                <a:srgbClr val="D5CDC2"/>
              </a:clrFrom>
              <a:clrTo>
                <a:srgbClr val="D5CDC2">
                  <a:alpha val="0"/>
                </a:srgbClr>
              </a:clrTo>
            </a:clrChange>
          </a:blip>
          <a:srcRect l="11539" t="6667" r="11539" b="6667"/>
          <a:stretch/>
        </p:blipFill>
        <p:spPr bwMode="auto">
          <a:xfrm>
            <a:off x="5715000" y="4343400"/>
            <a:ext cx="3048000" cy="1981200"/>
          </a:xfrm>
          <a:prstGeom prst="rect">
            <a:avLst/>
          </a:prstGeom>
          <a:noFill/>
        </p:spPr>
      </p:pic>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WHAT’S LABOUR LAW</a:t>
            </a:r>
            <a:endParaRPr lang="en-US" sz="3200" dirty="0"/>
          </a:p>
        </p:txBody>
      </p:sp>
    </p:spTree>
    <p:extLst>
      <p:ext uri="{BB962C8B-B14F-4D97-AF65-F5344CB8AC3E}">
        <p14:creationId xmlns:p14="http://schemas.microsoft.com/office/powerpoint/2010/main" val="128519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Weekend / Public Holiday Work Compensation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Workers may be required to work on weekly rest days and public holidays.  </a:t>
            </a:r>
          </a:p>
          <a:p>
            <a:pPr marL="285750" indent="-285750" algn="just">
              <a:buSzPct val="105000"/>
              <a:buFont typeface="Wingdings 3" pitchFamily="18" charset="2"/>
              <a:buChar char="p"/>
            </a:pPr>
            <a:r>
              <a:rPr lang="en-IN" dirty="0">
                <a:cs typeface="Arial" panose="020B0604020202020204" pitchFamily="34" charset="0"/>
              </a:rPr>
              <a:t>There is no Central level legislation in this respect. </a:t>
            </a:r>
          </a:p>
          <a:p>
            <a:pPr marL="285750" indent="-285750" algn="just">
              <a:buSzPct val="105000"/>
              <a:buFont typeface="Wingdings 3" pitchFamily="18" charset="2"/>
              <a:buChar char="p"/>
            </a:pPr>
            <a:r>
              <a:rPr lang="en-IN" dirty="0">
                <a:cs typeface="Arial" panose="020B0604020202020204" pitchFamily="34" charset="0"/>
              </a:rPr>
              <a:t>Different State level Acts (National and Festival Holiday Acts) provide that in such circumstances when workers have to work on official holidays, they are entitled to receive wages at a premium rate of 200% of the normal hourly wage rate. </a:t>
            </a:r>
          </a:p>
          <a:p>
            <a:pPr marL="285750" indent="-285750" algn="just">
              <a:buSzPct val="105000"/>
              <a:buFont typeface="Wingdings 3" pitchFamily="18" charset="2"/>
              <a:buChar char="p"/>
            </a:pPr>
            <a:r>
              <a:rPr lang="en-IN" dirty="0">
                <a:cs typeface="Arial" panose="020B0604020202020204" pitchFamily="34" charset="0"/>
              </a:rPr>
              <a:t>Workers working on weekly rest days are entitled to premium pay at the rate of 200% of the normal wage rate. </a:t>
            </a:r>
          </a:p>
          <a:p>
            <a:pPr marL="285750" indent="-285750" algn="just">
              <a:buSzPct val="105000"/>
              <a:buFont typeface="Wingdings 3" pitchFamily="18" charset="2"/>
              <a:buChar char="p"/>
            </a:pPr>
            <a:r>
              <a:rPr lang="en-IN" dirty="0">
                <a:cs typeface="Arial" panose="020B0604020202020204" pitchFamily="34" charset="0"/>
              </a:rPr>
              <a:t>A worker may be provided twice the wages for working on a public holiday or may be provided with a substitute holiday with pay. </a:t>
            </a:r>
          </a:p>
          <a:p>
            <a:pPr marL="285750" indent="-285750" algn="just">
              <a:buSzPct val="105000"/>
              <a:buFont typeface="Wingdings 3" pitchFamily="18" charset="2"/>
              <a:buChar char="p"/>
            </a:pPr>
            <a:r>
              <a:rPr lang="en-IN" dirty="0">
                <a:cs typeface="Arial" panose="020B0604020202020204" pitchFamily="34" charset="0"/>
              </a:rPr>
              <a:t>A worker who is required to work on a rest day must be paid wages at the overtime rates (twice the rate of wages).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spTree>
    <p:extLst>
      <p:ext uri="{BB962C8B-B14F-4D97-AF65-F5344CB8AC3E}">
        <p14:creationId xmlns:p14="http://schemas.microsoft.com/office/powerpoint/2010/main" val="26890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Weekend / Public Holiday Work Compensation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cs typeface="Arial" panose="020B0604020202020204" pitchFamily="34" charset="0"/>
              </a:rPr>
              <a:t> Source: §23 (4) of the Minimum Wages (Central) Rules 1950; §5 of the Karnataka Industrial Establishments (National and Festival Holidays) Act 1963; §5 of The Punjab Industrial Establishment (National and Festival Holidays and Casual and Sick Leave) Act 1965</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ANNUAL LEAVE AND HOLIDAYS</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4228555" y="4419600"/>
            <a:ext cx="4572000" cy="1898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9603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Written Employment Particulars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There is no provision in the above labour law that requires an employer to provide a written statement of particulars to a newly hired employee. </a:t>
            </a:r>
          </a:p>
          <a:p>
            <a:pPr marL="285750" indent="-285750">
              <a:buSzPct val="105000"/>
              <a:buFont typeface="Wingdings 3" pitchFamily="18" charset="2"/>
              <a:buChar char="p"/>
            </a:pPr>
            <a:r>
              <a:rPr lang="en-IN" dirty="0">
                <a:cs typeface="Arial" panose="020B0604020202020204" pitchFamily="34" charset="0"/>
              </a:rPr>
              <a:t>A written appointment letter or employment contract is signed between the employer and the worker as a matter of practice.</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EMPLOYMENT SECURITY</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4733652" y="4191000"/>
            <a:ext cx="4114800" cy="2133600"/>
          </a:xfrm>
          <a:prstGeom prst="rect">
            <a:avLst/>
          </a:prstGeom>
          <a:ln>
            <a:noFill/>
          </a:ln>
          <a:effectLst>
            <a:softEdge rad="112500"/>
          </a:effectLst>
        </p:spPr>
      </p:pic>
    </p:spTree>
    <p:extLst>
      <p:ext uri="{BB962C8B-B14F-4D97-AF65-F5344CB8AC3E}">
        <p14:creationId xmlns:p14="http://schemas.microsoft.com/office/powerpoint/2010/main" val="1123843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Written Employment Particulars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written document may contain the following information: name and address of the employer; name and address of the employee; title of the job or nature of work to be performed by the employee (or job description); place of work and hours of work; and probation, if any, and its term, etc. </a:t>
            </a:r>
          </a:p>
          <a:p>
            <a:pPr marL="285750" indent="-285750" algn="just">
              <a:buSzPct val="105000"/>
              <a:buFont typeface="Wingdings 3" pitchFamily="18" charset="2"/>
              <a:buChar char="p"/>
            </a:pPr>
            <a:r>
              <a:rPr lang="en-IN" dirty="0">
                <a:cs typeface="Arial" panose="020B0604020202020204" pitchFamily="34" charset="0"/>
              </a:rPr>
              <a:t>The employers may also incorporate the following information into employment contract: option of the employer to transfer an employee from one office to another branch office, affiliate, etc.; date of commencement of employment; wages or salary details (overtime wages); any benefits that an employee is entitled to (gratuity, provident fund and pension); type of contract – permanent or fixed-term; period of notice required for termination of employment; leave entitlement; conditions under which the employer can terminate the contract; and non-compete, confidentiality and non-solicitation provisions, etc.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EMPLOYMENT SECURITY</a:t>
            </a:r>
            <a:endParaRPr lang="en-US" sz="3200" dirty="0">
              <a:latin typeface="+mn-lt"/>
            </a:endParaRPr>
          </a:p>
        </p:txBody>
      </p:sp>
    </p:spTree>
    <p:extLst>
      <p:ext uri="{BB962C8B-B14F-4D97-AF65-F5344CB8AC3E}">
        <p14:creationId xmlns:p14="http://schemas.microsoft.com/office/powerpoint/2010/main" val="3293157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Fixed Term Contracts</a:t>
            </a:r>
            <a:endParaRPr lang="en-US" sz="2000" b="1" dirty="0">
              <a:solidFill>
                <a:schemeClr val="bg1"/>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cs typeface="Arial" panose="020B0604020202020204" pitchFamily="34" charset="0"/>
              </a:rPr>
              <a:t> whether the process, operation or other work is incidental to, or necessary for the activity that is carried on in the establishment: </a:t>
            </a:r>
          </a:p>
          <a:p>
            <a:pPr marL="742950" lvl="1" indent="-285750">
              <a:buSzPct val="105000"/>
              <a:buFont typeface="Wingdings 3" pitchFamily="18" charset="2"/>
              <a:buChar char=""/>
            </a:pPr>
            <a:r>
              <a:rPr lang="en-IN" dirty="0">
                <a:cs typeface="Arial" panose="020B0604020202020204" pitchFamily="34" charset="0"/>
              </a:rPr>
              <a:t>whether it is of perennial nature, it is of sufficient duration having regard to the nature of activity carried on in that establishment;</a:t>
            </a:r>
          </a:p>
          <a:p>
            <a:pPr marL="742950" lvl="1" indent="-285750">
              <a:buSzPct val="105000"/>
              <a:buFont typeface="Wingdings 3" pitchFamily="18" charset="2"/>
              <a:buChar char=""/>
            </a:pPr>
            <a:r>
              <a:rPr lang="en-IN" dirty="0">
                <a:cs typeface="Arial" panose="020B0604020202020204" pitchFamily="34" charset="0"/>
              </a:rPr>
              <a:t>whether it is done ordinarily through regular workmen in that establishment or an establishment similar thereto;</a:t>
            </a:r>
          </a:p>
          <a:p>
            <a:pPr marL="742950" lvl="1" indent="-285750">
              <a:buSzPct val="105000"/>
              <a:buFont typeface="Wingdings 3" pitchFamily="18" charset="2"/>
              <a:buChar char=""/>
            </a:pPr>
            <a:r>
              <a:rPr lang="en-IN" dirty="0">
                <a:cs typeface="Arial" panose="020B0604020202020204" pitchFamily="34" charset="0"/>
              </a:rPr>
              <a:t> whether it is sufficient to employ considerable number of whole-time workmen.</a:t>
            </a:r>
            <a:endParaRPr lang="en-US" dirty="0">
              <a:cs typeface="Arial" panose="020B0604020202020204" pitchFamily="34" charset="0"/>
            </a:endParaRPr>
          </a:p>
          <a:p>
            <a:r>
              <a:rPr lang="en-IN" dirty="0">
                <a:solidFill>
                  <a:srgbClr val="FF0000"/>
                </a:solidFill>
                <a:cs typeface="Arial" panose="020B0604020202020204" pitchFamily="34" charset="0"/>
              </a:rPr>
              <a:t> sources: §1&amp;10 of the Contract Labour (Regulation And Abolition) Act, 1970</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EMPLOYMENT SECURITY</a:t>
            </a:r>
            <a:endParaRPr lang="en-US" sz="3200" dirty="0">
              <a:latin typeface="+mn-lt"/>
            </a:endParaRPr>
          </a:p>
        </p:txBody>
      </p:sp>
    </p:spTree>
    <p:extLst>
      <p:ext uri="{BB962C8B-B14F-4D97-AF65-F5344CB8AC3E}">
        <p14:creationId xmlns:p14="http://schemas.microsoft.com/office/powerpoint/2010/main" val="3724959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latin typeface="Arial" panose="020B0604020202020204" pitchFamily="34" charset="0"/>
                <a:cs typeface="Arial" panose="020B0604020202020204" pitchFamily="34" charset="0"/>
              </a:rPr>
              <a:t>Probation Period</a:t>
            </a:r>
            <a:endParaRPr lang="en-US" sz="2000" b="1" dirty="0">
              <a:solidFill>
                <a:schemeClr val="bg1"/>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Under section 2 of the Model Standing Order, probation period is usually 6 months however it can be extended by a by a period of three months at a time at the discretion of management. </a:t>
            </a:r>
          </a:p>
          <a:p>
            <a:pPr marL="285750" indent="-285750" algn="just">
              <a:buSzPct val="105000"/>
              <a:buFont typeface="Wingdings 3" pitchFamily="18" charset="2"/>
              <a:buChar char="p"/>
            </a:pPr>
            <a:r>
              <a:rPr lang="en-IN" dirty="0">
                <a:cs typeface="Arial" panose="020B0604020202020204" pitchFamily="34" charset="0"/>
              </a:rPr>
              <a:t>The maximum probation period can't exceed two years. </a:t>
            </a:r>
          </a:p>
          <a:p>
            <a:pPr marL="285750" indent="-285750" algn="just">
              <a:buSzPct val="105000"/>
              <a:buFont typeface="Wingdings 3" pitchFamily="18" charset="2"/>
              <a:buChar char="p"/>
            </a:pPr>
            <a:r>
              <a:rPr lang="en-IN" dirty="0">
                <a:cs typeface="Arial" panose="020B0604020202020204" pitchFamily="34" charset="0"/>
              </a:rPr>
              <a:t>A person is employed as a probationer generally to fill a permanent vacancy in a post. </a:t>
            </a:r>
          </a:p>
          <a:p>
            <a:pPr marL="285750" indent="-285750" algn="just">
              <a:buSzPct val="105000"/>
              <a:buFont typeface="Wingdings 3" pitchFamily="18" charset="2"/>
              <a:buChar char="p"/>
            </a:pPr>
            <a:r>
              <a:rPr lang="en-IN" dirty="0">
                <a:cs typeface="Arial" panose="020B0604020202020204" pitchFamily="34" charset="0"/>
              </a:rPr>
              <a:t>If a permanent employee is employed as a probationer in a new post he may, at any time during the probationary period, be reverted to his old permanent post.</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ANNUAL LEAVE AND HOLIDAYS</a:t>
            </a:r>
            <a:endParaRPr lang="en-US" sz="3200" dirty="0"/>
          </a:p>
        </p:txBody>
      </p:sp>
    </p:spTree>
    <p:extLst>
      <p:ext uri="{BB962C8B-B14F-4D97-AF65-F5344CB8AC3E}">
        <p14:creationId xmlns:p14="http://schemas.microsoft.com/office/powerpoint/2010/main" val="129686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Equal Pay</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Equal Remuneration Act, 1976 requires employers to pay equal remuneration to workers for same work or work of a similar nature without any discrimination on the basis of sex.</a:t>
            </a:r>
          </a:p>
          <a:p>
            <a:pPr marL="285750" indent="-285750">
              <a:buSzPct val="105000"/>
              <a:buFont typeface="Wingdings 3" pitchFamily="18" charset="2"/>
              <a:buChar char="p"/>
            </a:pPr>
            <a:r>
              <a:rPr lang="en-IN" dirty="0">
                <a:cs typeface="Arial" panose="020B0604020202020204" pitchFamily="34" charset="0"/>
              </a:rPr>
              <a:t>The Act requires every employer not to pay to any worker the remuneration (payable in cash or in kind) at rates less favourable than those at which remuneration is paid by him to the workers of the opposite sex for performing the same work or work of a similar nature. </a:t>
            </a:r>
          </a:p>
          <a:p>
            <a:pPr marL="285750" indent="-285750">
              <a:buSzPct val="105000"/>
              <a:buFont typeface="Wingdings 3" pitchFamily="18" charset="2"/>
              <a:buChar char="p"/>
            </a:pPr>
            <a:r>
              <a:rPr lang="en-IN" dirty="0">
                <a:cs typeface="Arial" panose="020B0604020202020204" pitchFamily="34" charset="0"/>
              </a:rPr>
              <a:t>Law further obligates employers not to reduce the rate of remuneration of any worker for the purpose of complying with the provision of equal pay for same work or work of a similar nature.</a:t>
            </a:r>
            <a:endParaRPr lang="en-US" dirty="0">
              <a:cs typeface="Arial" panose="020B0604020202020204" pitchFamily="34" charset="0"/>
            </a:endParaRPr>
          </a:p>
          <a:p>
            <a:pPr>
              <a:buSzPct val="105000"/>
            </a:pPr>
            <a:r>
              <a:rPr lang="en-IN" dirty="0">
                <a:solidFill>
                  <a:srgbClr val="FF0000"/>
                </a:solidFill>
                <a:cs typeface="Arial" panose="020B0604020202020204" pitchFamily="34" charset="0"/>
              </a:rPr>
              <a:t>Source: §4 of the Equal Remuneration Act 1976</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FAIR TREATMENT</a:t>
            </a:r>
            <a:endParaRPr lang="en-US" sz="3200" dirty="0"/>
          </a:p>
        </p:txBody>
      </p:sp>
    </p:spTree>
    <p:extLst>
      <p:ext uri="{BB962C8B-B14F-4D97-AF65-F5344CB8AC3E}">
        <p14:creationId xmlns:p14="http://schemas.microsoft.com/office/powerpoint/2010/main" val="3027923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Non-Discrimination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400"/>
              </a:lnSpc>
              <a:buSzPct val="105000"/>
              <a:buFont typeface="Wingdings 3" pitchFamily="18" charset="2"/>
              <a:buChar char="p"/>
            </a:pPr>
            <a:r>
              <a:rPr lang="en-IN" dirty="0">
                <a:cs typeface="Arial" panose="020B0604020202020204" pitchFamily="34" charset="0"/>
              </a:rPr>
              <a:t> The Constitution of India guarantees equality and prohibits discrimination on grounds of religion, race, caste, sex, birthplace, residence or any of them.</a:t>
            </a:r>
          </a:p>
          <a:p>
            <a:pPr>
              <a:lnSpc>
                <a:spcPts val="2400"/>
              </a:lnSpc>
              <a:buSzPct val="105000"/>
              <a:buFont typeface="Wingdings 3" pitchFamily="18" charset="2"/>
              <a:buChar char="p"/>
            </a:pPr>
            <a:r>
              <a:rPr lang="en-IN" dirty="0">
                <a:cs typeface="Arial" panose="020B0604020202020204" pitchFamily="34" charset="0"/>
              </a:rPr>
              <a:t> The Constitution guarantees equality of opportunity for all citizens in matters relating to employment or appointment to any office under the State.</a:t>
            </a:r>
            <a:r>
              <a:rPr lang="en-IN" b="1" dirty="0">
                <a:cs typeface="Arial" panose="020B0604020202020204" pitchFamily="34" charset="0"/>
              </a:rPr>
              <a:t> </a:t>
            </a:r>
          </a:p>
          <a:p>
            <a:pPr>
              <a:lnSpc>
                <a:spcPts val="2400"/>
              </a:lnSpc>
              <a:buSzPct val="105000"/>
              <a:buFont typeface="Wingdings 3" pitchFamily="18" charset="2"/>
              <a:buChar char="p"/>
            </a:pPr>
            <a:r>
              <a:rPr lang="en-IN" b="1" dirty="0">
                <a:cs typeface="Arial" panose="020B0604020202020204" pitchFamily="34" charset="0"/>
              </a:rPr>
              <a:t> </a:t>
            </a:r>
            <a:r>
              <a:rPr lang="en-IN" dirty="0">
                <a:cs typeface="Arial" panose="020B0604020202020204" pitchFamily="34" charset="0"/>
              </a:rPr>
              <a:t>No citizen can, on grounds only of religion, race, caste, sex, descent, place of birth, residence or any of them, be ineligible for, or discriminated against in respect of, any employment or office under the State.</a:t>
            </a:r>
          </a:p>
          <a:p>
            <a:pPr>
              <a:lnSpc>
                <a:spcPts val="2400"/>
              </a:lnSpc>
              <a:buSzPct val="105000"/>
              <a:buFont typeface="Wingdings 3" pitchFamily="18" charset="2"/>
              <a:buChar char="p"/>
            </a:pPr>
            <a:r>
              <a:rPr lang="en-IN" dirty="0">
                <a:cs typeface="Arial" panose="020B0604020202020204" pitchFamily="34" charset="0"/>
              </a:rPr>
              <a:t> The Equal Remuneration Act also forbids discrimination in hiring, pay and conditions of employment between male and female workers engaged in the same or similar work, except where dissimilar treatment is mandated or permitted under the law.</a:t>
            </a:r>
            <a:endParaRPr lang="en-US" dirty="0">
              <a:cs typeface="Arial" panose="020B0604020202020204" pitchFamily="34" charset="0"/>
            </a:endParaRPr>
          </a:p>
          <a:p>
            <a:pPr>
              <a:lnSpc>
                <a:spcPts val="2400"/>
              </a:lnSpc>
            </a:pPr>
            <a:r>
              <a:rPr lang="en-IN" dirty="0">
                <a:solidFill>
                  <a:srgbClr val="FF0000"/>
                </a:solidFill>
                <a:cs typeface="Arial" panose="020B0604020202020204" pitchFamily="34" charset="0"/>
              </a:rPr>
              <a:t>Source: §14-16 of Indian Constitution 1949 last revised in 2012; § 4 of the Equal Remuneration Act 1976 </a:t>
            </a:r>
            <a:endParaRPr lang="en-US" dirty="0">
              <a:solidFill>
                <a:srgbClr val="FF0000"/>
              </a:solidFill>
              <a:cs typeface="Arial" panose="020B0604020202020204" pitchFamily="34" charset="0"/>
            </a:endParaRPr>
          </a:p>
          <a:p>
            <a:pPr>
              <a:lnSpc>
                <a:spcPts val="2400"/>
              </a:lnSpc>
              <a:buSzPct val="105000"/>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FAIR TREATMENT</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7848599" y="5161052"/>
            <a:ext cx="1095103" cy="1163547"/>
          </a:xfrm>
          <a:prstGeom prst="rect">
            <a:avLst/>
          </a:prstGeom>
        </p:spPr>
      </p:pic>
    </p:spTree>
    <p:extLst>
      <p:ext uri="{BB962C8B-B14F-4D97-AF65-F5344CB8AC3E}">
        <p14:creationId xmlns:p14="http://schemas.microsoft.com/office/powerpoint/2010/main" val="352574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Equal Choice of Profession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In accordance with the Constitution, every citizen has the right to practice any profession, or to carry on any occupation, trade or business subject to reasonable restrictions imposed under the law.</a:t>
            </a:r>
          </a:p>
          <a:p>
            <a:pPr marL="285750" indent="-285750" algn="just">
              <a:buSzPct val="105000"/>
              <a:buFont typeface="Wingdings 3" pitchFamily="18" charset="2"/>
              <a:buChar char="p"/>
            </a:pPr>
            <a:r>
              <a:rPr lang="en-IN" dirty="0">
                <a:cs typeface="Arial" panose="020B0604020202020204" pitchFamily="34" charset="0"/>
              </a:rPr>
              <a:t>Women in India cannot work in the same industries as men. </a:t>
            </a:r>
          </a:p>
          <a:p>
            <a:pPr marL="285750" indent="-285750" algn="just">
              <a:buSzPct val="105000"/>
              <a:buFont typeface="Wingdings 3" pitchFamily="18" charset="2"/>
              <a:buChar char="p"/>
            </a:pPr>
            <a:r>
              <a:rPr lang="en-IN" dirty="0">
                <a:cs typeface="Arial" panose="020B0604020202020204" pitchFamily="34" charset="0"/>
              </a:rPr>
              <a:t>According to the Factories Act 1948, women can't be employed in any part of a factory for pressing cotton in which a cotton-opener is at work. </a:t>
            </a:r>
          </a:p>
          <a:p>
            <a:pPr marL="285750" indent="-285750" algn="just">
              <a:buSzPct val="105000"/>
              <a:buFont typeface="Wingdings 3" pitchFamily="18" charset="2"/>
              <a:buChar char="p"/>
            </a:pPr>
            <a:r>
              <a:rPr lang="en-IN" dirty="0">
                <a:cs typeface="Arial" panose="020B0604020202020204" pitchFamily="34" charset="0"/>
              </a:rPr>
              <a:t>The Act further states that the daily work hour exemption cannot be granted for women workers and night work is also prohibited to them. </a:t>
            </a:r>
          </a:p>
          <a:p>
            <a:pPr marL="285750" indent="-285750" algn="just">
              <a:buSzPct val="105000"/>
              <a:buFont typeface="Wingdings 3" pitchFamily="18" charset="2"/>
              <a:buChar char="p"/>
            </a:pPr>
            <a:r>
              <a:rPr lang="en-IN" dirty="0">
                <a:cs typeface="Arial" panose="020B0604020202020204" pitchFamily="34" charset="0"/>
              </a:rPr>
              <a:t>Moreover the Act  prohibits employment of women in "dangerous" occupations.</a:t>
            </a:r>
            <a:endParaRPr lang="en-US" dirty="0">
              <a:cs typeface="Arial" panose="020B0604020202020204" pitchFamily="34" charset="0"/>
            </a:endParaRPr>
          </a:p>
          <a:p>
            <a:pPr algn="just"/>
            <a:r>
              <a:rPr lang="en-IN" dirty="0">
                <a:solidFill>
                  <a:srgbClr val="FF0000"/>
                </a:solidFill>
                <a:cs typeface="Arial" panose="020B0604020202020204" pitchFamily="34" charset="0"/>
              </a:rPr>
              <a:t>Source: §19(1)(g) of Indian Constitution 1949 last revised in 2012; §27, 66 &amp; 87 of the Factories Act 1948</a:t>
            </a:r>
            <a:endParaRPr lang="en-US" dirty="0">
              <a:solidFill>
                <a:srgbClr val="FF0000"/>
              </a:solidFill>
              <a:cs typeface="Arial" panose="020B0604020202020204" pitchFamily="34" charset="0"/>
            </a:endParaRPr>
          </a:p>
          <a:p>
            <a:pPr>
              <a:buSzPct val="105000"/>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FAIR TREATMENT</a:t>
            </a:r>
            <a:endParaRPr lang="en-US" sz="3200" dirty="0">
              <a:latin typeface="+mn-lt"/>
            </a:endParaRPr>
          </a:p>
        </p:txBody>
      </p:sp>
    </p:spTree>
    <p:extLst>
      <p:ext uri="{BB962C8B-B14F-4D97-AF65-F5344CB8AC3E}">
        <p14:creationId xmlns:p14="http://schemas.microsoft.com/office/powerpoint/2010/main" val="1475532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Regulations on Fair Treatment</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lvl="0" algn="just">
              <a:buSzPct val="105000"/>
              <a:buFont typeface="Wingdings 3" pitchFamily="18" charset="2"/>
              <a:buChar char="p"/>
            </a:pPr>
            <a:r>
              <a:rPr lang="en-IN" dirty="0">
                <a:cs typeface="Arial" panose="020B0604020202020204" pitchFamily="34" charset="0"/>
              </a:rPr>
              <a:t> Factories Act, 1948</a:t>
            </a:r>
          </a:p>
          <a:p>
            <a:pPr lvl="0" algn="just">
              <a:buSzPct val="105000"/>
              <a:buFont typeface="Wingdings 3" pitchFamily="18" charset="2"/>
              <a:buChar char="p"/>
            </a:pPr>
            <a:r>
              <a:rPr lang="en-IN" dirty="0">
                <a:cs typeface="Arial" panose="020B0604020202020204" pitchFamily="34" charset="0"/>
              </a:rPr>
              <a:t> Equal Remuneration Act, 1976</a:t>
            </a:r>
          </a:p>
          <a:p>
            <a:pPr lvl="0" algn="just">
              <a:buSzPct val="105000"/>
              <a:buFont typeface="Wingdings 3" pitchFamily="18" charset="2"/>
              <a:buChar char="p"/>
            </a:pPr>
            <a:r>
              <a:rPr lang="en-IN" dirty="0">
                <a:cs typeface="Arial" panose="020B0604020202020204" pitchFamily="34" charset="0"/>
              </a:rPr>
              <a:t> Constitution of India, 1950</a:t>
            </a:r>
          </a:p>
          <a:p>
            <a:pPr lvl="0" algn="just">
              <a:buSzPct val="105000"/>
              <a:buFont typeface="Wingdings 3" pitchFamily="18" charset="2"/>
              <a:buChar char="p"/>
            </a:pPr>
            <a:r>
              <a:rPr lang="en-IN" dirty="0">
                <a:cs typeface="Arial" panose="020B0604020202020204" pitchFamily="34" charset="0"/>
              </a:rPr>
              <a:t> The Sexual Harassment of Women at Workplace (Prevention, Prohibition and Redressed) Act, 2013</a:t>
            </a:r>
            <a:endParaRPr lang="en-US" dirty="0">
              <a:cs typeface="Arial" panose="020B0604020202020204" pitchFamily="34" charset="0"/>
            </a:endParaRPr>
          </a:p>
          <a:p>
            <a:pPr algn="just"/>
            <a:r>
              <a:rPr lang="en-IN" dirty="0">
                <a:cs typeface="Arial" panose="020B0604020202020204" pitchFamily="34" charset="0"/>
              </a:rPr>
              <a:t>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FAIR TREATMENT</a:t>
            </a:r>
            <a:endParaRPr lang="en-US" sz="3200" dirty="0">
              <a:latin typeface="+mn-lt"/>
            </a:endParaRPr>
          </a:p>
        </p:txBody>
      </p:sp>
    </p:spTree>
    <p:extLst>
      <p:ext uri="{BB962C8B-B14F-4D97-AF65-F5344CB8AC3E}">
        <p14:creationId xmlns:p14="http://schemas.microsoft.com/office/powerpoint/2010/main" val="158127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lgn="just">
              <a:buSzPct val="105000"/>
              <a:buFont typeface="Wingdings 3" pitchFamily="18" charset="2"/>
              <a:buChar char="p"/>
            </a:pPr>
            <a:r>
              <a:rPr lang="en-IN" dirty="0">
                <a:cs typeface="Arial" panose="020B0604020202020204" pitchFamily="34" charset="0"/>
              </a:rPr>
              <a:t>“Labour Laws” harmonize many angles of the Relationship between “Trade Unions, Employers &amp; Employees”. </a:t>
            </a:r>
          </a:p>
          <a:p>
            <a:pPr marL="285750" lvl="0" indent="-285750" algn="just">
              <a:buSzPct val="105000"/>
              <a:buFont typeface="Wingdings 3" pitchFamily="18" charset="2"/>
              <a:buChar char="p"/>
            </a:pPr>
            <a:r>
              <a:rPr lang="en-IN" dirty="0">
                <a:cs typeface="Arial" panose="020B0604020202020204" pitchFamily="34" charset="0"/>
              </a:rPr>
              <a:t>In some countries (like Canada), Employment Laws Related to Unionised workplaces are different from those relating to particular Individuals. </a:t>
            </a:r>
          </a:p>
          <a:p>
            <a:pPr marL="285750" lvl="0" indent="-285750" algn="just">
              <a:buSzPct val="105000"/>
              <a:buFont typeface="Wingdings 3" pitchFamily="18" charset="2"/>
              <a:buChar char="p"/>
            </a:pPr>
            <a:r>
              <a:rPr lang="en-IN" dirty="0">
                <a:cs typeface="Arial" panose="020B0604020202020204" pitchFamily="34" charset="0"/>
              </a:rPr>
              <a:t>In most countries however, no such distinction is made. </a:t>
            </a:r>
          </a:p>
          <a:p>
            <a:pPr marL="285750" lvl="0" indent="-285750" algn="just">
              <a:buSzPct val="105000"/>
              <a:buFont typeface="Wingdings 3" pitchFamily="18" charset="2"/>
              <a:buChar char="p"/>
            </a:pPr>
            <a:r>
              <a:rPr lang="en-IN" dirty="0">
                <a:cs typeface="Arial" panose="020B0604020202020204" pitchFamily="34" charset="0"/>
              </a:rPr>
              <a:t>The “Final Goal” of Labour Laws is to bring both “Employer &amp; Employee” on the same Level, thereby mitigating the differences between the two ever- warring groups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WHAT’S LABOUR LAW</a:t>
            </a:r>
            <a:endParaRPr lang="en-US" sz="3200" dirty="0"/>
          </a:p>
        </p:txBody>
      </p:sp>
      <p:pic>
        <p:nvPicPr>
          <p:cNvPr id="2050" name="Picture 2" descr="Image result for LABOUR LAWS IN INDI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5792"/>
          <a:stretch/>
        </p:blipFill>
        <p:spPr bwMode="auto">
          <a:xfrm>
            <a:off x="7056120" y="4907882"/>
            <a:ext cx="1905000" cy="15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7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Paternity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There is no provision on paternity leave in Indian labour law for private sector workers. </a:t>
            </a:r>
          </a:p>
          <a:p>
            <a:pPr marL="285750" indent="-285750">
              <a:buSzPct val="105000"/>
              <a:buFont typeface="Wingdings 3" pitchFamily="18" charset="2"/>
              <a:buChar char="p"/>
            </a:pPr>
            <a:r>
              <a:rPr lang="en-IN" dirty="0">
                <a:cs typeface="Arial" panose="020B0604020202020204" pitchFamily="34" charset="0"/>
              </a:rPr>
              <a:t>The civil servants (Central Government) however are entitled to paternity leave.</a:t>
            </a:r>
          </a:p>
          <a:p>
            <a:pPr marL="285750" indent="-285750">
              <a:buSzPct val="105000"/>
              <a:buFont typeface="Wingdings 3" pitchFamily="18" charset="2"/>
              <a:buChar char="p"/>
            </a:pPr>
            <a:r>
              <a:rPr lang="en-IN" dirty="0">
                <a:cs typeface="Arial" panose="020B0604020202020204" pitchFamily="34" charset="0"/>
              </a:rPr>
              <a:t>A male civil servant (including an apprentice, probationer) with less than two surviving children, may be granted Paternity Leave  for a period of 15 days before or up to six months from the date of delivery of the child. </a:t>
            </a:r>
          </a:p>
          <a:p>
            <a:pPr marL="285750" indent="-285750">
              <a:buSzPct val="105000"/>
              <a:buFont typeface="Wingdings 3" pitchFamily="18" charset="2"/>
              <a:buChar char="p"/>
            </a:pPr>
            <a:r>
              <a:rPr lang="en-IN" dirty="0">
                <a:cs typeface="Arial" panose="020B0604020202020204" pitchFamily="34" charset="0"/>
              </a:rPr>
              <a:t>If paternity leave is not taken within 6 months of the birth of child, it is treated as lapsed. Workers on paternity leave are paid their leave salary equal to the pay drawn immediately before proceeding on leave. </a:t>
            </a:r>
          </a:p>
          <a:p>
            <a:pPr marL="285750" indent="-285750">
              <a:buSzPct val="105000"/>
              <a:buFont typeface="Wingdings 3" pitchFamily="18" charset="2"/>
              <a:buChar char="p"/>
            </a:pPr>
            <a:r>
              <a:rPr lang="en-IN" dirty="0">
                <a:cs typeface="Arial" panose="020B0604020202020204" pitchFamily="34" charset="0"/>
              </a:rPr>
              <a:t>The paternity Leave may be combined with leave of any other kind. </a:t>
            </a:r>
          </a:p>
          <a:p>
            <a:pPr marL="285750" indent="-285750">
              <a:buSzPct val="105000"/>
              <a:buFont typeface="Wingdings 3" pitchFamily="18" charset="2"/>
              <a:buChar char="p"/>
            </a:pPr>
            <a:r>
              <a:rPr lang="en-IN" dirty="0">
                <a:cs typeface="Arial" panose="020B0604020202020204" pitchFamily="34" charset="0"/>
              </a:rPr>
              <a:t>The paternity leave cannot be debited against the leave account. </a:t>
            </a:r>
          </a:p>
          <a:p>
            <a:pPr marL="285750" indent="-285750">
              <a:buSzPct val="105000"/>
              <a:buFont typeface="Wingdings 3" pitchFamily="18" charset="2"/>
              <a:buChar char="p"/>
            </a:pPr>
            <a:r>
              <a:rPr lang="en-IN" dirty="0">
                <a:cs typeface="Arial" panose="020B0604020202020204" pitchFamily="34" charset="0"/>
              </a:rPr>
              <a:t>Paternity Leave cannot normally be refused under any circumstances. Similar provisions are applicable on the adoption of a child under the age of one year.</a:t>
            </a:r>
          </a:p>
          <a:p>
            <a:pPr>
              <a:buSzPct val="105000"/>
            </a:pPr>
            <a:r>
              <a:rPr lang="en-IN" dirty="0">
                <a:solidFill>
                  <a:srgbClr val="FF0000"/>
                </a:solidFill>
                <a:cs typeface="Arial" panose="020B0604020202020204" pitchFamily="34" charset="0"/>
              </a:rPr>
              <a:t>Source: Rule 43-A &amp; 43-AA of Central Civil Services (Leave) Rules, 1972</a:t>
            </a:r>
            <a:endParaRPr lang="en-US" dirty="0">
              <a:solidFill>
                <a:srgbClr val="FF0000"/>
              </a:solidFill>
              <a:cs typeface="Arial" panose="020B0604020202020204" pitchFamily="34" charset="0"/>
            </a:endParaRPr>
          </a:p>
          <a:p>
            <a:pPr marL="285750" indent="-285750" algn="just">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FAIR TREATMENT</a:t>
            </a:r>
            <a:endParaRPr lang="en-US" sz="3200" dirty="0">
              <a:latin typeface="+mn-lt"/>
            </a:endParaRPr>
          </a:p>
        </p:txBody>
      </p:sp>
    </p:spTree>
    <p:extLst>
      <p:ext uri="{BB962C8B-B14F-4D97-AF65-F5344CB8AC3E}">
        <p14:creationId xmlns:p14="http://schemas.microsoft.com/office/powerpoint/2010/main" val="3457646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Parental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cs typeface="Arial" panose="020B0604020202020204" pitchFamily="34" charset="0"/>
              </a:rPr>
              <a:t>There is no provision for parental leave in Indian labour law.</a:t>
            </a:r>
          </a:p>
          <a:p>
            <a:pPr>
              <a:buSzPct val="105000"/>
              <a:buFont typeface="Wingdings 3" pitchFamily="18" charset="2"/>
              <a:buChar char="p"/>
            </a:pPr>
            <a:r>
              <a:rPr lang="en-IN" dirty="0">
                <a:cs typeface="Arial" panose="020B0604020202020204" pitchFamily="34" charset="0"/>
              </a:rPr>
              <a:t> Flexible Work Option for Parents / Work-Life Balance\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There was no provision for flexible work option for workers with minor children and other family responsibilities.</a:t>
            </a:r>
          </a:p>
          <a:p>
            <a:pPr marL="742950" lvl="1" indent="-285750">
              <a:buSzPct val="105000"/>
              <a:buFont typeface="Wingdings 3" pitchFamily="18" charset="2"/>
              <a:buChar char=""/>
            </a:pPr>
            <a:r>
              <a:rPr lang="en-IN" dirty="0">
                <a:cs typeface="Arial" panose="020B0604020202020204" pitchFamily="34" charset="0"/>
              </a:rPr>
              <a:t>However, under the Maternity Benefit (Amendment) Act 2016, after completion of maternity leave, an employer may permit a woman to work from home, if the nature of work assigned permits her to do so.</a:t>
            </a:r>
          </a:p>
          <a:p>
            <a:pPr marL="742950" lvl="1" indent="-285750">
              <a:buSzPct val="105000"/>
              <a:buFont typeface="Wingdings 3" pitchFamily="18" charset="2"/>
              <a:buChar char=""/>
            </a:pPr>
            <a:r>
              <a:rPr lang="en-IN" dirty="0">
                <a:cs typeface="Arial" panose="020B0604020202020204" pitchFamily="34" charset="0"/>
              </a:rPr>
              <a:t>However, this must be mutually agreed between the parties.</a:t>
            </a:r>
          </a:p>
          <a:p>
            <a:pPr>
              <a:buSzPct val="105000"/>
            </a:pPr>
            <a:r>
              <a:rPr lang="en-IN" dirty="0">
                <a:solidFill>
                  <a:srgbClr val="FF0000"/>
                </a:solidFill>
                <a:cs typeface="Arial" panose="020B0604020202020204" pitchFamily="34" charset="0"/>
              </a:rPr>
              <a:t>Source: §5 of the Maternity Benefits Act 1961, amended in 2017</a:t>
            </a:r>
            <a:endParaRPr lang="en-US" dirty="0">
              <a:solidFill>
                <a:srgbClr val="FF0000"/>
              </a:solidFill>
              <a:cs typeface="Arial" panose="020B0604020202020204" pitchFamily="34" charset="0"/>
            </a:endParaRPr>
          </a:p>
          <a:p>
            <a:endParaRPr lang="en-IN" dirty="0"/>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FAMILY RESPONSIBILITIES</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6860177" y="4038600"/>
            <a:ext cx="1959972" cy="2286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4766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Employer Cares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In accordance with the Factories Act 1948, an occupier of an establishment has to ensure the health, safety and welfare of all the workers while they are at work in the factory.</a:t>
            </a:r>
          </a:p>
          <a:p>
            <a:pPr marL="285750" indent="-285750">
              <a:buSzPct val="105000"/>
              <a:buFont typeface="Wingdings 3" pitchFamily="18" charset="2"/>
              <a:buChar char="p"/>
            </a:pPr>
            <a:r>
              <a:rPr lang="en-IN" dirty="0">
                <a:cs typeface="Arial" panose="020B0604020202020204" pitchFamily="34" charset="0"/>
              </a:rPr>
              <a:t>It is obligatory for an employer/occupier to ensure the provision and maintenance of plant and systems of work that are safe and without health risks.</a:t>
            </a:r>
          </a:p>
          <a:p>
            <a:pPr marL="285750" indent="-285750">
              <a:buSzPct val="105000"/>
              <a:buFont typeface="Wingdings 3" pitchFamily="18" charset="2"/>
              <a:buChar char="p"/>
            </a:pPr>
            <a:r>
              <a:rPr lang="en-IN" dirty="0">
                <a:cs typeface="Arial" panose="020B0604020202020204" pitchFamily="34" charset="0"/>
              </a:rPr>
              <a:t>Arrangements should be made to rectify risks involved in use, handling, storage and transport of articles and substances.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5924549" y="4953000"/>
            <a:ext cx="28956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844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Employer Cares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establishment should be monitored to check the quality of the premises; cleanliness; disposal of wastes and effluents; ventilation and temperature; dust and fume; artificial humidification; overcrowding; lighting; clean drinking water; latrines and urinals; and spittoons.</a:t>
            </a:r>
          </a:p>
          <a:p>
            <a:pPr marL="285750" indent="-285750" algn="just">
              <a:buSzPct val="105000"/>
              <a:buFont typeface="Wingdings 3" pitchFamily="18" charset="2"/>
              <a:buChar char="p"/>
            </a:pPr>
            <a:r>
              <a:rPr lang="en-IN" dirty="0">
                <a:cs typeface="Arial" panose="020B0604020202020204" pitchFamily="34" charset="0"/>
              </a:rPr>
              <a:t>Safety of the worker must be ensured by installing and maintaining the machinery, mechanisms, transmission apparatus, tools, equipment and machines in best possible safety conditions. </a:t>
            </a:r>
          </a:p>
          <a:p>
            <a:pPr marL="285750" indent="-285750" algn="just">
              <a:buSzPct val="105000"/>
              <a:buFont typeface="Wingdings 3" pitchFamily="18" charset="2"/>
              <a:buChar char="p"/>
            </a:pPr>
            <a:r>
              <a:rPr lang="en-IN" dirty="0">
                <a:cs typeface="Arial" panose="020B0604020202020204" pitchFamily="34" charset="0"/>
              </a:rPr>
              <a:t>Tools, equipment, machines, or products used must be organized properly guaranteeing the safety of workers.</a:t>
            </a:r>
          </a:p>
          <a:p>
            <a:pPr marL="285750" indent="-285750" algn="just">
              <a:buSzPct val="105000"/>
              <a:buFont typeface="Wingdings 3" pitchFamily="18" charset="2"/>
              <a:buChar char="p"/>
            </a:pPr>
            <a:r>
              <a:rPr lang="en-IN" dirty="0">
                <a:cs typeface="Arial" panose="020B0604020202020204" pitchFamily="34" charset="0"/>
              </a:rPr>
              <a:t>The employer is obliged to take care to protect the worker’s health and safety by providing the means of rescue, the first aid, and the clean-up; and arrangements and organization of the workplace</a:t>
            </a:r>
            <a:endParaRPr lang="en-US" dirty="0">
              <a:cs typeface="Arial" panose="020B0604020202020204" pitchFamily="34" charset="0"/>
            </a:endParaRPr>
          </a:p>
          <a:p>
            <a:pPr algn="just"/>
            <a:r>
              <a:rPr lang="en-IN" dirty="0">
                <a:solidFill>
                  <a:srgbClr val="FF0000"/>
                </a:solidFill>
                <a:cs typeface="Arial" panose="020B0604020202020204" pitchFamily="34" charset="0"/>
              </a:rPr>
              <a:t>Source: §7(A) of the Factories Act 1948</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spTree>
    <p:extLst>
      <p:ext uri="{BB962C8B-B14F-4D97-AF65-F5344CB8AC3E}">
        <p14:creationId xmlns:p14="http://schemas.microsoft.com/office/powerpoint/2010/main" val="1350775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Free Protection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 Factories Act requires employers to provide protective equipment (means of protection) to workers involved in hazardous work. </a:t>
            </a:r>
          </a:p>
          <a:p>
            <a:pPr marL="285750" indent="-285750">
              <a:buSzPct val="105000"/>
              <a:buFont typeface="Wingdings 3" pitchFamily="18" charset="2"/>
              <a:buChar char="p"/>
            </a:pPr>
            <a:r>
              <a:rPr lang="en-IN" dirty="0">
                <a:cs typeface="Arial" panose="020B0604020202020204" pitchFamily="34" charset="0"/>
              </a:rPr>
              <a:t>The type of PPE needed varies depending on the nature of work being performed. </a:t>
            </a:r>
          </a:p>
          <a:p>
            <a:pPr marL="285750" indent="-285750">
              <a:buSzPct val="105000"/>
              <a:buFont typeface="Wingdings 3" pitchFamily="18" charset="2"/>
              <a:buChar char="p"/>
            </a:pPr>
            <a:r>
              <a:rPr lang="en-IN" dirty="0">
                <a:cs typeface="Arial" panose="020B0604020202020204" pitchFamily="34" charset="0"/>
              </a:rPr>
              <a:t>It includes screens or suitable goggles for protection of eyes. </a:t>
            </a:r>
          </a:p>
          <a:p>
            <a:pPr marL="285750" indent="-285750">
              <a:buSzPct val="105000"/>
              <a:buFont typeface="Wingdings 3" pitchFamily="18" charset="2"/>
              <a:buChar char="p"/>
            </a:pPr>
            <a:r>
              <a:rPr lang="en-IN" dirty="0">
                <a:cs typeface="Arial" panose="020B0604020202020204" pitchFamily="34" charset="0"/>
              </a:rPr>
              <a:t>The right use of PPE reduces risk of accident and illness, minimizes future medical costs, and helps in creation of safer working environment.</a:t>
            </a:r>
            <a:endParaRPr lang="en-US" dirty="0">
              <a:cs typeface="Arial" panose="020B0604020202020204" pitchFamily="34" charset="0"/>
            </a:endParaRPr>
          </a:p>
          <a:p>
            <a:pPr>
              <a:buSzPct val="105000"/>
            </a:pPr>
            <a:r>
              <a:rPr lang="en-IN" dirty="0">
                <a:solidFill>
                  <a:srgbClr val="FF0000"/>
                </a:solidFill>
                <a:cs typeface="Arial" panose="020B0604020202020204" pitchFamily="34" charset="0"/>
              </a:rPr>
              <a:t>Source: §35 &amp; 87 of Factories Act 1948</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6172199" y="4108609"/>
            <a:ext cx="2621823"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82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Training</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cs typeface="Arial" panose="020B0604020202020204" pitchFamily="34" charset="0"/>
              </a:rPr>
              <a:t> In accordance with the Factories Act, it is the responsibility of an employer to provide instruction, training and supervision as is necessary to ensure health and safety at work of his employees.</a:t>
            </a:r>
            <a:endParaRPr lang="en-US" dirty="0">
              <a:cs typeface="Arial" panose="020B0604020202020204" pitchFamily="34" charset="0"/>
            </a:endParaRPr>
          </a:p>
          <a:p>
            <a:r>
              <a:rPr lang="en-IN" dirty="0">
                <a:solidFill>
                  <a:srgbClr val="FF0000"/>
                </a:solidFill>
                <a:cs typeface="Arial" panose="020B0604020202020204" pitchFamily="34" charset="0"/>
              </a:rPr>
              <a:t>Source: §35 &amp; 87 of Factories Act 1948</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6096000" y="3962400"/>
            <a:ext cx="2590800"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246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Labour Inspection System</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lgn="just">
              <a:buSzPct val="105000"/>
              <a:buFont typeface="Wingdings 3" pitchFamily="18" charset="2"/>
              <a:buChar char="p"/>
            </a:pPr>
            <a:r>
              <a:rPr lang="en-IN" dirty="0">
                <a:cs typeface="Arial" panose="020B0604020202020204" pitchFamily="34" charset="0"/>
              </a:rPr>
              <a:t> The Factories Act provides for a vibrant labour inspection system. However, the labour inspection system is state based.</a:t>
            </a:r>
          </a:p>
          <a:p>
            <a:pPr algn="just">
              <a:buSzPct val="105000"/>
              <a:buFont typeface="Wingdings 3" pitchFamily="18" charset="2"/>
              <a:buChar char="p"/>
            </a:pPr>
            <a:r>
              <a:rPr lang="en-IN" dirty="0">
                <a:cs typeface="Arial" panose="020B0604020202020204" pitchFamily="34" charset="0"/>
              </a:rPr>
              <a:t> The Ministry of Labour and Employment along with ministries specialized for certain industrial sectors (for example the Ministry of Power, Ministry of Mines) are responsible for formulating and administering laws and regulations relating to labour and employment.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spTree>
    <p:extLst>
      <p:ext uri="{BB962C8B-B14F-4D97-AF65-F5344CB8AC3E}">
        <p14:creationId xmlns:p14="http://schemas.microsoft.com/office/powerpoint/2010/main" val="3993779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Labour Inspection System</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national legislation provides inspectors the power to enter in workplace premises; examine; inquire or interview anyone; ask for or take copy of any prescribed register, record or other document; and take measures and photographs. </a:t>
            </a:r>
          </a:p>
          <a:p>
            <a:pPr marL="285750" indent="-285750" algn="just">
              <a:buSzPct val="105000"/>
              <a:buFont typeface="Wingdings 3" pitchFamily="18" charset="2"/>
              <a:buChar char="p"/>
            </a:pPr>
            <a:r>
              <a:rPr lang="en-IN" dirty="0">
                <a:cs typeface="Arial" panose="020B0604020202020204" pitchFamily="34" charset="0"/>
              </a:rPr>
              <a:t>The labour inspector is also authorized to dismantle or subject it to any process or test and take possession of any such article or substance that seems to cause danger to health and safety, and detain it for so long as is necessary for such examination.</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6153149" y="4267200"/>
            <a:ext cx="26670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7999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Maternity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Maternity Benefit (Amendment) Act 2016, passed by the </a:t>
            </a:r>
            <a:r>
              <a:rPr lang="en-IN" dirty="0" err="1">
                <a:cs typeface="Arial" panose="020B0604020202020204" pitchFamily="34" charset="0"/>
              </a:rPr>
              <a:t>Rajya</a:t>
            </a:r>
            <a:r>
              <a:rPr lang="en-IN" dirty="0">
                <a:cs typeface="Arial" panose="020B0604020202020204" pitchFamily="34" charset="0"/>
              </a:rPr>
              <a:t> </a:t>
            </a:r>
            <a:r>
              <a:rPr lang="en-IN" dirty="0" err="1">
                <a:cs typeface="Arial" panose="020B0604020202020204" pitchFamily="34" charset="0"/>
              </a:rPr>
              <a:t>Sabha</a:t>
            </a:r>
            <a:r>
              <a:rPr lang="en-IN" dirty="0">
                <a:cs typeface="Arial" panose="020B0604020202020204" pitchFamily="34" charset="0"/>
              </a:rPr>
              <a:t> in August 2016, has also been passed by the </a:t>
            </a:r>
            <a:r>
              <a:rPr lang="en-IN" dirty="0" err="1">
                <a:cs typeface="Arial" panose="020B0604020202020204" pitchFamily="34" charset="0"/>
              </a:rPr>
              <a:t>Lok</a:t>
            </a:r>
            <a:r>
              <a:rPr lang="en-IN" dirty="0">
                <a:cs typeface="Arial" panose="020B0604020202020204" pitchFamily="34" charset="0"/>
              </a:rPr>
              <a:t> </a:t>
            </a:r>
            <a:r>
              <a:rPr lang="en-IN" dirty="0" err="1">
                <a:cs typeface="Arial" panose="020B0604020202020204" pitchFamily="34" charset="0"/>
              </a:rPr>
              <a:t>Sabha</a:t>
            </a:r>
            <a:r>
              <a:rPr lang="en-IN" dirty="0">
                <a:cs typeface="Arial" panose="020B0604020202020204" pitchFamily="34" charset="0"/>
              </a:rPr>
              <a:t> in March 2017.</a:t>
            </a:r>
          </a:p>
          <a:p>
            <a:pPr marL="285750" indent="-285750" algn="just">
              <a:buSzPct val="105000"/>
              <a:buFont typeface="Wingdings 3" pitchFamily="18" charset="2"/>
              <a:buChar char="p"/>
            </a:pPr>
            <a:r>
              <a:rPr lang="en-IN" dirty="0">
                <a:cs typeface="Arial" panose="020B0604020202020204" pitchFamily="34" charset="0"/>
              </a:rPr>
              <a:t>Under the new Law, maternity leave is raised from current 12 weeks to 26 weeks.  </a:t>
            </a:r>
          </a:p>
          <a:p>
            <a:pPr marL="285750" indent="-285750" algn="just">
              <a:buSzPct val="105000"/>
              <a:buFont typeface="Wingdings 3" pitchFamily="18" charset="2"/>
              <a:buChar char="p"/>
            </a:pPr>
            <a:r>
              <a:rPr lang="en-IN" dirty="0">
                <a:cs typeface="Arial" panose="020B0604020202020204" pitchFamily="34" charset="0"/>
              </a:rPr>
              <a:t>The prenatal leave is also extended from six to eight weeks. </a:t>
            </a:r>
          </a:p>
          <a:p>
            <a:pPr marL="285750" indent="-285750" algn="just">
              <a:buSzPct val="105000"/>
              <a:buFont typeface="Wingdings 3" pitchFamily="18" charset="2"/>
              <a:buChar char="p"/>
            </a:pPr>
            <a:r>
              <a:rPr lang="en-IN" dirty="0">
                <a:cs typeface="Arial" panose="020B0604020202020204" pitchFamily="34" charset="0"/>
              </a:rPr>
              <a:t>However, a woman with already two or more children is entitled to 12 weeks’ maternity leave. </a:t>
            </a:r>
          </a:p>
          <a:p>
            <a:pPr marL="285750" indent="-285750" algn="just">
              <a:buSzPct val="105000"/>
              <a:buFont typeface="Wingdings 3" pitchFamily="18" charset="2"/>
              <a:buChar char="p"/>
            </a:pPr>
            <a:r>
              <a:rPr lang="en-IN" dirty="0">
                <a:cs typeface="Arial" panose="020B0604020202020204" pitchFamily="34" charset="0"/>
              </a:rPr>
              <a:t>The prenatal leave in this case remains six weeks.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4781549" y="4419600"/>
            <a:ext cx="4038600"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9766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Maternity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 Act also provides for adoption leave of 12 weeks for a woman who adopts a child under the age of three months. </a:t>
            </a:r>
          </a:p>
          <a:p>
            <a:pPr marL="285750" indent="-285750">
              <a:buSzPct val="105000"/>
              <a:buFont typeface="Wingdings 3" pitchFamily="18" charset="2"/>
              <a:buChar char="p"/>
            </a:pPr>
            <a:r>
              <a:rPr lang="en-IN" dirty="0">
                <a:cs typeface="Arial" panose="020B0604020202020204" pitchFamily="34" charset="0"/>
              </a:rPr>
              <a:t>A commissioning mother is also entitled to a 12-week leave from the date the child is handed over to her. </a:t>
            </a:r>
          </a:p>
          <a:p>
            <a:pPr marL="285750" indent="-285750">
              <a:buSzPct val="105000"/>
              <a:buFont typeface="Wingdings 3" pitchFamily="18" charset="2"/>
              <a:buChar char="p"/>
            </a:pPr>
            <a:r>
              <a:rPr lang="en-IN" dirty="0">
                <a:cs typeface="Arial" panose="020B0604020202020204" pitchFamily="34" charset="0"/>
              </a:rPr>
              <a:t>A commissioning mother is defined as “biological mother who uses her egg to create an embryo implanted in any other woman” (the woman who gives birth to the child is called host or surrogate mother). </a:t>
            </a:r>
          </a:p>
          <a:p>
            <a:pPr marL="285750" indent="-285750">
              <a:buSzPct val="105000"/>
              <a:buFont typeface="Wingdings 3" pitchFamily="18" charset="2"/>
              <a:buChar char="p"/>
            </a:pPr>
            <a:r>
              <a:rPr lang="en-IN" dirty="0">
                <a:cs typeface="Arial" panose="020B0604020202020204" pitchFamily="34" charset="0"/>
              </a:rPr>
              <a:t>The Act further requires an employer to inform a woman worker of her rights under the Act at the time of her appointment. </a:t>
            </a:r>
          </a:p>
          <a:p>
            <a:pPr marL="285750" indent="-285750">
              <a:buSzPct val="105000"/>
              <a:buFont typeface="Wingdings 3" pitchFamily="18" charset="2"/>
              <a:buChar char="p"/>
            </a:pPr>
            <a:r>
              <a:rPr lang="en-IN" dirty="0">
                <a:cs typeface="Arial" panose="020B0604020202020204" pitchFamily="34" charset="0"/>
              </a:rPr>
              <a:t>The information must be given in writing and in electronic form (email).</a:t>
            </a:r>
          </a:p>
          <a:p>
            <a:pPr marL="285750" indent="-285750">
              <a:buSzPct val="105000"/>
              <a:buFont typeface="Wingdings 3" pitchFamily="18" charset="2"/>
              <a:buChar char="p"/>
            </a:pPr>
            <a:r>
              <a:rPr lang="en-IN" dirty="0">
                <a:cs typeface="Arial" panose="020B0604020202020204" pitchFamily="34" charset="0"/>
              </a:rPr>
              <a:t>Female civil servants are entitled to maternity leave for a period of 180 days for their first two live born children.</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5410200" y="4953000"/>
            <a:ext cx="32766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757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cs typeface="Arial" panose="020B0604020202020204" pitchFamily="34" charset="0"/>
              </a:rPr>
              <a:t>The “Factories Act” was first introduced in 1883 because of the pressure brought on the British Parliament by the textile moguls of Manchester and Lancashire. </a:t>
            </a:r>
          </a:p>
          <a:p>
            <a:pPr marL="285750" lvl="0" indent="-285750">
              <a:buSzPct val="105000"/>
              <a:buFont typeface="Wingdings 3" pitchFamily="18" charset="2"/>
              <a:buChar char="p"/>
            </a:pPr>
            <a:r>
              <a:rPr lang="en-IN" dirty="0">
                <a:cs typeface="Arial" panose="020B0604020202020204" pitchFamily="34" charset="0"/>
              </a:rPr>
              <a:t>Thus we Received the First Stipulation of Eight (08) Hours of work, the abolition of Child Labour, &amp; the Restriction of Women in Night employment, and the introduction of “Overtime Wages” for work beyond Eight Hours.</a:t>
            </a:r>
          </a:p>
          <a:p>
            <a:pPr marL="285750" lvl="0" indent="-285750">
              <a:buSzPct val="105000"/>
              <a:buFont typeface="Wingdings 3" pitchFamily="18" charset="2"/>
              <a:buChar char="p"/>
            </a:pPr>
            <a:r>
              <a:rPr lang="en-IN" dirty="0">
                <a:cs typeface="Arial" panose="020B0604020202020204" pitchFamily="34" charset="0"/>
              </a:rPr>
              <a:t>“India” has Various Labour Laws, such as Resolution of Industrial Disputes, Working Conditions, Labour Compensation, Insurance, Child Labour, Equal Remuneration etc.</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ORIGINS OF LABOUR LAWS</a:t>
            </a:r>
            <a:endParaRPr lang="en-US" sz="3200" dirty="0"/>
          </a:p>
        </p:txBody>
      </p:sp>
      <p:pic>
        <p:nvPicPr>
          <p:cNvPr id="7" name="Picture 2" descr="Image result for ORIGINS OF LABOUR L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4495800"/>
            <a:ext cx="3349625" cy="191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16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Maternity Leave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Before March 2017, the law provided following rights.</a:t>
            </a:r>
          </a:p>
          <a:p>
            <a:pPr marL="285750" indent="-285750">
              <a:buSzPct val="105000"/>
              <a:buFont typeface="Wingdings 3" pitchFamily="18" charset="2"/>
              <a:buChar char="p"/>
            </a:pPr>
            <a:r>
              <a:rPr lang="en-IN" dirty="0">
                <a:cs typeface="Arial" panose="020B0604020202020204" pitchFamily="34" charset="0"/>
              </a:rPr>
              <a:t>According to the Maternity Benefit Act female workers are entitled to a maximum of 12 weeks (84 days) of maternity leave. </a:t>
            </a:r>
          </a:p>
          <a:p>
            <a:pPr marL="285750" indent="-285750">
              <a:buSzPct val="105000"/>
              <a:buFont typeface="Wingdings 3" pitchFamily="18" charset="2"/>
              <a:buChar char="p"/>
            </a:pPr>
            <a:r>
              <a:rPr lang="en-IN" dirty="0">
                <a:cs typeface="Arial" panose="020B0604020202020204" pitchFamily="34" charset="0"/>
              </a:rPr>
              <a:t>Out of these 12 weeks, six weeks leave is post-natal leave.</a:t>
            </a:r>
          </a:p>
          <a:p>
            <a:pPr marL="285750" indent="-285750">
              <a:buSzPct val="105000"/>
              <a:buFont typeface="Wingdings 3" pitchFamily="18" charset="2"/>
              <a:buChar char="p"/>
            </a:pPr>
            <a:r>
              <a:rPr lang="en-IN" dirty="0">
                <a:cs typeface="Arial" panose="020B0604020202020204" pitchFamily="34" charset="0"/>
              </a:rPr>
              <a:t>In case of miscarriage or medical termination of pregnancy, a worker is entitled to six weeks of paid maternity leave. </a:t>
            </a:r>
          </a:p>
          <a:p>
            <a:pPr marL="285750" indent="-285750">
              <a:buSzPct val="105000"/>
              <a:buFont typeface="Wingdings 3" pitchFamily="18" charset="2"/>
              <a:buChar char="p"/>
            </a:pPr>
            <a:r>
              <a:rPr lang="en-IN" dirty="0">
                <a:cs typeface="Arial" panose="020B0604020202020204" pitchFamily="34" charset="0"/>
              </a:rPr>
              <a:t>Employees are also entitled to one additional month of paid leave in case of complications arising due to pregnancy, delivery, premature birth, miscarriage, medical termination or a tubectomy operation (two weeks in this case).</a:t>
            </a:r>
            <a:endParaRPr lang="en-US" dirty="0">
              <a:cs typeface="Arial" panose="020B0604020202020204" pitchFamily="34" charset="0"/>
            </a:endParaRPr>
          </a:p>
          <a:p>
            <a:pPr>
              <a:buSzPct val="105000"/>
            </a:pPr>
            <a:r>
              <a:rPr lang="en-IN" dirty="0">
                <a:solidFill>
                  <a:srgbClr val="FF0000"/>
                </a:solidFill>
                <a:cs typeface="Arial" panose="020B0604020202020204" pitchFamily="34" charset="0"/>
              </a:rPr>
              <a:t>Source: §3-10 of the Maternity Benefits Act 1961, amended in 2017; §43 of the Central Civil Service (Leave) Rules 1972</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HEALTH AND SAFETY</a:t>
            </a:r>
            <a:endParaRPr lang="en-US" sz="3200" dirty="0">
              <a:latin typeface="+mn-lt"/>
            </a:endParaRPr>
          </a:p>
        </p:txBody>
      </p:sp>
    </p:spTree>
    <p:extLst>
      <p:ext uri="{BB962C8B-B14F-4D97-AF65-F5344CB8AC3E}">
        <p14:creationId xmlns:p14="http://schemas.microsoft.com/office/powerpoint/2010/main" val="1394883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Income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The maternity leave is awarded with full pay on completion of at least 80 days in an establishment in the 12 months prior to her expected date of delivery. </a:t>
            </a:r>
          </a:p>
          <a:p>
            <a:pPr marL="285750" indent="-285750" algn="just">
              <a:buSzPct val="105000"/>
              <a:buFont typeface="Wingdings 3" pitchFamily="18" charset="2"/>
              <a:buChar char="p"/>
            </a:pPr>
            <a:r>
              <a:rPr lang="en-IN" dirty="0">
                <a:cs typeface="Arial" panose="020B0604020202020204" pitchFamily="34" charset="0"/>
              </a:rPr>
              <a:t>The maternity benefit is awarded at the rate of the average daily wage for the period of a worker's actual absence from work. </a:t>
            </a:r>
          </a:p>
          <a:p>
            <a:pPr marL="285750" indent="-285750" algn="just">
              <a:buSzPct val="105000"/>
              <a:buFont typeface="Wingdings 3" pitchFamily="18" charset="2"/>
              <a:buChar char="p"/>
            </a:pPr>
            <a:r>
              <a:rPr lang="en-IN" dirty="0">
                <a:cs typeface="Arial" panose="020B0604020202020204" pitchFamily="34" charset="0"/>
              </a:rPr>
              <a:t>Apart from 12 weeks of salary, a female worker is entitled to a medical bonus of 3,500 Indian rupees</a:t>
            </a:r>
            <a:r>
              <a:rPr lang="en-IN" dirty="0"/>
              <a:t>.</a:t>
            </a: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MATERNITY AND WORK</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5684520" y="4648200"/>
            <a:ext cx="3276600" cy="1524000"/>
          </a:xfrm>
          <a:prstGeom prst="rect">
            <a:avLst/>
          </a:prstGeom>
          <a:ln>
            <a:noFill/>
          </a:ln>
          <a:effectLst>
            <a:softEdge rad="112500"/>
          </a:effectLst>
        </p:spPr>
      </p:pic>
    </p:spTree>
    <p:extLst>
      <p:ext uri="{BB962C8B-B14F-4D97-AF65-F5344CB8AC3E}">
        <p14:creationId xmlns:p14="http://schemas.microsoft.com/office/powerpoint/2010/main" val="10245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Income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itchFamily="18" charset="2"/>
              <a:buChar char="p"/>
            </a:pPr>
            <a:r>
              <a:rPr lang="en-IN" dirty="0">
                <a:cs typeface="Arial" panose="020B0604020202020204" pitchFamily="34" charset="0"/>
              </a:rPr>
              <a:t>Under the National Food Security Act 2013, pregnant women and lactating mothers are entitled to receive maternity benefit of at least </a:t>
            </a:r>
            <a:r>
              <a:rPr lang="en-IN" dirty="0" err="1">
                <a:cs typeface="Arial" panose="020B0604020202020204" pitchFamily="34" charset="0"/>
              </a:rPr>
              <a:t>Rs</a:t>
            </a:r>
            <a:r>
              <a:rPr lang="en-IN" dirty="0">
                <a:cs typeface="Arial" panose="020B0604020202020204" pitchFamily="34" charset="0"/>
              </a:rPr>
              <a:t>. 6,000. </a:t>
            </a:r>
          </a:p>
          <a:p>
            <a:pPr marL="285750" indent="-285750" algn="just">
              <a:buSzPct val="105000"/>
              <a:buFont typeface="Wingdings 3" pitchFamily="18" charset="2"/>
              <a:buChar char="p"/>
            </a:pPr>
            <a:r>
              <a:rPr lang="en-IN" dirty="0">
                <a:cs typeface="Arial" panose="020B0604020202020204" pitchFamily="34" charset="0"/>
              </a:rPr>
              <a:t>The Act further requires that subject to such schemes as may be framed by the Central Government, every pregnant woman and lactating mother will be entitled to free meals during pregnancy and six months after the child birth, through the local </a:t>
            </a:r>
            <a:r>
              <a:rPr lang="en-IN" dirty="0" err="1">
                <a:cs typeface="Arial" panose="020B0604020202020204" pitchFamily="34" charset="0"/>
              </a:rPr>
              <a:t>anganwadi</a:t>
            </a:r>
            <a:r>
              <a:rPr lang="en-IN" dirty="0">
                <a:cs typeface="Arial" panose="020B0604020202020204" pitchFamily="34" charset="0"/>
              </a:rPr>
              <a:t>, so as to meet their nutritional needs.  </a:t>
            </a:r>
            <a:endParaRPr lang="en-US" dirty="0">
              <a:cs typeface="Arial" panose="020B0604020202020204" pitchFamily="34" charset="0"/>
            </a:endParaRPr>
          </a:p>
          <a:p>
            <a:pPr algn="just"/>
            <a:r>
              <a:rPr lang="en-IN" dirty="0">
                <a:solidFill>
                  <a:srgbClr val="FF0000"/>
                </a:solidFill>
                <a:cs typeface="Arial" panose="020B0604020202020204" pitchFamily="34" charset="0"/>
              </a:rPr>
              <a:t>Source: §5 of the Maternity Benefits Act 1961; §4of the National Food Security Act 2013</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MATERNITY AND WORK</a:t>
            </a:r>
            <a:endParaRPr lang="en-US" sz="3200" dirty="0">
              <a:latin typeface="+mn-lt"/>
            </a:endParaRPr>
          </a:p>
        </p:txBody>
      </p:sp>
    </p:spTree>
    <p:extLst>
      <p:ext uri="{BB962C8B-B14F-4D97-AF65-F5344CB8AC3E}">
        <p14:creationId xmlns:p14="http://schemas.microsoft.com/office/powerpoint/2010/main" val="4018394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Income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a:t>
            </a:r>
            <a:r>
              <a:rPr lang="en-IN" dirty="0"/>
              <a:t>Regulations on Maternity and Work</a:t>
            </a:r>
            <a:endParaRPr lang="en-US" dirty="0"/>
          </a:p>
          <a:p>
            <a:pPr lvl="1">
              <a:lnSpc>
                <a:spcPct val="150000"/>
              </a:lnSpc>
              <a:buSzPct val="105000"/>
              <a:buFont typeface="Wingdings 3" pitchFamily="18" charset="2"/>
              <a:buChar char=""/>
            </a:pPr>
            <a:r>
              <a:rPr lang="en-IN" dirty="0">
                <a:cs typeface="Arial" panose="020B0604020202020204" pitchFamily="34" charset="0"/>
              </a:rPr>
              <a:t>Maternity Benefit Act,1961</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MATERNITY AND WORK</a:t>
            </a:r>
            <a:endParaRPr lang="en-US" sz="3200" dirty="0">
              <a:latin typeface="+mn-lt"/>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blip>
          <a:srcRect l="11857" r="13617"/>
          <a:stretch/>
        </p:blipFill>
        <p:spPr>
          <a:xfrm>
            <a:off x="5638800" y="2667000"/>
            <a:ext cx="3352800" cy="3733800"/>
          </a:xfrm>
          <a:prstGeom prst="rect">
            <a:avLst/>
          </a:prstGeom>
        </p:spPr>
      </p:pic>
    </p:spTree>
    <p:extLst>
      <p:ext uri="{BB962C8B-B14F-4D97-AF65-F5344CB8AC3E}">
        <p14:creationId xmlns:p14="http://schemas.microsoft.com/office/powerpoint/2010/main" val="1653697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Income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IN" dirty="0">
                <a:cs typeface="Arial" panose="020B0604020202020204" pitchFamily="34" charset="0"/>
              </a:rPr>
              <a:t>Workers covered by the ‘Employee State Insurance Act’ are entitled to sick pay, but only a small proportion of the organized work force is covered by social security legislation. </a:t>
            </a:r>
          </a:p>
          <a:p>
            <a:pPr marL="285750" indent="-285750">
              <a:lnSpc>
                <a:spcPct val="150000"/>
              </a:lnSpc>
              <a:buSzPct val="105000"/>
              <a:buFont typeface="Wingdings 3" pitchFamily="18" charset="2"/>
              <a:buChar char="p"/>
            </a:pPr>
            <a:r>
              <a:rPr lang="en-IN" dirty="0">
                <a:cs typeface="Arial" panose="020B0604020202020204" pitchFamily="34" charset="0"/>
              </a:rPr>
              <a:t>Amount of sick pay varies; it is around 70% of the average daily wage. </a:t>
            </a:r>
          </a:p>
          <a:p>
            <a:pPr marL="285750" indent="-285750">
              <a:lnSpc>
                <a:spcPct val="150000"/>
              </a:lnSpc>
              <a:buSzPct val="105000"/>
              <a:buFont typeface="Wingdings 3" pitchFamily="18" charset="2"/>
              <a:buChar char="p"/>
            </a:pPr>
            <a:r>
              <a:rPr lang="en-IN" dirty="0">
                <a:cs typeface="Arial" panose="020B0604020202020204" pitchFamily="34" charset="0"/>
              </a:rPr>
              <a:t>The benefit is paid after a 2-day waiting period for up to 91 days in any two consecutive designated 6-month periods.</a:t>
            </a:r>
            <a:endParaRPr lang="en-US" dirty="0">
              <a:cs typeface="Arial" panose="020B0604020202020204" pitchFamily="34" charset="0"/>
            </a:endParaRPr>
          </a:p>
          <a:p>
            <a:pPr lvl="1">
              <a:lnSpc>
                <a:spcPct val="150000"/>
              </a:lnSpc>
              <a:buSzPct val="105000"/>
              <a:buFont typeface="Wingdings 3" pitchFamily="18" charset="2"/>
              <a:buChar char=""/>
            </a:pPr>
            <a:r>
              <a:rPr lang="en-IN" dirty="0">
                <a:cs typeface="Arial" panose="020B0604020202020204" pitchFamily="34" charset="0"/>
              </a:rPr>
              <a:t> Different provisions could be located under different Acts:</a:t>
            </a:r>
            <a:endParaRPr lang="en-US" dirty="0">
              <a:cs typeface="Arial" panose="020B0604020202020204" pitchFamily="34" charset="0"/>
            </a:endParaRPr>
          </a:p>
          <a:p>
            <a:pPr lvl="3">
              <a:lnSpc>
                <a:spcPct val="150000"/>
              </a:lnSpc>
              <a:buSzPct val="105000"/>
              <a:buFont typeface="Wingdings" pitchFamily="2" charset="2"/>
              <a:buChar char="S"/>
            </a:pPr>
            <a:r>
              <a:rPr lang="en-IN" dirty="0">
                <a:cs typeface="Arial" panose="020B0604020202020204" pitchFamily="34" charset="0"/>
              </a:rPr>
              <a:t>  15 days of sick leave is entitled under Apprentices Act, 1961</a:t>
            </a:r>
            <a:endParaRPr lang="en-US" dirty="0">
              <a:cs typeface="Arial" panose="020B0604020202020204" pitchFamily="34" charset="0"/>
            </a:endParaRPr>
          </a:p>
          <a:p>
            <a:pPr lvl="3">
              <a:lnSpc>
                <a:spcPct val="150000"/>
              </a:lnSpc>
              <a:buSzPct val="105000"/>
              <a:buFont typeface="Wingdings" pitchFamily="2" charset="2"/>
              <a:buChar char="S"/>
            </a:pPr>
            <a:r>
              <a:rPr lang="en-IN" dirty="0">
                <a:cs typeface="Arial" panose="020B0604020202020204" pitchFamily="34" charset="0"/>
              </a:rPr>
              <a:t>   30 days of sick leave for 18 months of service under Working</a:t>
            </a:r>
          </a:p>
          <a:p>
            <a:pPr lvl="3">
              <a:lnSpc>
                <a:spcPct val="150000"/>
              </a:lnSpc>
              <a:buSzPct val="105000"/>
            </a:pPr>
            <a:r>
              <a:rPr lang="en-IN" dirty="0">
                <a:cs typeface="Arial" panose="020B0604020202020204" pitchFamily="34" charset="0"/>
              </a:rPr>
              <a:t>Journalist and Other News Paper Employee’s (Conditions of Service) and Miscellaneous Provisions Act, 1955</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SICK LEAVE</a:t>
            </a:r>
            <a:endParaRPr lang="en-US" sz="3200" dirty="0">
              <a:latin typeface="+mn-lt"/>
            </a:endParaRPr>
          </a:p>
        </p:txBody>
      </p:sp>
    </p:spTree>
    <p:extLst>
      <p:ext uri="{BB962C8B-B14F-4D97-AF65-F5344CB8AC3E}">
        <p14:creationId xmlns:p14="http://schemas.microsoft.com/office/powerpoint/2010/main" val="2311828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Income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anose="05040102010807070707" pitchFamily="18" charset="2"/>
              <a:buChar char="p"/>
            </a:pPr>
            <a:r>
              <a:rPr lang="en-IN" b="1" dirty="0"/>
              <a:t> </a:t>
            </a:r>
            <a:r>
              <a:rPr lang="en-IN" dirty="0">
                <a:cs typeface="Arial" panose="020B0604020202020204" pitchFamily="34" charset="0"/>
              </a:rPr>
              <a:t>At least 1/18th of the period worked under Sales Promotion Employees (Conditions of Service) Act, 1976. </a:t>
            </a:r>
          </a:p>
          <a:p>
            <a:pPr>
              <a:lnSpc>
                <a:spcPct val="150000"/>
              </a:lnSpc>
              <a:buSzPct val="105000"/>
            </a:pPr>
            <a:r>
              <a:rPr lang="en-IN" dirty="0">
                <a:solidFill>
                  <a:srgbClr val="FF0000"/>
                </a:solidFill>
                <a:cs typeface="Arial" panose="020B0604020202020204" pitchFamily="34" charset="0"/>
              </a:rPr>
              <a:t>Source: §15 (Rule 13) of the Apprentices Act 1961; Working Journalist and Other News Paper Employee’s (Conditions of Service); §7 (Rule 28) of the Miscellaneous Provisions Act 1955); §4 of the Sales Promotion Employees (Conditions of Service) Act 1976</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SICK LEAVE</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6991349" y="4724400"/>
            <a:ext cx="1828800" cy="1447800"/>
          </a:xfrm>
          <a:prstGeom prst="rect">
            <a:avLst/>
          </a:prstGeom>
        </p:spPr>
      </p:pic>
    </p:spTree>
    <p:extLst>
      <p:ext uri="{BB962C8B-B14F-4D97-AF65-F5344CB8AC3E}">
        <p14:creationId xmlns:p14="http://schemas.microsoft.com/office/powerpoint/2010/main" val="3421548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solidFill>
                  <a:schemeClr val="bg1"/>
                </a:solidFill>
                <a:cs typeface="Arial" panose="020B0604020202020204" pitchFamily="34" charset="0"/>
              </a:rPr>
              <a:t>Medical Care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Full medical care is provided to an Insured person and his family members.</a:t>
            </a:r>
          </a:p>
          <a:p>
            <a:pPr marL="285750" indent="-285750">
              <a:buSzPct val="105000"/>
              <a:buFont typeface="Wingdings 3" pitchFamily="18" charset="2"/>
              <a:buChar char="p"/>
            </a:pPr>
            <a:r>
              <a:rPr lang="en-IN" dirty="0">
                <a:cs typeface="Arial" panose="020B0604020202020204" pitchFamily="34" charset="0"/>
              </a:rPr>
              <a:t>There is no ceiling on expenditure on the treatment of an insured person or a family member. </a:t>
            </a:r>
          </a:p>
          <a:p>
            <a:pPr marL="285750" indent="-285750">
              <a:buSzPct val="105000"/>
              <a:buFont typeface="Wingdings 3" pitchFamily="18" charset="2"/>
              <a:buChar char="p"/>
            </a:pPr>
            <a:r>
              <a:rPr lang="en-IN" dirty="0">
                <a:cs typeface="Arial" panose="020B0604020202020204" pitchFamily="34" charset="0"/>
              </a:rPr>
              <a:t>On payment of annual premium of 120 rupees, medical care is also provided to retired and permanently disabled insured persons and their spouses. </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SICK LEAVE</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5105400" y="4495800"/>
            <a:ext cx="3581400"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671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Job Security</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50000"/>
              </a:lnSpc>
            </a:pPr>
            <a:r>
              <a:rPr lang="en-IN" dirty="0">
                <a:cs typeface="Arial" panose="020B0604020202020204" pitchFamily="34" charset="0"/>
              </a:rPr>
              <a:t>There is no legislation in this respect.</a:t>
            </a:r>
            <a:endParaRPr lang="en-US" dirty="0">
              <a:cs typeface="Arial" panose="020B0604020202020204" pitchFamily="34" charset="0"/>
            </a:endParaRPr>
          </a:p>
          <a:p>
            <a:pPr>
              <a:lnSpc>
                <a:spcPct val="150000"/>
              </a:lnSpc>
            </a:pPr>
            <a:r>
              <a:rPr lang="en-IN" b="1" dirty="0">
                <a:cs typeface="Arial" panose="020B0604020202020204" pitchFamily="34" charset="0"/>
              </a:rPr>
              <a:t>Regulations on Sick Leave</a:t>
            </a:r>
            <a:endParaRPr lang="en-US" b="1" dirty="0">
              <a:cs typeface="Arial" panose="020B0604020202020204" pitchFamily="34" charset="0"/>
            </a:endParaRPr>
          </a:p>
          <a:p>
            <a:pPr lvl="0">
              <a:lnSpc>
                <a:spcPct val="150000"/>
              </a:lnSpc>
            </a:pPr>
            <a:r>
              <a:rPr lang="en-IN" sz="1600" dirty="0">
                <a:cs typeface="Arial" panose="020B0604020202020204" pitchFamily="34" charset="0"/>
              </a:rPr>
              <a:t>Employees' State Insurance Act, 1948</a:t>
            </a:r>
            <a:endParaRPr lang="en-US" dirty="0">
              <a:solidFill>
                <a:srgbClr val="FF0000"/>
              </a:solidFill>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SICK LEAVE</a:t>
            </a:r>
            <a:endParaRPr lang="en-US" sz="3200" dirty="0">
              <a:latin typeface="+mn-lt"/>
            </a:endParaRPr>
          </a:p>
        </p:txBody>
      </p:sp>
    </p:spTree>
    <p:extLst>
      <p:ext uri="{BB962C8B-B14F-4D97-AF65-F5344CB8AC3E}">
        <p14:creationId xmlns:p14="http://schemas.microsoft.com/office/powerpoint/2010/main" val="20836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cs typeface="Arial" panose="020B0604020202020204" pitchFamily="34" charset="0"/>
              </a:rPr>
              <a:t>“Labour Laws” emerged when the Employers tried to restrict the Powers of Worker’s Organisations &amp; keep Labour Costs Low. The Workers began demanding better Conditions &amp; the Right to Organise so as, to improve their Standard of Living.</a:t>
            </a:r>
          </a:p>
          <a:p>
            <a:pPr marL="285750" lvl="0" indent="-285750">
              <a:buSzPct val="105000"/>
              <a:buFont typeface="Wingdings 3" pitchFamily="18" charset="2"/>
              <a:buChar char="p"/>
            </a:pPr>
            <a:r>
              <a:rPr lang="en-IN" dirty="0">
                <a:cs typeface="Arial" panose="020B0604020202020204" pitchFamily="34" charset="0"/>
              </a:rPr>
              <a:t>Employer’s costs increased due to workers demand. </a:t>
            </a:r>
          </a:p>
          <a:p>
            <a:pPr marL="285750" lvl="0" indent="-285750">
              <a:buSzPct val="105000"/>
              <a:buFont typeface="Wingdings 3" pitchFamily="18" charset="2"/>
              <a:buChar char="p"/>
            </a:pPr>
            <a:r>
              <a:rPr lang="en-IN" dirty="0">
                <a:cs typeface="Arial" panose="020B0604020202020204" pitchFamily="34" charset="0"/>
              </a:rPr>
              <a:t>The History of Labour Legislation in India can be traced back to the History of British Colonialism. </a:t>
            </a:r>
          </a:p>
          <a:p>
            <a:pPr marL="285750" lvl="0" indent="-285750">
              <a:buSzPct val="105000"/>
              <a:buFont typeface="Wingdings 3" pitchFamily="18" charset="2"/>
              <a:buChar char="p"/>
            </a:pPr>
            <a:r>
              <a:rPr lang="en-IN" dirty="0">
                <a:cs typeface="Arial" panose="020B0604020202020204" pitchFamily="34" charset="0"/>
              </a:rPr>
              <a:t>In the beginning it was difficult to get enough Regular Indian workers to run “British Establishments” &amp; hence Laws for chartering workers became necessary. </a:t>
            </a:r>
          </a:p>
          <a:p>
            <a:pPr marL="285750" lvl="0" indent="-285750">
              <a:buSzPct val="105000"/>
              <a:buFont typeface="Wingdings 3" pitchFamily="18" charset="2"/>
              <a:buChar char="p"/>
            </a:pPr>
            <a:r>
              <a:rPr lang="en-IN" dirty="0">
                <a:cs typeface="Arial" panose="020B0604020202020204" pitchFamily="34" charset="0"/>
              </a:rPr>
              <a:t>This was obviously Labour Legislation in order to protect the interests of British employers.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ORIGINS OF LABOUR LAWS</a:t>
            </a:r>
            <a:endParaRPr lang="en-US" sz="3200" dirty="0"/>
          </a:p>
        </p:txBody>
      </p:sp>
      <p:pic>
        <p:nvPicPr>
          <p:cNvPr id="3074" name="Picture 2" descr="Image result for ORIGINS OF LABOUR L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4495800"/>
            <a:ext cx="3349625" cy="191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4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a:t>
            </a:r>
            <a:r>
              <a:rPr lang="en-IN" sz="2000" b="1" dirty="0">
                <a:solidFill>
                  <a:schemeClr val="bg1"/>
                </a:solidFill>
                <a:cs typeface="Arial" panose="020B0604020202020204" pitchFamily="34" charset="0"/>
              </a:rPr>
              <a:t>Contract of Employment &amp; At-will Employment</a:t>
            </a:r>
            <a:endParaRPr lang="en-IN" sz="2000" b="1" noProof="1">
              <a:solidFill>
                <a:schemeClr val="bg1"/>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cs typeface="Arial" panose="020B0604020202020204" pitchFamily="34" charset="0"/>
              </a:rPr>
              <a:t>The Basic Feature of “Labour Law” in almost Every Country is that the “Rights &amp; Obligations” of the “Employee &amp; Employer” between One-another are mediated through the “Contract of Employment” between them. </a:t>
            </a:r>
          </a:p>
          <a:p>
            <a:pPr marL="285750" indent="-285750">
              <a:buSzPct val="105000"/>
              <a:buFont typeface="Wingdings 3" pitchFamily="18" charset="2"/>
              <a:buChar char="p"/>
            </a:pPr>
            <a:r>
              <a:rPr lang="en-IN" dirty="0">
                <a:cs typeface="Arial" panose="020B0604020202020204" pitchFamily="34" charset="0"/>
              </a:rPr>
              <a:t>This has been the case since the collapse of feudalism &amp; is the core reality of Modern Economic Relations. </a:t>
            </a:r>
          </a:p>
          <a:p>
            <a:pPr marL="285750" indent="-285750">
              <a:buSzPct val="105000"/>
              <a:buFont typeface="Wingdings 3" pitchFamily="18" charset="2"/>
              <a:buChar char="p"/>
            </a:pPr>
            <a:r>
              <a:rPr lang="en-IN" dirty="0">
                <a:cs typeface="Arial" panose="020B0604020202020204" pitchFamily="34" charset="0"/>
              </a:rPr>
              <a:t>Many terms &amp; conditions of the contract are however implied by Legislation or Common Law, in such a way as to restrict the freedom of people to agree to certain things to protect employees, and facilitate a fluid Labour Market. </a:t>
            </a:r>
          </a:p>
          <a:p>
            <a:pPr marL="285750" indent="-285750">
              <a:buSzPct val="105000"/>
              <a:buFont typeface="Wingdings 3" pitchFamily="18" charset="2"/>
              <a:buChar char="p"/>
            </a:pPr>
            <a:r>
              <a:rPr lang="en-IN" dirty="0">
                <a:cs typeface="Arial" panose="020B0604020202020204" pitchFamily="34" charset="0"/>
              </a:rPr>
              <a:t>In the “United State of America” for example, Majority of State Laws allow for Employment to be “At Will“ meaning the Employer can Terminate an Employee from a Position for any Reason, so long as the Reason is not an “Illegal Reason”, including a Termination in Violation of Public Policy.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213298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a:t>
            </a:r>
            <a:r>
              <a:rPr lang="en-IN" sz="2000" b="1" dirty="0">
                <a:solidFill>
                  <a:schemeClr val="bg1"/>
                </a:solidFill>
                <a:cs typeface="Arial" panose="020B0604020202020204" pitchFamily="34" charset="0"/>
              </a:rPr>
              <a:t>Contract of Employment &amp; At-will Employment</a:t>
            </a:r>
            <a:endParaRPr lang="en-IN" sz="2000" b="1" noProof="1">
              <a:solidFill>
                <a:schemeClr val="bg1"/>
              </a:solidFill>
            </a:endParaRP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latin typeface="Arial" panose="020B0604020202020204" pitchFamily="34" charset="0"/>
                <a:cs typeface="Arial" panose="020B0604020202020204" pitchFamily="34" charset="0"/>
              </a:rPr>
              <a:t> </a:t>
            </a:r>
            <a:r>
              <a:rPr lang="en-IN" dirty="0">
                <a:cs typeface="Calibri" pitchFamily="34" charset="0"/>
              </a:rPr>
              <a:t>In Many Countries it’s Employer’s Duty to Provide Written Particulars (Contract) of Employment to an Employee. </a:t>
            </a:r>
          </a:p>
          <a:p>
            <a:pPr marL="285750" indent="-285750">
              <a:buSzPct val="105000"/>
              <a:buFont typeface="Wingdings 3" pitchFamily="18" charset="2"/>
              <a:buChar char="p"/>
            </a:pPr>
            <a:r>
              <a:rPr lang="en-IN" dirty="0">
                <a:cs typeface="Calibri" pitchFamily="34" charset="0"/>
              </a:rPr>
              <a:t> This aims to allow the Employee to know concretely what to expect and is expected; in terms of “Wages, Holiday Rights, Notice in the event of Dismissal, Job Description” and so on. </a:t>
            </a:r>
          </a:p>
          <a:p>
            <a:pPr marL="285750" indent="-285750">
              <a:buSzPct val="105000"/>
              <a:buFont typeface="Wingdings 3" pitchFamily="18" charset="2"/>
              <a:buChar char="p"/>
            </a:pPr>
            <a:r>
              <a:rPr lang="en-IN" dirty="0">
                <a:cs typeface="Calibri" pitchFamily="34" charset="0"/>
              </a:rPr>
              <a:t> An Employee may not for instance agree to a contract which allows an Employer to dismiss them unfairly</a:t>
            </a:r>
            <a:endParaRPr lang="en-US" dirty="0">
              <a:cs typeface="Calibri"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pic>
        <p:nvPicPr>
          <p:cNvPr id="7" name="Picture 6"/>
          <p:cNvPicPr>
            <a:picLocks noChangeAspect="1"/>
          </p:cNvPicPr>
          <p:nvPr/>
        </p:nvPicPr>
        <p:blipFill>
          <a:blip r:embed="rId2" cstate="print"/>
          <a:stretch>
            <a:fillRect/>
          </a:stretch>
        </p:blipFill>
        <p:spPr>
          <a:xfrm>
            <a:off x="5543549" y="4108609"/>
            <a:ext cx="3276600" cy="2193426"/>
          </a:xfrm>
          <a:prstGeom prst="rect">
            <a:avLst/>
          </a:prstGeom>
        </p:spPr>
      </p:pic>
    </p:spTree>
    <p:extLst>
      <p:ext uri="{BB962C8B-B14F-4D97-AF65-F5344CB8AC3E}">
        <p14:creationId xmlns:p14="http://schemas.microsoft.com/office/powerpoint/2010/main" val="14286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197633" y="1363980"/>
            <a:ext cx="8763487" cy="376238"/>
          </a:xfrm>
          <a:prstGeom prst="rect">
            <a:avLst/>
          </a:prstGeom>
          <a:solidFill>
            <a:srgbClr val="333399"/>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Labour Policy in India</a:t>
            </a:r>
            <a:r>
              <a:rPr lang="en-IN" sz="2000" dirty="0">
                <a:solidFill>
                  <a:schemeClr val="bg1"/>
                </a:solidFill>
                <a:cs typeface="Arial" panose="020B0604020202020204" pitchFamily="34" charset="0"/>
              </a:rPr>
              <a:t> </a:t>
            </a:r>
          </a:p>
        </p:txBody>
      </p:sp>
      <p:sp>
        <p:nvSpPr>
          <p:cNvPr id="6" name="Rectangle 5"/>
          <p:cNvSpPr>
            <a:spLocks noChangeArrowheads="1"/>
          </p:cNvSpPr>
          <p:nvPr/>
        </p:nvSpPr>
        <p:spPr bwMode="gray">
          <a:xfrm>
            <a:off x="197633" y="1740218"/>
            <a:ext cx="8763487" cy="47367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cs typeface="Arial" panose="020B0604020202020204" pitchFamily="34" charset="0"/>
              </a:rPr>
              <a:t> Labour Policy in India</a:t>
            </a:r>
            <a:r>
              <a:rPr lang="en-IN" dirty="0">
                <a:cs typeface="Arial" panose="020B0604020202020204" pitchFamily="34" charset="0"/>
              </a:rPr>
              <a:t>” has been evolving in response to specific needs of the situation to suit requirements of planned “Economic Development &amp; Social Justice” has two-fold Objectives, viz., </a:t>
            </a:r>
          </a:p>
          <a:p>
            <a:pPr>
              <a:buSzPct val="105000"/>
              <a:buFont typeface="Wingdings 3" pitchFamily="18" charset="2"/>
              <a:buChar char="p"/>
            </a:pPr>
            <a:r>
              <a:rPr lang="en-IN" dirty="0">
                <a:cs typeface="Arial" panose="020B0604020202020204" pitchFamily="34" charset="0"/>
              </a:rPr>
              <a:t> Labour Policies are devised to maintain Economic Development, Social Justice, Industrial Harmony &amp; Welfare of Labour in the country.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299" cy="517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INDIVIDUAL LABOUR LAW</a:t>
            </a:r>
            <a:endParaRPr lang="en-US" sz="3200" dirty="0">
              <a:latin typeface="+mn-lt"/>
            </a:endParaRPr>
          </a:p>
        </p:txBody>
      </p:sp>
    </p:spTree>
    <p:extLst>
      <p:ext uri="{BB962C8B-B14F-4D97-AF65-F5344CB8AC3E}">
        <p14:creationId xmlns:p14="http://schemas.microsoft.com/office/powerpoint/2010/main" val="2180392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6F0180CB-08B1-436B-9799-0C76022FBD6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f0eb950-47b7-49a7-b2b9-b0c411c9c3b8"/>
    <ds:schemaRef ds:uri="http://schemas.microsoft.com/sharepoint/v3/fields"/>
    <ds:schemaRef ds:uri="http://schemas.microsoft.com/sharepoint/v3"/>
    <ds:schemaRef ds:uri="B6023AA3-3CEE-413F-91F8-322A2644F388"/>
    <ds:schemaRef ds:uri="http://www.w3.org/XML/1998/namespace"/>
    <ds:schemaRef ds:uri="http://purl.org/dc/dcmitype/"/>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8262</TotalTime>
  <Words>5715</Words>
  <Application>Microsoft Office PowerPoint</Application>
  <PresentationFormat>On-screen Show (4:3)</PresentationFormat>
  <Paragraphs>356</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Goudy Old Style</vt:lpstr>
      <vt:lpstr>Wingdings</vt:lpstr>
      <vt:lpstr>Wingdings 3</vt:lpstr>
      <vt:lpstr>Office Theme</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abhinav pandey</cp:lastModifiedBy>
  <cp:revision>1540</cp:revision>
  <cp:lastPrinted>2014-11-21T06:58:07Z</cp:lastPrinted>
  <dcterms:created xsi:type="dcterms:W3CDTF">2014-04-07T11:41:40Z</dcterms:created>
  <dcterms:modified xsi:type="dcterms:W3CDTF">2025-04-15T09:12:14Z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