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92" r:id="rId1"/>
  </p:sldMasterIdLst>
  <p:notesMasterIdLst>
    <p:notesMasterId r:id="rId19"/>
  </p:notesMasterIdLst>
  <p:sldIdLst>
    <p:sldId id="256" r:id="rId2"/>
    <p:sldId id="412" r:id="rId3"/>
    <p:sldId id="397" r:id="rId4"/>
    <p:sldId id="413" r:id="rId5"/>
    <p:sldId id="414" r:id="rId6"/>
    <p:sldId id="415" r:id="rId7"/>
    <p:sldId id="416" r:id="rId8"/>
    <p:sldId id="417" r:id="rId9"/>
    <p:sldId id="418" r:id="rId10"/>
    <p:sldId id="419" r:id="rId11"/>
    <p:sldId id="420" r:id="rId12"/>
    <p:sldId id="421" r:id="rId13"/>
    <p:sldId id="422" r:id="rId14"/>
    <p:sldId id="423" r:id="rId15"/>
    <p:sldId id="424" r:id="rId16"/>
    <p:sldId id="425" r:id="rId17"/>
    <p:sldId id="426"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783D1"/>
    <a:srgbClr val="0081E2"/>
    <a:srgbClr val="660066"/>
    <a:srgbClr val="008A3E"/>
    <a:srgbClr val="F61E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05" autoAdjust="0"/>
    <p:restoredTop sz="94660"/>
  </p:normalViewPr>
  <p:slideViewPr>
    <p:cSldViewPr snapToGrid="0">
      <p:cViewPr varScale="1">
        <p:scale>
          <a:sx n="68" d="100"/>
          <a:sy n="68" d="100"/>
        </p:scale>
        <p:origin x="64" y="48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99D3B9-4218-4CF7-9A53-AB68C0ACF766}"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en-IN"/>
        </a:p>
      </dgm:t>
    </dgm:pt>
    <dgm:pt modelId="{DD61AD09-9BEB-41F6-B1F3-7A941CEC714C}" type="pres">
      <dgm:prSet presAssocID="{9399D3B9-4218-4CF7-9A53-AB68C0ACF766}" presName="Name0" presStyleCnt="0">
        <dgm:presLayoutVars>
          <dgm:dir/>
          <dgm:animLvl val="lvl"/>
          <dgm:resizeHandles val="exact"/>
        </dgm:presLayoutVars>
      </dgm:prSet>
      <dgm:spPr/>
    </dgm:pt>
  </dgm:ptLst>
  <dgm:cxnLst>
    <dgm:cxn modelId="{BA1EB9B4-B720-4067-9F9D-B695E6054232}" type="presOf" srcId="{9399D3B9-4218-4CF7-9A53-AB68C0ACF766}" destId="{DD61AD09-9BEB-41F6-B1F3-7A941CEC714C}" srcOrd="0"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25369D-B52E-4FB6-AE92-3AB6102C5BB7}" type="datetimeFigureOut">
              <a:rPr lang="en-IN" smtClean="0"/>
              <a:pPr/>
              <a:t>15-04-2025</a:t>
            </a:fld>
            <a:endParaRPr lang="en-IN"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087A56D-5555-444C-80BF-183C7DC24C0E}" type="slidenum">
              <a:rPr lang="en-IN" smtClean="0"/>
              <a:pPr/>
              <a:t>‹#›</a:t>
            </a:fld>
            <a:endParaRPr lang="en-IN" dirty="0"/>
          </a:p>
        </p:txBody>
      </p:sp>
    </p:spTree>
    <p:extLst>
      <p:ext uri="{BB962C8B-B14F-4D97-AF65-F5344CB8AC3E}">
        <p14:creationId xmlns:p14="http://schemas.microsoft.com/office/powerpoint/2010/main" val="25020211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999"/>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en-US"/>
              <a:t>Click to edit Master subtitle style</a:t>
            </a:r>
            <a:endParaRPr lang="en-US" dirty="0"/>
          </a:p>
        </p:txBody>
      </p:sp>
      <p:sp>
        <p:nvSpPr>
          <p:cNvPr id="8" name="Rectangle 7">
            <a:extLst>
              <a:ext uri="{FF2B5EF4-FFF2-40B4-BE49-F238E27FC236}">
                <a16:creationId xmlns:a16="http://schemas.microsoft.com/office/drawing/2014/main" id="{73176579-FE05-417F-8609-C7CAFF5E6B08}"/>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
        <p:nvSpPr>
          <p:cNvPr id="9" name="Date Placeholder 3">
            <a:extLst>
              <a:ext uri="{FF2B5EF4-FFF2-40B4-BE49-F238E27FC236}">
                <a16:creationId xmlns:a16="http://schemas.microsoft.com/office/drawing/2014/main" id="{3DFF2D0C-D2C9-46FB-ADF6-A99561CA6EB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3E882DF1-27FD-4ADD-91C2-9C181CCE0E13}" type="datetime1">
              <a:rPr lang="en-US" smtClean="0"/>
              <a:t>4/15/2025</a:t>
            </a:fld>
            <a:endParaRPr lang="en-US" dirty="0"/>
          </a:p>
        </p:txBody>
      </p:sp>
      <p:sp>
        <p:nvSpPr>
          <p:cNvPr id="10" name="Footer Placeholder 4">
            <a:extLst>
              <a:ext uri="{FF2B5EF4-FFF2-40B4-BE49-F238E27FC236}">
                <a16:creationId xmlns:a16="http://schemas.microsoft.com/office/drawing/2014/main" id="{4F167844-14C8-4475-9827-0B1589FE1BEF}"/>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1" name="Slide Number Placeholder 5">
            <a:extLst>
              <a:ext uri="{FF2B5EF4-FFF2-40B4-BE49-F238E27FC236}">
                <a16:creationId xmlns:a16="http://schemas.microsoft.com/office/drawing/2014/main" id="{0249D29F-51EA-42FF-836F-210591C749A7}"/>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4167260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F581E-3D60-4789-81BA-A8F1555C1ECB}" type="datetime1">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33090A-E985-4837-A97A-059404DB2C46}" type="slidenum">
              <a:rPr lang="en-US" smtClean="0"/>
              <a:t>‹#›</a:t>
            </a:fld>
            <a:endParaRPr lang="en-US"/>
          </a:p>
        </p:txBody>
      </p:sp>
      <p:sp>
        <p:nvSpPr>
          <p:cNvPr id="8" name="Rectangle 7">
            <a:extLst>
              <a:ext uri="{FF2B5EF4-FFF2-40B4-BE49-F238E27FC236}">
                <a16:creationId xmlns:a16="http://schemas.microsoft.com/office/drawing/2014/main" id="{A5820914-E4BC-433E-AEBE-0A380D1DF40F}"/>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1474608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3">
            <a:extLst>
              <a:ext uri="{FF2B5EF4-FFF2-40B4-BE49-F238E27FC236}">
                <a16:creationId xmlns:a16="http://schemas.microsoft.com/office/drawing/2014/main" id="{E70FB658-1DD4-4E67-9DD4-9075B9581AC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EFE675B3-901B-4884-9D3B-DD82244241A2}" type="datetime1">
              <a:rPr lang="en-US" smtClean="0"/>
              <a:t>4/15/2025</a:t>
            </a:fld>
            <a:endParaRPr lang="en-US" dirty="0"/>
          </a:p>
        </p:txBody>
      </p:sp>
      <p:sp>
        <p:nvSpPr>
          <p:cNvPr id="7" name="Footer Placeholder 4">
            <a:extLst>
              <a:ext uri="{FF2B5EF4-FFF2-40B4-BE49-F238E27FC236}">
                <a16:creationId xmlns:a16="http://schemas.microsoft.com/office/drawing/2014/main" id="{45ABC8AF-6C8D-4E94-B42A-425E6E33DCB4}"/>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8" name="Slide Number Placeholder 5">
            <a:extLst>
              <a:ext uri="{FF2B5EF4-FFF2-40B4-BE49-F238E27FC236}">
                <a16:creationId xmlns:a16="http://schemas.microsoft.com/office/drawing/2014/main" id="{EF3970AF-C2BE-4BB0-A0D9-0C90862EA158}"/>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2257347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262B0F-90E2-412D-AE42-DE276FA4C40E}" type="datetime1">
              <a:rPr lang="en-US" smtClean="0"/>
              <a:t>4/15/2025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33090A-E985-4837-A97A-059404DB2C46}" type="slidenum">
              <a:rPr lang="en-US" smtClean="0"/>
              <a:t>‹#›</a:t>
            </a:fld>
            <a:endParaRPr lang="en-US"/>
          </a:p>
        </p:txBody>
      </p:sp>
    </p:spTree>
    <p:extLst>
      <p:ext uri="{BB962C8B-B14F-4D97-AF65-F5344CB8AC3E}">
        <p14:creationId xmlns:p14="http://schemas.microsoft.com/office/powerpoint/2010/main" val="376845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www.pmg.engineering/" TargetMode="External"/><Relationship Id="rId3" Type="http://schemas.openxmlformats.org/officeDocument/2006/relationships/slideLayout" Target="../slideLayouts/slideLayout3.xml"/><Relationship Id="rId7" Type="http://schemas.openxmlformats.org/officeDocument/2006/relationships/hyperlink" Target="mailto:info@pmg.engineering"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alphaModFix amt="4000"/>
            <a:lum/>
          </a:blip>
          <a:srcRect/>
          <a:tile tx="0" ty="0" sx="77000" sy="77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6487" y="787183"/>
            <a:ext cx="7886700" cy="89215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768411"/>
            <a:ext cx="7886700" cy="447533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ABF94DA7-86D7-474D-A1B4-F15BA50BEFE7}" type="datetime1">
              <a:rPr lang="en-US" smtClean="0"/>
              <a:t>4/15/2025</a:t>
            </a:fld>
            <a:endParaRPr lang="en-US" dirty="0"/>
          </a:p>
        </p:txBody>
      </p:sp>
      <p:sp>
        <p:nvSpPr>
          <p:cNvPr id="5" name="Footer Placeholder 4"/>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cxnSp>
        <p:nvCxnSpPr>
          <p:cNvPr id="8" name="Straight Connector 7">
            <a:extLst>
              <a:ext uri="{FF2B5EF4-FFF2-40B4-BE49-F238E27FC236}">
                <a16:creationId xmlns:a16="http://schemas.microsoft.com/office/drawing/2014/main" id="{C0F075A5-6ECF-45AD-8CF3-F2A10412AC53}"/>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Rectangle 8">
            <a:extLst>
              <a:ext uri="{FF2B5EF4-FFF2-40B4-BE49-F238E27FC236}">
                <a16:creationId xmlns:a16="http://schemas.microsoft.com/office/drawing/2014/main" id="{01D93101-9D13-482D-A0BE-6AB1F6CE3654}"/>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23" dirty="0"/>
              <a:t>Competent People. Smarter Work Systems. Exceptional Customer Interactions.</a:t>
            </a:r>
          </a:p>
        </p:txBody>
      </p:sp>
      <p:sp>
        <p:nvSpPr>
          <p:cNvPr id="12" name="Text Placeholder 2">
            <a:extLst>
              <a:ext uri="{FF2B5EF4-FFF2-40B4-BE49-F238E27FC236}">
                <a16:creationId xmlns:a16="http://schemas.microsoft.com/office/drawing/2014/main" id="{123DB47D-1AD0-4B44-BB13-503C998C195C}"/>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kern="1200" dirty="0" err="1">
                <a:solidFill>
                  <a:schemeClr val="tx1"/>
                </a:solidFill>
                <a:effectLst/>
                <a:latin typeface="+mn-lt"/>
                <a:ea typeface="+mn-ea"/>
                <a:cs typeface="+mn-cs"/>
                <a:hlinkClick r:id="rId7"/>
              </a:rPr>
              <a:t>info@pmg.engineering</a:t>
            </a:r>
            <a:r>
              <a:rPr lang="en-US" sz="1108" b="0" i="0" kern="1200" dirty="0">
                <a:solidFill>
                  <a:schemeClr val="tx1"/>
                </a:solidFill>
                <a:effectLst/>
                <a:latin typeface="+mn-lt"/>
                <a:ea typeface="+mn-ea"/>
                <a:cs typeface="+mn-cs"/>
              </a:rPr>
              <a:t> | </a:t>
            </a:r>
            <a:r>
              <a:rPr lang="en-US" sz="1108" b="0" i="0" kern="1200" dirty="0">
                <a:solidFill>
                  <a:schemeClr val="tx1"/>
                </a:solidFill>
                <a:effectLst/>
                <a:latin typeface="+mn-lt"/>
                <a:ea typeface="+mn-ea"/>
                <a:cs typeface="+mn-cs"/>
                <a:hlinkClick r:id="rId8"/>
              </a:rPr>
              <a:t>www.pmg.engineering</a:t>
            </a:r>
            <a:endParaRPr lang="en-US" sz="1108" b="0" i="0" kern="1200" dirty="0">
              <a:solidFill>
                <a:schemeClr val="tx1"/>
              </a:solidFill>
              <a:effectLst/>
              <a:latin typeface="+mn-lt"/>
              <a:ea typeface="+mn-ea"/>
              <a:cs typeface="+mn-cs"/>
            </a:endParaRPr>
          </a:p>
        </p:txBody>
      </p:sp>
      <p:sp>
        <p:nvSpPr>
          <p:cNvPr id="13" name="TextBox 12">
            <a:extLst>
              <a:ext uri="{FF2B5EF4-FFF2-40B4-BE49-F238E27FC236}">
                <a16:creationId xmlns:a16="http://schemas.microsoft.com/office/drawing/2014/main" id="{6620805C-D2DD-477E-877E-F4DEF1025626}"/>
              </a:ext>
            </a:extLst>
          </p:cNvPr>
          <p:cNvSpPr txBox="1"/>
          <p:nvPr userDrawn="1"/>
        </p:nvSpPr>
        <p:spPr>
          <a:xfrm>
            <a:off x="7028458" y="505951"/>
            <a:ext cx="1560042" cy="241476"/>
          </a:xfrm>
          <a:prstGeom prst="rect">
            <a:avLst/>
          </a:prstGeom>
          <a:noFill/>
        </p:spPr>
        <p:txBody>
          <a:bodyPr wrap="none" rtlCol="0">
            <a:spAutoFit/>
          </a:bodyPr>
          <a:lstStyle/>
          <a:p>
            <a:r>
              <a:rPr lang="en-US" sz="969" b="0" dirty="0">
                <a:solidFill>
                  <a:srgbClr val="FF8A04"/>
                </a:solidFill>
              </a:rPr>
              <a:t>Reputation built on </a:t>
            </a:r>
            <a:r>
              <a:rPr lang="en-US" sz="969" b="0" u="none" dirty="0">
                <a:solidFill>
                  <a:srgbClr val="FF8A04"/>
                </a:solidFill>
              </a:rPr>
              <a:t>Results</a:t>
            </a:r>
          </a:p>
        </p:txBody>
      </p:sp>
      <p:pic>
        <p:nvPicPr>
          <p:cNvPr id="14" name="Picture 13" descr="A picture containing clock&#10;&#10;Description automatically generated">
            <a:extLst>
              <a:ext uri="{FF2B5EF4-FFF2-40B4-BE49-F238E27FC236}">
                <a16:creationId xmlns:a16="http://schemas.microsoft.com/office/drawing/2014/main" id="{EDD520AD-DDE1-4DCD-9090-3F04B1CE7500}"/>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003952" y="58232"/>
            <a:ext cx="1511398" cy="474785"/>
          </a:xfrm>
          <a:prstGeom prst="rect">
            <a:avLst/>
          </a:prstGeom>
        </p:spPr>
      </p:pic>
    </p:spTree>
    <p:extLst>
      <p:ext uri="{BB962C8B-B14F-4D97-AF65-F5344CB8AC3E}">
        <p14:creationId xmlns:p14="http://schemas.microsoft.com/office/powerpoint/2010/main" val="2261091533"/>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Lst>
  <p:hf hdr="0" ftr="0" dt="0"/>
  <p:txStyles>
    <p:titleStyle>
      <a:lvl1pPr algn="l" defTabSz="91436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1" indent="-228591" algn="l" defTabSz="91436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72" indent="-228591" algn="l" defTabSz="91436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52" indent="-228591" algn="l" defTabSz="91436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33"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14"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png"/><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nvGraphicFramePr>
        <p:xfrm>
          <a:off x="0" y="5516880"/>
          <a:ext cx="9144000" cy="1371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194" name="AutoShape 2" descr="Image result for OFFICE SKETCH PHOTO IN HD"/>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8196" name="AutoShape 4" descr="Image result for OFFICE SKETCH PHOTO IN HD"/>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2" name="Rectangle 1"/>
          <p:cNvSpPr/>
          <p:nvPr/>
        </p:nvSpPr>
        <p:spPr>
          <a:xfrm>
            <a:off x="1173981" y="653534"/>
            <a:ext cx="6364243" cy="1015663"/>
          </a:xfrm>
          <a:prstGeom prst="rect">
            <a:avLst/>
          </a:prstGeom>
        </p:spPr>
        <p:txBody>
          <a:bodyPr wrap="none">
            <a:spAutoFit/>
          </a:bodyPr>
          <a:lstStyle/>
          <a:p>
            <a:pPr algn="ctr"/>
            <a:r>
              <a:rPr lang="en-US" sz="6000" b="1" dirty="0">
                <a:latin typeface="Baskerville Old Face" panose="02020602080505020303" pitchFamily="18" charset="0"/>
              </a:rPr>
              <a:t>OFFICE SAFETY  </a:t>
            </a:r>
            <a:endParaRPr lang="en-IN" sz="6000" b="1" dirty="0">
              <a:latin typeface="Baskerville Old Face" panose="02020602080505020303" pitchFamily="18" charset="0"/>
            </a:endParaRPr>
          </a:p>
        </p:txBody>
      </p:sp>
      <p:pic>
        <p:nvPicPr>
          <p:cNvPr id="1030" name="Picture 6" descr="Image result for OFFICE SAFETY"/>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616490" y="2796209"/>
            <a:ext cx="5921734" cy="37010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0499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09063" y="1298892"/>
            <a:ext cx="8733007" cy="376238"/>
          </a:xfrm>
          <a:prstGeom prst="rect">
            <a:avLst/>
          </a:prstGeom>
          <a:solidFill>
            <a:schemeClr val="bg2">
              <a:lumMod val="50000"/>
              <a:alpha val="58039"/>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209063" y="1675130"/>
            <a:ext cx="8733007" cy="4817110"/>
          </a:xfrm>
          <a:prstGeom prst="rect">
            <a:avLst/>
          </a:prstGeom>
          <a:gradFill rotWithShape="1">
            <a:gsLst>
              <a:gs pos="0">
                <a:srgbClr val="F0F0F0"/>
              </a:gs>
              <a:gs pos="100000">
                <a:srgbClr val="FFFFFF"/>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a:buSzPct val="105000"/>
              <a:buFont typeface="Wingdings 3" pitchFamily="18" charset="2"/>
              <a:buChar char="p"/>
            </a:pPr>
            <a:r>
              <a:rPr lang="en-US" dirty="0"/>
              <a:t> Arrange the workstation as follows to fit you:</a:t>
            </a:r>
            <a:endParaRPr lang="en-IN" dirty="0"/>
          </a:p>
          <a:p>
            <a:pPr marL="742950" lvl="1" indent="-285750">
              <a:buSzPct val="105000"/>
              <a:buFont typeface="Wingdings 3" pitchFamily="18" charset="2"/>
              <a:buChar char=""/>
            </a:pPr>
            <a:r>
              <a:rPr lang="en-US" dirty="0"/>
              <a:t>Adjust the height of the chair’s seat such that the thighs are horizontal while the feet are flat on the floor.</a:t>
            </a:r>
          </a:p>
          <a:p>
            <a:pPr marL="742950" lvl="1" indent="-285750">
              <a:buSzPct val="105000"/>
              <a:buFont typeface="Wingdings 3" pitchFamily="18" charset="2"/>
              <a:buChar char=""/>
            </a:pPr>
            <a:r>
              <a:rPr lang="en-US" dirty="0"/>
              <a:t>Adjust the seat pan depth such that your back is supported by the chair backrest.</a:t>
            </a:r>
          </a:p>
          <a:p>
            <a:pPr marL="742950" lvl="1" indent="-285750">
              <a:buSzPct val="105000"/>
              <a:buFont typeface="Wingdings 3" pitchFamily="18" charset="2"/>
              <a:buChar char=""/>
            </a:pPr>
            <a:r>
              <a:rPr lang="en-US" dirty="0"/>
              <a:t>Adjust the backrest vertically so that it supports/fits the curvature of your lower back.</a:t>
            </a:r>
          </a:p>
          <a:p>
            <a:pPr marL="742950" lvl="1" indent="-285750">
              <a:buSzPct val="105000"/>
              <a:buFont typeface="Wingdings 3" pitchFamily="18" charset="2"/>
              <a:buChar char=""/>
            </a:pPr>
            <a:r>
              <a:rPr lang="en-US" dirty="0"/>
              <a:t>With the arms at your sides and the elbow joint at 90 degrees, adjust the height/position of the chair armrests to support the forearms.</a:t>
            </a:r>
          </a:p>
          <a:p>
            <a:pPr marL="742950" lvl="1" indent="-285750">
              <a:buSzPct val="105000"/>
              <a:buFont typeface="Wingdings 3" pitchFamily="18" charset="2"/>
              <a:buChar char=""/>
            </a:pPr>
            <a:r>
              <a:rPr lang="en-US" dirty="0"/>
              <a:t>Adjust the height of the keyboard such that the fingers rest on the keyboard home row when the arm is to the side, elbow at 90 degrees, and the wrist straight.</a:t>
            </a:r>
          </a:p>
          <a:p>
            <a:pPr marL="742950" lvl="1" indent="-285750">
              <a:buSzPct val="105000"/>
              <a:buFont typeface="Wingdings 3" pitchFamily="18" charset="2"/>
              <a:buChar char=""/>
            </a:pPr>
            <a:r>
              <a:rPr lang="en-US" dirty="0"/>
              <a:t>Place the mouse, trackball, or special keypads, next to the keyboard tray.</a:t>
            </a:r>
          </a:p>
          <a:p>
            <a:pPr marL="742950" lvl="1" indent="-285750">
              <a:buSzPct val="105000"/>
              <a:buFont typeface="Wingdings 3" pitchFamily="18" charset="2"/>
              <a:buChar char=""/>
            </a:pPr>
            <a:r>
              <a:rPr lang="en-US" dirty="0"/>
              <a:t>Adjust the height of the monitor such that the top of the screen is at eye level.</a:t>
            </a:r>
          </a:p>
          <a:p>
            <a:pPr marL="742950" lvl="1" indent="-285750">
              <a:buSzPct val="105000"/>
              <a:buFont typeface="Wingdings 3" pitchFamily="18" charset="2"/>
              <a:buChar char=""/>
            </a:pPr>
            <a:r>
              <a:rPr lang="en-US" dirty="0"/>
              <a:t>Place reference documents on a document holder close to the screen and at the same distance from the eye.</a:t>
            </a:r>
          </a:p>
          <a:p>
            <a:pPr marL="742950" lvl="1" indent="-285750">
              <a:buSzPct val="105000"/>
              <a:buFont typeface="Wingdings 3" pitchFamily="18" charset="2"/>
              <a:buChar char=""/>
            </a:pPr>
            <a:r>
              <a:rPr lang="en-US" dirty="0"/>
              <a:t>Use a footrest if you cannot rest your feet comfortably on the floor.</a:t>
            </a:r>
            <a:endParaRPr lang="en-IN" dirty="0"/>
          </a:p>
        </p:txBody>
      </p:sp>
      <p:sp>
        <p:nvSpPr>
          <p:cNvPr id="7" name="Rectangle 2"/>
          <p:cNvSpPr txBox="1">
            <a:spLocks noChangeArrowheads="1"/>
          </p:cNvSpPr>
          <p:nvPr/>
        </p:nvSpPr>
        <p:spPr>
          <a:xfrm>
            <a:off x="323850" y="648493"/>
            <a:ext cx="8229600" cy="6104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buSzPct val="105000"/>
            </a:pPr>
            <a:r>
              <a:rPr lang="en-US" sz="3200" dirty="0">
                <a:latin typeface="+mn-lt"/>
              </a:rPr>
              <a:t>ERGONOMY</a:t>
            </a:r>
            <a:endParaRPr lang="en-IN" sz="3200" dirty="0">
              <a:latin typeface="+mn-lt"/>
            </a:endParaRPr>
          </a:p>
        </p:txBody>
      </p:sp>
    </p:spTree>
    <p:extLst>
      <p:ext uri="{BB962C8B-B14F-4D97-AF65-F5344CB8AC3E}">
        <p14:creationId xmlns:p14="http://schemas.microsoft.com/office/powerpoint/2010/main" val="5491913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09063" y="1298892"/>
            <a:ext cx="8733007" cy="376238"/>
          </a:xfrm>
          <a:prstGeom prst="rect">
            <a:avLst/>
          </a:prstGeom>
          <a:solidFill>
            <a:schemeClr val="bg2">
              <a:lumMod val="50000"/>
              <a:alpha val="58039"/>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209063" y="1675130"/>
            <a:ext cx="8733007" cy="4817110"/>
          </a:xfrm>
          <a:prstGeom prst="rect">
            <a:avLst/>
          </a:prstGeom>
          <a:gradFill rotWithShape="1">
            <a:gsLst>
              <a:gs pos="0">
                <a:srgbClr val="F0F0F0"/>
              </a:gs>
              <a:gs pos="100000">
                <a:srgbClr val="FFFFFF"/>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itchFamily="18" charset="2"/>
              <a:buChar char="p"/>
            </a:pPr>
            <a:r>
              <a:rPr lang="en-US" dirty="0"/>
              <a:t>Adjust the drapes or blinds and move the monitor away from sources of glare or direct light.</a:t>
            </a:r>
          </a:p>
          <a:p>
            <a:pPr marL="285750" indent="-285750">
              <a:buSzPct val="105000"/>
              <a:buFont typeface="Wingdings 3" pitchFamily="18" charset="2"/>
              <a:buChar char="p"/>
            </a:pPr>
            <a:r>
              <a:rPr lang="en-US" dirty="0"/>
              <a:t>Position the monitor directly in front of you.</a:t>
            </a:r>
          </a:p>
          <a:p>
            <a:pPr marL="285750" indent="-285750">
              <a:buSzPct val="105000"/>
              <a:buFont typeface="Wingdings 3" pitchFamily="18" charset="2"/>
              <a:buChar char="p"/>
            </a:pPr>
            <a:r>
              <a:rPr lang="en-US" dirty="0"/>
              <a:t>Avoid cradling the telephone between the head and shoulder.</a:t>
            </a:r>
          </a:p>
          <a:p>
            <a:pPr marL="285750" indent="-285750">
              <a:buSzPct val="105000"/>
              <a:buFont typeface="Wingdings 3" pitchFamily="18" charset="2"/>
              <a:buChar char="p"/>
            </a:pPr>
            <a:r>
              <a:rPr lang="en-US" dirty="0"/>
              <a:t>Keep frequently used items like the telephone, reference materials, and pens/pencils within easy reach.</a:t>
            </a:r>
          </a:p>
          <a:p>
            <a:pPr marL="285750" indent="-285750">
              <a:buSzPct val="105000"/>
              <a:buFont typeface="Wingdings 3" pitchFamily="18" charset="2"/>
              <a:buChar char="p"/>
            </a:pPr>
            <a:r>
              <a:rPr lang="en-US" dirty="0"/>
              <a:t>Move between different postures regularly, and vary your tasks to avoid a long period of one activity.</a:t>
            </a:r>
          </a:p>
          <a:p>
            <a:pPr marL="285750" indent="-285750">
              <a:buSzPct val="105000"/>
              <a:buFont typeface="Wingdings 3" pitchFamily="18" charset="2"/>
              <a:buChar char="p"/>
            </a:pPr>
            <a:r>
              <a:rPr lang="en-US" dirty="0"/>
              <a:t>Use the minimum force necessary to strike the keyboard or to activate the hole punch and stapler.</a:t>
            </a:r>
            <a:endParaRPr lang="en-IN" dirty="0"/>
          </a:p>
        </p:txBody>
      </p:sp>
      <p:sp>
        <p:nvSpPr>
          <p:cNvPr id="7" name="Rectangle 2"/>
          <p:cNvSpPr txBox="1">
            <a:spLocks noChangeArrowheads="1"/>
          </p:cNvSpPr>
          <p:nvPr/>
        </p:nvSpPr>
        <p:spPr>
          <a:xfrm>
            <a:off x="323850" y="648493"/>
            <a:ext cx="8229600" cy="6104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OTHER GOOD WORK PRACTICES</a:t>
            </a:r>
            <a:endParaRPr lang="en-IN" sz="3200" dirty="0"/>
          </a:p>
        </p:txBody>
      </p:sp>
      <p:pic>
        <p:nvPicPr>
          <p:cNvPr id="5" name="Picture 2" descr="Image result for Ergonomy"/>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857999" y="4229100"/>
            <a:ext cx="2060575" cy="2206308"/>
          </a:xfrm>
          <a:prstGeom prst="rect">
            <a:avLst/>
          </a:prstGeom>
          <a:noFill/>
        </p:spPr>
      </p:pic>
    </p:spTree>
    <p:extLst>
      <p:ext uri="{BB962C8B-B14F-4D97-AF65-F5344CB8AC3E}">
        <p14:creationId xmlns:p14="http://schemas.microsoft.com/office/powerpoint/2010/main" val="31155000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09063" y="1298892"/>
            <a:ext cx="8733007" cy="376238"/>
          </a:xfrm>
          <a:prstGeom prst="rect">
            <a:avLst/>
          </a:prstGeom>
          <a:solidFill>
            <a:schemeClr val="bg2">
              <a:lumMod val="50000"/>
              <a:alpha val="58039"/>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209063" y="1675130"/>
            <a:ext cx="8733007" cy="4817110"/>
          </a:xfrm>
          <a:prstGeom prst="rect">
            <a:avLst/>
          </a:prstGeom>
          <a:gradFill rotWithShape="1">
            <a:gsLst>
              <a:gs pos="0">
                <a:srgbClr val="F0F0F0"/>
              </a:gs>
              <a:gs pos="100000">
                <a:srgbClr val="FFFFFF"/>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itchFamily="18" charset="2"/>
              <a:buChar char="p"/>
            </a:pPr>
            <a:r>
              <a:rPr lang="en-US" dirty="0"/>
              <a:t>Lighting is one of the most important factors affecting personal comfort on the job.</a:t>
            </a:r>
          </a:p>
          <a:p>
            <a:pPr marL="285750" indent="-285750">
              <a:buSzPct val="105000"/>
              <a:buFont typeface="Wingdings 3" pitchFamily="18" charset="2"/>
              <a:buChar char="p"/>
            </a:pPr>
            <a:r>
              <a:rPr lang="en-US" dirty="0"/>
              <a:t>There are a few measures that employees can use to prevent and control poor lighting conditions in the work environment.</a:t>
            </a:r>
          </a:p>
          <a:p>
            <a:pPr marL="742950" lvl="1" indent="-285750">
              <a:buSzPct val="105000"/>
              <a:buFont typeface="Wingdings 3" panose="05040102010807070707" pitchFamily="18" charset="2"/>
              <a:buChar char="p"/>
            </a:pPr>
            <a:r>
              <a:rPr lang="en-US" dirty="0"/>
              <a:t>Whenever possible, office workers should not face windows, unshielded lamps, or other sources of glare.</a:t>
            </a:r>
            <a:endParaRPr lang="en-IN" dirty="0"/>
          </a:p>
          <a:p>
            <a:pPr marL="742950" lvl="1" indent="-285750">
              <a:buSzPct val="105000"/>
              <a:buFont typeface="Wingdings 3" panose="05040102010807070707" pitchFamily="18" charset="2"/>
              <a:buChar char="p"/>
            </a:pPr>
            <a:r>
              <a:rPr lang="en-US" dirty="0"/>
              <a:t>Adjustable shades should be used if workers face a window.</a:t>
            </a:r>
            <a:endParaRPr lang="en-IN" dirty="0"/>
          </a:p>
          <a:p>
            <a:pPr marL="742950" lvl="1" indent="-285750">
              <a:buSzPct val="105000"/>
              <a:buFont typeface="Wingdings 3" panose="05040102010807070707" pitchFamily="18" charset="2"/>
              <a:buChar char="p"/>
            </a:pPr>
            <a:r>
              <a:rPr lang="en-US" dirty="0"/>
              <a:t>Consider adjustable task lamps to supplement general office lighting for those who require or prefer additional lighting.  Choose task lamps that permit several light levels.</a:t>
            </a:r>
            <a:endParaRPr lang="en-IN" dirty="0"/>
          </a:p>
          <a:p>
            <a:pPr marL="742950" lvl="1" indent="-285750">
              <a:buSzPct val="105000"/>
              <a:buFont typeface="Wingdings 3" panose="05040102010807070707" pitchFamily="18" charset="2"/>
              <a:buChar char="p"/>
            </a:pPr>
            <a:r>
              <a:rPr lang="en-US" dirty="0"/>
              <a:t>Report dull or burned out lights or bulbs to building maintenance for immediate replacement.</a:t>
            </a:r>
            <a:endParaRPr lang="en-IN" dirty="0"/>
          </a:p>
        </p:txBody>
      </p:sp>
      <p:sp>
        <p:nvSpPr>
          <p:cNvPr id="7" name="Rectangle 2"/>
          <p:cNvSpPr txBox="1">
            <a:spLocks noChangeArrowheads="1"/>
          </p:cNvSpPr>
          <p:nvPr/>
        </p:nvSpPr>
        <p:spPr>
          <a:xfrm>
            <a:off x="323850" y="648493"/>
            <a:ext cx="8229600" cy="6104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latin typeface="+mn-lt"/>
              </a:rPr>
              <a:t>LIGHTING</a:t>
            </a:r>
            <a:endParaRPr lang="en-IN" sz="3200" dirty="0">
              <a:latin typeface="+mn-lt"/>
            </a:endParaRPr>
          </a:p>
        </p:txBody>
      </p:sp>
    </p:spTree>
    <p:extLst>
      <p:ext uri="{BB962C8B-B14F-4D97-AF65-F5344CB8AC3E}">
        <p14:creationId xmlns:p14="http://schemas.microsoft.com/office/powerpoint/2010/main" val="30678129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09063" y="1298892"/>
            <a:ext cx="8733007" cy="376238"/>
          </a:xfrm>
          <a:prstGeom prst="rect">
            <a:avLst/>
          </a:prstGeom>
          <a:solidFill>
            <a:schemeClr val="bg2">
              <a:lumMod val="50000"/>
              <a:alpha val="58039"/>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209063" y="1675130"/>
            <a:ext cx="8733007" cy="4817110"/>
          </a:xfrm>
          <a:prstGeom prst="rect">
            <a:avLst/>
          </a:prstGeom>
          <a:gradFill rotWithShape="1">
            <a:gsLst>
              <a:gs pos="0">
                <a:srgbClr val="F0F0F0"/>
              </a:gs>
              <a:gs pos="100000">
                <a:srgbClr val="FFFFFF"/>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lvl="0" indent="-285750" fontAlgn="base">
              <a:spcBef>
                <a:spcPct val="0"/>
              </a:spcBef>
              <a:spcAft>
                <a:spcPct val="0"/>
              </a:spcAft>
              <a:buSzPct val="105000"/>
              <a:buFont typeface="Wingdings 3" pitchFamily="18" charset="2"/>
              <a:buChar char="p"/>
              <a:tabLst>
                <a:tab pos="119063" algn="l"/>
                <a:tab pos="228600" algn="l"/>
              </a:tabLst>
            </a:pPr>
            <a:r>
              <a:rPr lang="en-US" dirty="0">
                <a:ea typeface="Times New Roman" pitchFamily="18" charset="0"/>
                <a:cs typeface="Arial" pitchFamily="34" charset="0"/>
              </a:rPr>
              <a:t>Noise can be defined very simply as unwanted sound. </a:t>
            </a:r>
          </a:p>
          <a:p>
            <a:pPr marL="285750" lvl="0" indent="-285750" fontAlgn="base">
              <a:spcBef>
                <a:spcPct val="0"/>
              </a:spcBef>
              <a:spcAft>
                <a:spcPct val="0"/>
              </a:spcAft>
              <a:buSzPct val="105000"/>
              <a:buFont typeface="Wingdings 3" pitchFamily="18" charset="2"/>
              <a:buChar char="p"/>
              <a:tabLst>
                <a:tab pos="119063" algn="l"/>
                <a:tab pos="228600" algn="l"/>
              </a:tabLst>
            </a:pPr>
            <a:r>
              <a:rPr lang="en-US" dirty="0">
                <a:ea typeface="Times New Roman" pitchFamily="18" charset="0"/>
                <a:cs typeface="Arial" pitchFamily="34" charset="0"/>
              </a:rPr>
              <a:t>Noise can produce tension and stress levels and cause distraction from mental activities.</a:t>
            </a:r>
          </a:p>
          <a:p>
            <a:pPr marL="285750" lvl="0" indent="-285750" fontAlgn="base">
              <a:spcBef>
                <a:spcPct val="0"/>
              </a:spcBef>
              <a:spcAft>
                <a:spcPct val="0"/>
              </a:spcAft>
              <a:buSzPct val="105000"/>
              <a:buFont typeface="Wingdings 3" pitchFamily="18" charset="2"/>
              <a:buChar char="p"/>
              <a:tabLst>
                <a:tab pos="119063" algn="l"/>
                <a:tab pos="228600" algn="l"/>
              </a:tabLst>
            </a:pPr>
            <a:r>
              <a:rPr lang="en-US" dirty="0">
                <a:ea typeface="Times New Roman" pitchFamily="18" charset="0"/>
                <a:cs typeface="Arial" pitchFamily="34" charset="0"/>
              </a:rPr>
              <a:t>Office workers are subjected to many noise sources including VDT’s, printers, telephones, fax machines, and human voices. </a:t>
            </a:r>
          </a:p>
          <a:p>
            <a:pPr marL="285750" lvl="0" indent="-285750" fontAlgn="base">
              <a:spcBef>
                <a:spcPct val="0"/>
              </a:spcBef>
              <a:spcAft>
                <a:spcPct val="0"/>
              </a:spcAft>
              <a:buSzPct val="105000"/>
              <a:buFont typeface="Wingdings 3" pitchFamily="18" charset="2"/>
              <a:buChar char="p"/>
              <a:tabLst>
                <a:tab pos="119063" algn="l"/>
                <a:tab pos="228600" algn="l"/>
              </a:tabLst>
            </a:pPr>
            <a:r>
              <a:rPr lang="en-US" dirty="0">
                <a:ea typeface="Times New Roman" pitchFamily="18" charset="0"/>
                <a:cs typeface="Arial" pitchFamily="34" charset="0"/>
              </a:rPr>
              <a:t>The following measures are useful for reducing the level of noise or its effects:</a:t>
            </a:r>
            <a:endParaRPr lang="en-US" sz="1100" dirty="0">
              <a:cs typeface="Arial" pitchFamily="34" charset="0"/>
            </a:endParaRPr>
          </a:p>
          <a:p>
            <a:pPr marL="742950" lvl="1" indent="-285750" eaLnBrk="0" fontAlgn="base" hangingPunct="0">
              <a:spcBef>
                <a:spcPct val="0"/>
              </a:spcBef>
              <a:spcAft>
                <a:spcPct val="0"/>
              </a:spcAft>
              <a:buSzPct val="105000"/>
              <a:buFont typeface="Wingdings 3" pitchFamily="18" charset="2"/>
              <a:buChar char=""/>
              <a:tabLst>
                <a:tab pos="119063" algn="l"/>
                <a:tab pos="228600" algn="l"/>
              </a:tabLst>
            </a:pPr>
            <a:r>
              <a:rPr lang="en-US" dirty="0">
                <a:ea typeface="Times New Roman" pitchFamily="18" charset="0"/>
                <a:cs typeface="Times New Roman" pitchFamily="18" charset="0"/>
              </a:rPr>
              <a:t>Whenever possible, select the quietest equipment available.</a:t>
            </a:r>
            <a:endParaRPr lang="en-US" sz="1100" dirty="0">
              <a:cs typeface="Arial" pitchFamily="34" charset="0"/>
            </a:endParaRPr>
          </a:p>
          <a:p>
            <a:pPr marL="742950" lvl="1" indent="-285750" eaLnBrk="0" fontAlgn="base" hangingPunct="0">
              <a:spcBef>
                <a:spcPct val="0"/>
              </a:spcBef>
              <a:spcAft>
                <a:spcPct val="0"/>
              </a:spcAft>
              <a:buSzPct val="105000"/>
              <a:buFont typeface="Wingdings 3" pitchFamily="18" charset="2"/>
              <a:buChar char=""/>
              <a:tabLst>
                <a:tab pos="119063" algn="l"/>
                <a:tab pos="228600" algn="l"/>
              </a:tabLst>
            </a:pPr>
            <a:r>
              <a:rPr lang="en-US" dirty="0">
                <a:ea typeface="Times New Roman" pitchFamily="18" charset="0"/>
                <a:cs typeface="Times New Roman" pitchFamily="18" charset="0"/>
              </a:rPr>
              <a:t>Ensure office equipment is properly maintained, such as lubrication and tightening of loose parts.</a:t>
            </a:r>
            <a:endParaRPr lang="en-US" sz="1100" dirty="0">
              <a:cs typeface="Arial" pitchFamily="34" charset="0"/>
            </a:endParaRPr>
          </a:p>
          <a:p>
            <a:pPr marL="742950" lvl="1" indent="-285750" eaLnBrk="0" fontAlgn="base" hangingPunct="0">
              <a:spcBef>
                <a:spcPct val="0"/>
              </a:spcBef>
              <a:spcAft>
                <a:spcPct val="0"/>
              </a:spcAft>
              <a:buSzPct val="105000"/>
              <a:buFont typeface="Wingdings 3" pitchFamily="18" charset="2"/>
              <a:buChar char=""/>
              <a:tabLst>
                <a:tab pos="119063" algn="l"/>
                <a:tab pos="228600" algn="l"/>
              </a:tabLst>
            </a:pPr>
            <a:r>
              <a:rPr lang="en-US" dirty="0">
                <a:ea typeface="Times New Roman" pitchFamily="18" charset="0"/>
                <a:cs typeface="Times New Roman" pitchFamily="18" charset="0"/>
              </a:rPr>
              <a:t>Use barrier walls or dividers to isolate noise sources, and locate loud equipment in areas where its effects are less detrimental.</a:t>
            </a:r>
            <a:endParaRPr lang="en-US" sz="1100" dirty="0">
              <a:cs typeface="Arial" pitchFamily="34" charset="0"/>
            </a:endParaRPr>
          </a:p>
          <a:p>
            <a:pPr marL="742950" lvl="1" indent="-285750" eaLnBrk="0" fontAlgn="base" hangingPunct="0">
              <a:spcBef>
                <a:spcPct val="0"/>
              </a:spcBef>
              <a:spcAft>
                <a:spcPct val="0"/>
              </a:spcAft>
              <a:buSzPct val="105000"/>
              <a:buFont typeface="Wingdings 3" pitchFamily="18" charset="2"/>
              <a:buChar char=""/>
              <a:tabLst>
                <a:tab pos="119063" algn="l"/>
                <a:tab pos="228600" algn="l"/>
              </a:tabLst>
            </a:pPr>
            <a:r>
              <a:rPr lang="en-US" dirty="0">
                <a:ea typeface="Times New Roman" pitchFamily="18" charset="0"/>
                <a:cs typeface="Times New Roman" pitchFamily="18" charset="0"/>
              </a:rPr>
              <a:t>Enclose equipment, such as printers, with acoustical covers or housings.</a:t>
            </a:r>
          </a:p>
          <a:p>
            <a:pPr marL="742950" lvl="1" indent="-285750" eaLnBrk="0" fontAlgn="base" hangingPunct="0">
              <a:spcBef>
                <a:spcPct val="0"/>
              </a:spcBef>
              <a:spcAft>
                <a:spcPct val="0"/>
              </a:spcAft>
              <a:buSzPct val="105000"/>
              <a:buFont typeface="Wingdings 3" pitchFamily="18" charset="2"/>
              <a:buChar char=""/>
              <a:tabLst>
                <a:tab pos="119063" algn="l"/>
                <a:tab pos="228600" algn="l"/>
              </a:tabLst>
            </a:pPr>
            <a:r>
              <a:rPr lang="en-US" dirty="0">
                <a:ea typeface="Times New Roman" pitchFamily="18" charset="0"/>
                <a:cs typeface="Times New Roman" pitchFamily="18" charset="0"/>
              </a:rPr>
              <a:t>Schedule noisy tasks at times when it will have less effect on the other tasks in the office.</a:t>
            </a:r>
            <a:r>
              <a:rPr lang="en-US" sz="1100" dirty="0">
                <a:cs typeface="Arial" pitchFamily="34" charset="0"/>
              </a:rPr>
              <a:t> </a:t>
            </a:r>
            <a:endParaRPr lang="en-US" sz="3200" dirty="0">
              <a:cs typeface="Arial" pitchFamily="34" charset="0"/>
            </a:endParaRPr>
          </a:p>
        </p:txBody>
      </p:sp>
      <p:sp>
        <p:nvSpPr>
          <p:cNvPr id="7" name="Rectangle 2"/>
          <p:cNvSpPr txBox="1">
            <a:spLocks noChangeArrowheads="1"/>
          </p:cNvSpPr>
          <p:nvPr/>
        </p:nvSpPr>
        <p:spPr>
          <a:xfrm>
            <a:off x="323850" y="648493"/>
            <a:ext cx="8229600" cy="6104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CH" sz="3200" dirty="0">
                <a:latin typeface="+mn-lt"/>
              </a:rPr>
              <a:t>NOISE</a:t>
            </a:r>
            <a:endParaRPr lang="en-IN" sz="3200" dirty="0">
              <a:latin typeface="+mn-lt"/>
            </a:endParaRPr>
          </a:p>
        </p:txBody>
      </p:sp>
    </p:spTree>
    <p:extLst>
      <p:ext uri="{BB962C8B-B14F-4D97-AF65-F5344CB8AC3E}">
        <p14:creationId xmlns:p14="http://schemas.microsoft.com/office/powerpoint/2010/main" val="776737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09063" y="1298892"/>
            <a:ext cx="8733007" cy="376238"/>
          </a:xfrm>
          <a:prstGeom prst="rect">
            <a:avLst/>
          </a:prstGeom>
          <a:solidFill>
            <a:schemeClr val="bg2">
              <a:lumMod val="50000"/>
              <a:alpha val="58039"/>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209063" y="1675130"/>
            <a:ext cx="8733007" cy="4817110"/>
          </a:xfrm>
          <a:prstGeom prst="rect">
            <a:avLst/>
          </a:prstGeom>
          <a:gradFill rotWithShape="1">
            <a:gsLst>
              <a:gs pos="0">
                <a:srgbClr val="F0F0F0"/>
              </a:gs>
              <a:gs pos="100000">
                <a:srgbClr val="FFFFFF"/>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itchFamily="18" charset="2"/>
              <a:buChar char="p"/>
            </a:pPr>
            <a:r>
              <a:rPr lang="en-US" dirty="0"/>
              <a:t>Electrical equipment used in an office is potentially hazardous if improperly used or maintained. </a:t>
            </a:r>
          </a:p>
          <a:p>
            <a:pPr marL="285750" indent="-285750">
              <a:buSzPct val="105000"/>
              <a:buFont typeface="Wingdings 3" pitchFamily="18" charset="2"/>
              <a:buChar char="p"/>
            </a:pPr>
            <a:r>
              <a:rPr lang="en-US" dirty="0"/>
              <a:t>The types of electrical hazards that can be found in an office environment are varied, but are usually easy to spot and prevent.</a:t>
            </a:r>
          </a:p>
          <a:p>
            <a:pPr marL="285750" indent="-285750">
              <a:buSzPct val="105000"/>
              <a:buFont typeface="Wingdings 3" pitchFamily="18" charset="2"/>
              <a:buChar char="p"/>
            </a:pPr>
            <a:r>
              <a:rPr lang="en-US" dirty="0"/>
              <a:t>The following guidelines apply:</a:t>
            </a:r>
            <a:endParaRPr lang="en-IN" dirty="0"/>
          </a:p>
          <a:p>
            <a:pPr marL="742950" lvl="1" indent="-285750">
              <a:buSzPct val="105000"/>
              <a:buFont typeface="Wingdings 3" pitchFamily="18" charset="2"/>
              <a:buChar char=""/>
            </a:pPr>
            <a:r>
              <a:rPr lang="en-US" dirty="0"/>
              <a:t>Ensure equipment electrical cords or plugs are grounded and in good condition.</a:t>
            </a:r>
            <a:endParaRPr lang="en-IN" dirty="0"/>
          </a:p>
          <a:p>
            <a:pPr marL="742950" lvl="1" indent="-285750">
              <a:buSzPct val="105000"/>
              <a:buFont typeface="Wingdings 3" pitchFamily="18" charset="2"/>
              <a:buChar char=""/>
            </a:pPr>
            <a:r>
              <a:rPr lang="en-US" dirty="0"/>
              <a:t>Avoid overloading electrical outlets by providing sufficient number of outlets, minimizing the need for extension cords.</a:t>
            </a:r>
            <a:endParaRPr lang="en-IN" dirty="0"/>
          </a:p>
          <a:p>
            <a:pPr marL="742950" lvl="1" indent="-285750">
              <a:buSzPct val="105000"/>
              <a:buFont typeface="Wingdings 3" pitchFamily="18" charset="2"/>
              <a:buChar char=""/>
            </a:pPr>
            <a:r>
              <a:rPr lang="en-US" dirty="0"/>
              <a:t>Place electrical cords away from foot traffic, making sure it is secured and protected from damage.</a:t>
            </a:r>
            <a:endParaRPr lang="en-IN" dirty="0"/>
          </a:p>
          <a:p>
            <a:pPr marL="742950" lvl="1" indent="-285750">
              <a:buSzPct val="105000"/>
              <a:buFont typeface="Wingdings 3" pitchFamily="18" charset="2"/>
              <a:buChar char=""/>
            </a:pPr>
            <a:r>
              <a:rPr lang="en-US" dirty="0"/>
              <a:t>Switch off or unplug equipment at end of workday and on weekends.  To remove a plug from an outlet, take a firm grip on the plug and pull. Never pull a plug out by the cord.</a:t>
            </a:r>
            <a:endParaRPr lang="en-IN" dirty="0"/>
          </a:p>
          <a:p>
            <a:pPr marL="742950" lvl="1" indent="-285750">
              <a:buSzPct val="105000"/>
              <a:buFont typeface="Wingdings 3" pitchFamily="18" charset="2"/>
              <a:buChar char=""/>
            </a:pPr>
            <a:r>
              <a:rPr lang="en-US" dirty="0"/>
              <a:t>Do not block electrical panels.</a:t>
            </a:r>
            <a:endParaRPr lang="en-IN" dirty="0"/>
          </a:p>
          <a:p>
            <a:pPr marL="742950" lvl="1" indent="-285750">
              <a:buSzPct val="105000"/>
              <a:buFont typeface="Wingdings 3" pitchFamily="18" charset="2"/>
              <a:buChar char=""/>
            </a:pPr>
            <a:r>
              <a:rPr lang="en-US" dirty="0"/>
              <a:t>If the problem cannot be resolved using instructions provided, call equipment technician.</a:t>
            </a:r>
            <a:endParaRPr lang="en-IN" dirty="0"/>
          </a:p>
        </p:txBody>
      </p:sp>
      <p:sp>
        <p:nvSpPr>
          <p:cNvPr id="7" name="Rectangle 2"/>
          <p:cNvSpPr txBox="1">
            <a:spLocks noChangeArrowheads="1"/>
          </p:cNvSpPr>
          <p:nvPr/>
        </p:nvSpPr>
        <p:spPr>
          <a:xfrm>
            <a:off x="323850" y="648493"/>
            <a:ext cx="8229600" cy="6104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ELECTRICAL HAZARDS</a:t>
            </a:r>
            <a:endParaRPr lang="en-IN" sz="3200" dirty="0"/>
          </a:p>
        </p:txBody>
      </p:sp>
    </p:spTree>
    <p:extLst>
      <p:ext uri="{BB962C8B-B14F-4D97-AF65-F5344CB8AC3E}">
        <p14:creationId xmlns:p14="http://schemas.microsoft.com/office/powerpoint/2010/main" val="4724921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09063" y="1298892"/>
            <a:ext cx="8733007" cy="376238"/>
          </a:xfrm>
          <a:prstGeom prst="rect">
            <a:avLst/>
          </a:prstGeom>
          <a:solidFill>
            <a:schemeClr val="bg2">
              <a:lumMod val="50000"/>
              <a:alpha val="58039"/>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209063" y="1675130"/>
            <a:ext cx="8733007" cy="4817110"/>
          </a:xfrm>
          <a:prstGeom prst="rect">
            <a:avLst/>
          </a:prstGeom>
          <a:gradFill rotWithShape="1">
            <a:gsLst>
              <a:gs pos="0">
                <a:srgbClr val="F0F0F0"/>
              </a:gs>
              <a:gs pos="100000">
                <a:srgbClr val="FFFFFF"/>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a:buSzPct val="105000"/>
              <a:buFont typeface="Wingdings 3" pitchFamily="18" charset="2"/>
              <a:buChar char="p"/>
            </a:pPr>
            <a:r>
              <a:rPr lang="en-US" dirty="0"/>
              <a:t> To prevent fire, follow these guidelines:</a:t>
            </a:r>
            <a:endParaRPr lang="en-IN" dirty="0"/>
          </a:p>
          <a:p>
            <a:pPr marL="742950" lvl="1" indent="-285750">
              <a:buSzPct val="105000"/>
              <a:buFont typeface="Wingdings 3" pitchFamily="18" charset="2"/>
              <a:buChar char=""/>
            </a:pPr>
            <a:r>
              <a:rPr lang="en-US" dirty="0"/>
              <a:t>Smoke only where it is permitted.</a:t>
            </a:r>
            <a:endParaRPr lang="en-IN" dirty="0"/>
          </a:p>
          <a:p>
            <a:pPr marL="742950" lvl="1" indent="-285750">
              <a:buSzPct val="105000"/>
              <a:buFont typeface="Wingdings 3" pitchFamily="18" charset="2"/>
              <a:buChar char=""/>
            </a:pPr>
            <a:r>
              <a:rPr lang="en-US" dirty="0"/>
              <a:t>If electrical equipment is not working properly or is giving off an unusual odor, disconnect the equipment and call the appropriate maintenance department.</a:t>
            </a:r>
            <a:endParaRPr lang="en-IN" dirty="0"/>
          </a:p>
          <a:p>
            <a:pPr marL="742950" lvl="1" indent="-285750">
              <a:buSzPct val="105000"/>
              <a:buFont typeface="Wingdings 3" pitchFamily="18" charset="2"/>
              <a:buChar char=""/>
            </a:pPr>
            <a:r>
              <a:rPr lang="en-US" dirty="0"/>
              <a:t>Keep all heat producing appliances and equipment away from the wall and away from anything that might burn.</a:t>
            </a:r>
            <a:endParaRPr lang="en-IN" dirty="0"/>
          </a:p>
          <a:p>
            <a:pPr marL="742950" lvl="1" indent="-285750">
              <a:buSzPct val="105000"/>
              <a:buFont typeface="Wingdings 3" pitchFamily="18" charset="2"/>
              <a:buChar char=""/>
            </a:pPr>
            <a:r>
              <a:rPr lang="en-US" dirty="0"/>
              <a:t>Keep storage areas, stairway landings and other locations free of waste paper, empty cartons, dirty rags and other material that could fuel a fire.</a:t>
            </a:r>
            <a:endParaRPr lang="en-US" dirty="0">
              <a:latin typeface="Arial" pitchFamily="34" charset="0"/>
              <a:cs typeface="Arial" pitchFamily="34" charset="0"/>
            </a:endParaRPr>
          </a:p>
        </p:txBody>
      </p:sp>
      <p:sp>
        <p:nvSpPr>
          <p:cNvPr id="7" name="Rectangle 2"/>
          <p:cNvSpPr txBox="1">
            <a:spLocks noChangeArrowheads="1"/>
          </p:cNvSpPr>
          <p:nvPr/>
        </p:nvSpPr>
        <p:spPr>
          <a:xfrm>
            <a:off x="323850" y="648493"/>
            <a:ext cx="8229600" cy="6104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FIRE PREVENTION</a:t>
            </a:r>
            <a:endParaRPr lang="en-IN" sz="3200" dirty="0"/>
          </a:p>
        </p:txBody>
      </p:sp>
      <p:pic>
        <p:nvPicPr>
          <p:cNvPr id="4098" name="Picture 2" descr="Image result for Smoke only where it is permitted."/>
          <p:cNvPicPr>
            <a:picLocks noChangeAspect="1" noChangeArrowheads="1"/>
          </p:cNvPicPr>
          <p:nvPr/>
        </p:nvPicPr>
        <p:blipFill rotWithShape="1">
          <a:blip r:embed="rId2">
            <a:clrChange>
              <a:clrFrom>
                <a:srgbClr val="FDFDFD"/>
              </a:clrFrom>
              <a:clrTo>
                <a:srgbClr val="FDFDFD">
                  <a:alpha val="0"/>
                </a:srgbClr>
              </a:clrTo>
            </a:clrChange>
            <a:extLst>
              <a:ext uri="{28A0092B-C50C-407E-A947-70E740481C1C}">
                <a14:useLocalDpi xmlns:a14="http://schemas.microsoft.com/office/drawing/2010/main" val="0"/>
              </a:ext>
            </a:extLst>
          </a:blip>
          <a:srcRect l="3792" t="5230" r="6708" b="9253"/>
          <a:stretch/>
        </p:blipFill>
        <p:spPr bwMode="auto">
          <a:xfrm>
            <a:off x="5740400" y="4222051"/>
            <a:ext cx="3073400" cy="21290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6309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09063" y="1298892"/>
            <a:ext cx="8733007" cy="376238"/>
          </a:xfrm>
          <a:prstGeom prst="rect">
            <a:avLst/>
          </a:prstGeom>
          <a:solidFill>
            <a:schemeClr val="bg2">
              <a:lumMod val="50000"/>
              <a:alpha val="58039"/>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209063" y="1675130"/>
            <a:ext cx="8733007" cy="4817110"/>
          </a:xfrm>
          <a:prstGeom prst="rect">
            <a:avLst/>
          </a:prstGeom>
          <a:gradFill rotWithShape="1">
            <a:gsLst>
              <a:gs pos="0">
                <a:srgbClr val="F0F0F0"/>
              </a:gs>
              <a:gs pos="100000">
                <a:srgbClr val="FFFFFF"/>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a:buSzPct val="105000"/>
              <a:buFont typeface="Wingdings 3" pitchFamily="18" charset="2"/>
              <a:buChar char="p"/>
            </a:pPr>
            <a:r>
              <a:rPr lang="en-US" dirty="0"/>
              <a:t> In order to be prepared for emergency situations in general, the following guidelines apply: </a:t>
            </a:r>
            <a:endParaRPr lang="en-IN" dirty="0"/>
          </a:p>
          <a:p>
            <a:pPr marL="742950" lvl="1" indent="-285750">
              <a:buSzPct val="105000"/>
              <a:buFont typeface="Wingdings 3" pitchFamily="18" charset="2"/>
              <a:buChar char=""/>
            </a:pPr>
            <a:r>
              <a:rPr lang="en-US" dirty="0"/>
              <a:t>Know the location of the two exits closest to your work area.</a:t>
            </a:r>
            <a:endParaRPr lang="en-IN" dirty="0"/>
          </a:p>
          <a:p>
            <a:pPr marL="742950" lvl="1" indent="-285750">
              <a:buSzPct val="105000"/>
              <a:buFont typeface="Wingdings 3" pitchFamily="18" charset="2"/>
              <a:buChar char=""/>
            </a:pPr>
            <a:r>
              <a:rPr lang="en-US" dirty="0"/>
              <a:t>Learn where the nearest fire alarm is located and how to activate it.</a:t>
            </a:r>
            <a:endParaRPr lang="en-IN" dirty="0"/>
          </a:p>
          <a:p>
            <a:pPr marL="742950" lvl="1" indent="-285750">
              <a:buSzPct val="105000"/>
              <a:buFont typeface="Wingdings 3" pitchFamily="18" charset="2"/>
              <a:buChar char=""/>
            </a:pPr>
            <a:r>
              <a:rPr lang="en-US" dirty="0"/>
              <a:t>Post the fire department and/or building security emergency numbers on your telephone.</a:t>
            </a:r>
            <a:endParaRPr lang="en-IN" dirty="0"/>
          </a:p>
          <a:p>
            <a:pPr marL="742950" lvl="1" indent="-285750">
              <a:buSzPct val="105000"/>
              <a:buFont typeface="Wingdings 3" pitchFamily="18" charset="2"/>
              <a:buChar char=""/>
            </a:pPr>
            <a:r>
              <a:rPr lang="en-US" dirty="0"/>
              <a:t>Learn the sound of your buildings fire alarm and participate in regularly scheduled fire or evacuation drills.</a:t>
            </a:r>
            <a:endParaRPr lang="en-IN" dirty="0"/>
          </a:p>
          <a:p>
            <a:pPr marL="742950" lvl="1" indent="-285750">
              <a:buSzPct val="105000"/>
              <a:buFont typeface="Wingdings 3" pitchFamily="18" charset="2"/>
              <a:buChar char=""/>
            </a:pPr>
            <a:r>
              <a:rPr lang="en-US" dirty="0"/>
              <a:t>Know/Identify the individuals responsible for emergency preparedness and response in your building or work area, and follow their direction.</a:t>
            </a:r>
            <a:endParaRPr lang="en-IN" dirty="0"/>
          </a:p>
          <a:p>
            <a:pPr marL="742950" lvl="1" indent="-285750">
              <a:buSzPct val="105000"/>
              <a:buFont typeface="Wingdings 3" pitchFamily="18" charset="2"/>
              <a:buChar char=""/>
            </a:pPr>
            <a:r>
              <a:rPr lang="en-US" dirty="0"/>
              <a:t>If you have any disability that could delay or prevent your evacuation, let someone in authority know.</a:t>
            </a:r>
            <a:endParaRPr lang="en-IN" dirty="0"/>
          </a:p>
          <a:p>
            <a:pPr marL="742950" lvl="1" indent="-285750">
              <a:buSzPct val="105000"/>
              <a:buFont typeface="Wingdings 3" pitchFamily="18" charset="2"/>
              <a:buChar char=""/>
            </a:pPr>
            <a:r>
              <a:rPr lang="en-US" dirty="0"/>
              <a:t>Remember to never use an elevator during a fire emergency</a:t>
            </a:r>
          </a:p>
          <a:p>
            <a:pPr marL="285750" indent="-285750">
              <a:buSzPct val="105000"/>
              <a:buFont typeface="Wingdings 3" panose="05040102010807070707" pitchFamily="18" charset="2"/>
              <a:buChar char=""/>
            </a:pPr>
            <a:endParaRPr lang="en-US" dirty="0">
              <a:cs typeface="Arial" pitchFamily="34" charset="0"/>
            </a:endParaRPr>
          </a:p>
        </p:txBody>
      </p:sp>
      <p:sp>
        <p:nvSpPr>
          <p:cNvPr id="7" name="Rectangle 2"/>
          <p:cNvSpPr txBox="1">
            <a:spLocks noChangeArrowheads="1"/>
          </p:cNvSpPr>
          <p:nvPr/>
        </p:nvSpPr>
        <p:spPr>
          <a:xfrm>
            <a:off x="-298450" y="648493"/>
            <a:ext cx="9721850" cy="6104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latin typeface="+mn-lt"/>
              </a:rPr>
              <a:t>GENERAL PREPAREDNESS FOR EMERGENCY SITUATIONS</a:t>
            </a:r>
            <a:endParaRPr lang="en-IN" sz="3200" dirty="0">
              <a:latin typeface="+mn-lt"/>
            </a:endParaRPr>
          </a:p>
        </p:txBody>
      </p:sp>
    </p:spTree>
    <p:extLst>
      <p:ext uri="{BB962C8B-B14F-4D97-AF65-F5344CB8AC3E}">
        <p14:creationId xmlns:p14="http://schemas.microsoft.com/office/powerpoint/2010/main" val="35320724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09063" y="1298892"/>
            <a:ext cx="8733007" cy="376238"/>
          </a:xfrm>
          <a:prstGeom prst="rect">
            <a:avLst/>
          </a:prstGeom>
          <a:solidFill>
            <a:schemeClr val="bg2">
              <a:lumMod val="50000"/>
              <a:alpha val="58039"/>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209063" y="1675130"/>
            <a:ext cx="8733007" cy="4817110"/>
          </a:xfrm>
          <a:prstGeom prst="rect">
            <a:avLst/>
          </a:prstGeom>
          <a:gradFill rotWithShape="1">
            <a:gsLst>
              <a:gs pos="0">
                <a:srgbClr val="F0F0F0"/>
              </a:gs>
              <a:gs pos="100000">
                <a:srgbClr val="FFFFFF"/>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lvl="0" indent="-285750" fontAlgn="base">
              <a:spcBef>
                <a:spcPct val="0"/>
              </a:spcBef>
              <a:spcAft>
                <a:spcPct val="0"/>
              </a:spcAft>
              <a:buSzPct val="105000"/>
              <a:buFont typeface="Wingdings 3" pitchFamily="18" charset="2"/>
              <a:buChar char="p"/>
              <a:tabLst>
                <a:tab pos="119063" algn="l"/>
                <a:tab pos="228600" algn="l"/>
              </a:tabLst>
            </a:pPr>
            <a:r>
              <a:rPr lang="en-US" dirty="0">
                <a:ea typeface="Times New Roman" pitchFamily="18" charset="0"/>
                <a:cs typeface="Times New Roman" pitchFamily="18" charset="0"/>
              </a:rPr>
              <a:t>No matter how small the fire seems to be, if a fire breaks out, sound the alarm, call the fire department and/or building security and escape quickly. Large fires start as small ones.</a:t>
            </a:r>
          </a:p>
          <a:p>
            <a:pPr marL="285750" lvl="0" indent="-285750" fontAlgn="base">
              <a:spcBef>
                <a:spcPct val="0"/>
              </a:spcBef>
              <a:spcAft>
                <a:spcPct val="0"/>
              </a:spcAft>
              <a:buSzPct val="105000"/>
              <a:buFont typeface="Wingdings 3" pitchFamily="18" charset="2"/>
              <a:buChar char="p"/>
              <a:tabLst>
                <a:tab pos="119063" algn="l"/>
                <a:tab pos="228600" algn="l"/>
              </a:tabLst>
            </a:pPr>
            <a:r>
              <a:rPr lang="en-US" dirty="0">
                <a:ea typeface="Times New Roman" pitchFamily="18" charset="0"/>
                <a:cs typeface="Times New Roman" pitchFamily="18" charset="0"/>
              </a:rPr>
              <a:t>The following specific rules and recommendations apply: </a:t>
            </a:r>
            <a:endParaRPr lang="en-US" dirty="0">
              <a:cs typeface="Arial" pitchFamily="34" charset="0"/>
            </a:endParaRPr>
          </a:p>
          <a:p>
            <a:pPr marL="742950" lvl="1" indent="-285750" eaLnBrk="0" fontAlgn="base" hangingPunct="0">
              <a:spcBef>
                <a:spcPct val="0"/>
              </a:spcBef>
              <a:spcAft>
                <a:spcPct val="0"/>
              </a:spcAft>
              <a:buSzPct val="105000"/>
              <a:buFont typeface="Wingdings 3" pitchFamily="18" charset="2"/>
              <a:buChar char=""/>
              <a:tabLst>
                <a:tab pos="119063" algn="l"/>
                <a:tab pos="228600" algn="l"/>
              </a:tabLst>
            </a:pPr>
            <a:r>
              <a:rPr lang="en-US" dirty="0">
                <a:ea typeface="Times New Roman" pitchFamily="18" charset="0"/>
                <a:cs typeface="Times New Roman" pitchFamily="18" charset="0"/>
              </a:rPr>
              <a:t>If possible and only if you have received appropriate training, use a portable fire extinguisher to control a small fire.  However, you should not attempt to fight even a small fire until people have been safely evacuated from the area and the fire department has been called.</a:t>
            </a:r>
            <a:endParaRPr lang="en-US" dirty="0">
              <a:cs typeface="Arial" pitchFamily="34" charset="0"/>
            </a:endParaRPr>
          </a:p>
          <a:p>
            <a:pPr marL="742950" lvl="1" indent="-285750" eaLnBrk="0" fontAlgn="base" hangingPunct="0">
              <a:spcBef>
                <a:spcPct val="0"/>
              </a:spcBef>
              <a:spcAft>
                <a:spcPct val="0"/>
              </a:spcAft>
              <a:buSzPct val="105000"/>
              <a:buFont typeface="Wingdings 3" pitchFamily="18" charset="2"/>
              <a:buChar char=""/>
              <a:tabLst>
                <a:tab pos="119063" algn="l"/>
                <a:tab pos="228600" algn="l"/>
              </a:tabLst>
            </a:pPr>
            <a:r>
              <a:rPr lang="en-US" dirty="0">
                <a:ea typeface="Times New Roman" pitchFamily="18" charset="0"/>
                <a:cs typeface="Times New Roman" pitchFamily="18" charset="0"/>
              </a:rPr>
              <a:t>Proceed directly to the nearest fire exit.  Do not collect personal or official items.</a:t>
            </a:r>
            <a:endParaRPr lang="en-US" dirty="0">
              <a:cs typeface="Arial" pitchFamily="34" charset="0"/>
            </a:endParaRPr>
          </a:p>
          <a:p>
            <a:pPr marL="742950" lvl="1" indent="-285750" eaLnBrk="0" fontAlgn="base" hangingPunct="0">
              <a:spcBef>
                <a:spcPct val="0"/>
              </a:spcBef>
              <a:spcAft>
                <a:spcPct val="0"/>
              </a:spcAft>
              <a:buSzPct val="105000"/>
              <a:buFont typeface="Wingdings 3" pitchFamily="18" charset="2"/>
              <a:buChar char=""/>
              <a:tabLst>
                <a:tab pos="119063" algn="l"/>
                <a:tab pos="228600" algn="l"/>
              </a:tabLst>
            </a:pPr>
            <a:r>
              <a:rPr lang="en-US" dirty="0">
                <a:ea typeface="Times New Roman" pitchFamily="18" charset="0"/>
                <a:cs typeface="Times New Roman" pitchFamily="18" charset="0"/>
              </a:rPr>
              <a:t>If you must use an escape route where there is smoke, stay as low as possible.</a:t>
            </a:r>
            <a:endParaRPr lang="en-US" dirty="0">
              <a:cs typeface="Arial" pitchFamily="34" charset="0"/>
            </a:endParaRPr>
          </a:p>
          <a:p>
            <a:pPr marL="742950" lvl="1" indent="-285750" eaLnBrk="0" fontAlgn="base" hangingPunct="0">
              <a:spcBef>
                <a:spcPct val="0"/>
              </a:spcBef>
              <a:spcAft>
                <a:spcPct val="0"/>
              </a:spcAft>
              <a:buSzPct val="105000"/>
              <a:buFont typeface="Wingdings 3" pitchFamily="18" charset="2"/>
              <a:buChar char=""/>
              <a:tabLst>
                <a:tab pos="119063" algn="l"/>
                <a:tab pos="228600" algn="l"/>
              </a:tabLst>
            </a:pPr>
            <a:r>
              <a:rPr lang="en-US" dirty="0">
                <a:ea typeface="Times New Roman" pitchFamily="18" charset="0"/>
                <a:cs typeface="Times New Roman" pitchFamily="18" charset="0"/>
              </a:rPr>
              <a:t>Before you open a closed door, feel it with the back of your hand.  If it is hot, leave it closed and use an alternate escape route.</a:t>
            </a:r>
            <a:endParaRPr lang="en-US" dirty="0">
              <a:cs typeface="Arial" pitchFamily="34" charset="0"/>
            </a:endParaRPr>
          </a:p>
          <a:p>
            <a:pPr marL="742950" lvl="1" indent="-285750" eaLnBrk="0" fontAlgn="base" hangingPunct="0">
              <a:spcBef>
                <a:spcPct val="0"/>
              </a:spcBef>
              <a:spcAft>
                <a:spcPct val="0"/>
              </a:spcAft>
              <a:buSzPct val="105000"/>
              <a:buFont typeface="Wingdings 3" pitchFamily="18" charset="2"/>
              <a:buChar char=""/>
              <a:tabLst>
                <a:tab pos="119063" algn="l"/>
                <a:tab pos="228600" algn="l"/>
              </a:tabLst>
            </a:pPr>
            <a:r>
              <a:rPr lang="en-US" dirty="0">
                <a:ea typeface="Times New Roman" pitchFamily="18" charset="0"/>
                <a:cs typeface="Times New Roman" pitchFamily="18" charset="0"/>
              </a:rPr>
              <a:t>As you are evacuating, follow the directions from the fire and security personnel.</a:t>
            </a:r>
            <a:endParaRPr lang="en-US" dirty="0">
              <a:cs typeface="Arial" pitchFamily="34" charset="0"/>
            </a:endParaRPr>
          </a:p>
          <a:p>
            <a:pPr marL="742950" lvl="1" indent="-285750" eaLnBrk="0" fontAlgn="base" hangingPunct="0">
              <a:spcBef>
                <a:spcPct val="0"/>
              </a:spcBef>
              <a:spcAft>
                <a:spcPct val="0"/>
              </a:spcAft>
              <a:buSzPct val="105000"/>
              <a:buFont typeface="Wingdings 3" pitchFamily="18" charset="2"/>
              <a:buChar char=""/>
              <a:tabLst>
                <a:tab pos="119063" algn="l"/>
                <a:tab pos="228600" algn="l"/>
              </a:tabLst>
            </a:pPr>
            <a:r>
              <a:rPr lang="en-US" dirty="0">
                <a:ea typeface="Times New Roman" pitchFamily="18" charset="0"/>
                <a:cs typeface="Times New Roman" pitchFamily="18" charset="0"/>
              </a:rPr>
              <a:t>Once outside, move well away from the building and report to your designated safe meeting area.</a:t>
            </a:r>
          </a:p>
          <a:p>
            <a:pPr marL="742950" lvl="1" indent="-285750" eaLnBrk="0" fontAlgn="base" hangingPunct="0">
              <a:spcBef>
                <a:spcPct val="0"/>
              </a:spcBef>
              <a:spcAft>
                <a:spcPct val="0"/>
              </a:spcAft>
              <a:buSzPct val="105000"/>
              <a:buFont typeface="Wingdings 3" pitchFamily="18" charset="2"/>
              <a:buChar char=""/>
              <a:tabLst>
                <a:tab pos="119063" algn="l"/>
                <a:tab pos="228600" algn="l"/>
              </a:tabLst>
            </a:pPr>
            <a:r>
              <a:rPr lang="en-US" dirty="0">
                <a:ea typeface="Times New Roman" pitchFamily="18" charset="0"/>
                <a:cs typeface="Times New Roman" pitchFamily="18" charset="0"/>
              </a:rPr>
              <a:t>If you are a supervisor, try to account for your employees, keep them together and report any missing persons to the emergency personnel at the scene</a:t>
            </a:r>
            <a:r>
              <a:rPr lang="en-US" dirty="0">
                <a:cs typeface="Arial" pitchFamily="34" charset="0"/>
              </a:rPr>
              <a:t> </a:t>
            </a:r>
          </a:p>
        </p:txBody>
      </p:sp>
      <p:sp>
        <p:nvSpPr>
          <p:cNvPr id="7" name="Rectangle 2"/>
          <p:cNvSpPr txBox="1">
            <a:spLocks noChangeArrowheads="1"/>
          </p:cNvSpPr>
          <p:nvPr/>
        </p:nvSpPr>
        <p:spPr>
          <a:xfrm>
            <a:off x="863600" y="648493"/>
            <a:ext cx="7416800" cy="6104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latin typeface="+mn-lt"/>
              </a:rPr>
              <a:t>FIRE EMERGENCY PROCEDURES</a:t>
            </a:r>
            <a:endParaRPr lang="en-IN" sz="3200" dirty="0">
              <a:latin typeface="+mn-lt"/>
            </a:endParaRPr>
          </a:p>
        </p:txBody>
      </p:sp>
    </p:spTree>
    <p:extLst>
      <p:ext uri="{BB962C8B-B14F-4D97-AF65-F5344CB8AC3E}">
        <p14:creationId xmlns:p14="http://schemas.microsoft.com/office/powerpoint/2010/main" val="619861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76"/>
          <p:cNvSpPr>
            <a:spLocks noChangeArrowheads="1"/>
          </p:cNvSpPr>
          <p:nvPr/>
        </p:nvSpPr>
        <p:spPr bwMode="gray">
          <a:xfrm>
            <a:off x="323850" y="1317214"/>
            <a:ext cx="293688" cy="295275"/>
          </a:xfrm>
          <a:prstGeom prst="rect">
            <a:avLst/>
          </a:prstGeom>
          <a:solidFill>
            <a:schemeClr val="bg2">
              <a:lumMod val="50000"/>
            </a:schemeClr>
          </a:solidFill>
          <a:ln w="28575">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b="1" noProof="1">
                <a:latin typeface="+mn-lt"/>
              </a:rPr>
              <a:t>1</a:t>
            </a:r>
          </a:p>
        </p:txBody>
      </p:sp>
      <p:sp>
        <p:nvSpPr>
          <p:cNvPr id="4" name="Rectangle 77"/>
          <p:cNvSpPr>
            <a:spLocks noChangeArrowheads="1"/>
          </p:cNvSpPr>
          <p:nvPr/>
        </p:nvSpPr>
        <p:spPr bwMode="gray">
          <a:xfrm>
            <a:off x="762000" y="1317214"/>
            <a:ext cx="8058150" cy="295275"/>
          </a:xfrm>
          <a:prstGeom prst="rect">
            <a:avLst/>
          </a:prstGeom>
          <a:gradFill rotWithShape="1">
            <a:gsLst>
              <a:gs pos="0">
                <a:srgbClr val="EAEAEA"/>
              </a:gs>
              <a:gs pos="100000">
                <a:srgbClr val="FFFFFF"/>
              </a:gs>
            </a:gsLst>
            <a:lin ang="0" scaled="1"/>
          </a:gradFill>
          <a:ln w="28575">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Aft>
                <a:spcPct val="20000"/>
              </a:spcAft>
            </a:pPr>
            <a:r>
              <a:rPr lang="en-IN" altLang="en-US" noProof="1">
                <a:latin typeface="+mn-lt"/>
              </a:rPr>
              <a:t>Office safety </a:t>
            </a:r>
          </a:p>
        </p:txBody>
      </p:sp>
      <p:sp>
        <p:nvSpPr>
          <p:cNvPr id="5" name="Rectangle 78"/>
          <p:cNvSpPr>
            <a:spLocks noChangeArrowheads="1"/>
          </p:cNvSpPr>
          <p:nvPr/>
        </p:nvSpPr>
        <p:spPr bwMode="gray">
          <a:xfrm>
            <a:off x="323850" y="1758539"/>
            <a:ext cx="293688" cy="295275"/>
          </a:xfrm>
          <a:prstGeom prst="rect">
            <a:avLst/>
          </a:prstGeom>
          <a:solidFill>
            <a:schemeClr val="bg2">
              <a:lumMod val="50000"/>
            </a:schemeClr>
          </a:solidFill>
          <a:ln w="28575">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b="1" noProof="1">
                <a:latin typeface="+mn-lt"/>
              </a:rPr>
              <a:t>2</a:t>
            </a:r>
          </a:p>
        </p:txBody>
      </p:sp>
      <p:sp>
        <p:nvSpPr>
          <p:cNvPr id="6" name="Rectangle 79"/>
          <p:cNvSpPr>
            <a:spLocks noChangeArrowheads="1"/>
          </p:cNvSpPr>
          <p:nvPr/>
        </p:nvSpPr>
        <p:spPr bwMode="gray">
          <a:xfrm>
            <a:off x="762000" y="1758539"/>
            <a:ext cx="8058150" cy="295275"/>
          </a:xfrm>
          <a:prstGeom prst="rect">
            <a:avLst/>
          </a:prstGeom>
          <a:gradFill rotWithShape="1">
            <a:gsLst>
              <a:gs pos="0">
                <a:srgbClr val="EAEAEA"/>
              </a:gs>
              <a:gs pos="100000">
                <a:srgbClr val="FFFFFF"/>
              </a:gs>
            </a:gsLst>
            <a:lin ang="0" scaled="1"/>
          </a:gradFill>
          <a:ln w="28575"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Aft>
                <a:spcPct val="20000"/>
              </a:spcAft>
            </a:pPr>
            <a:r>
              <a:rPr lang="en-IN" altLang="en-US" noProof="1">
                <a:latin typeface="+mn-lt"/>
              </a:rPr>
              <a:t>Good practices of office safety</a:t>
            </a:r>
            <a:endParaRPr lang="en-IN" altLang="en-US" sz="2000" noProof="1">
              <a:latin typeface="+mn-lt"/>
            </a:endParaRPr>
          </a:p>
        </p:txBody>
      </p:sp>
      <p:sp>
        <p:nvSpPr>
          <p:cNvPr id="7" name="Rectangle 80"/>
          <p:cNvSpPr>
            <a:spLocks noChangeArrowheads="1"/>
          </p:cNvSpPr>
          <p:nvPr/>
        </p:nvSpPr>
        <p:spPr bwMode="gray">
          <a:xfrm>
            <a:off x="323850" y="2198277"/>
            <a:ext cx="293688" cy="295275"/>
          </a:xfrm>
          <a:prstGeom prst="rect">
            <a:avLst/>
          </a:prstGeom>
          <a:solidFill>
            <a:schemeClr val="bg2">
              <a:lumMod val="50000"/>
            </a:schemeClr>
          </a:solidFill>
          <a:ln w="28575">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b="1" noProof="1">
                <a:latin typeface="+mn-lt"/>
              </a:rPr>
              <a:t>3</a:t>
            </a:r>
          </a:p>
        </p:txBody>
      </p:sp>
      <p:sp>
        <p:nvSpPr>
          <p:cNvPr id="8" name="Rectangle 81"/>
          <p:cNvSpPr>
            <a:spLocks noChangeArrowheads="1"/>
          </p:cNvSpPr>
          <p:nvPr/>
        </p:nvSpPr>
        <p:spPr bwMode="gray">
          <a:xfrm>
            <a:off x="762000" y="2198277"/>
            <a:ext cx="8058150" cy="295275"/>
          </a:xfrm>
          <a:prstGeom prst="rect">
            <a:avLst/>
          </a:prstGeom>
          <a:gradFill rotWithShape="1">
            <a:gsLst>
              <a:gs pos="0">
                <a:srgbClr val="EAEAEA"/>
              </a:gs>
              <a:gs pos="100000">
                <a:srgbClr val="FFFFFF"/>
              </a:gs>
            </a:gsLst>
            <a:lin ang="0" scaled="1"/>
          </a:gradFill>
          <a:ln w="28575"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Aft>
                <a:spcPct val="20000"/>
              </a:spcAft>
            </a:pPr>
            <a:r>
              <a:rPr lang="en-IN" altLang="en-US" noProof="1">
                <a:latin typeface="+mn-lt"/>
              </a:rPr>
              <a:t>Fall prevention </a:t>
            </a:r>
          </a:p>
        </p:txBody>
      </p:sp>
      <p:sp>
        <p:nvSpPr>
          <p:cNvPr id="9" name="Rectangle 82"/>
          <p:cNvSpPr>
            <a:spLocks noChangeArrowheads="1"/>
          </p:cNvSpPr>
          <p:nvPr/>
        </p:nvSpPr>
        <p:spPr bwMode="gray">
          <a:xfrm>
            <a:off x="323850" y="2634839"/>
            <a:ext cx="293688" cy="295275"/>
          </a:xfrm>
          <a:prstGeom prst="rect">
            <a:avLst/>
          </a:prstGeom>
          <a:solidFill>
            <a:schemeClr val="bg2">
              <a:lumMod val="50000"/>
            </a:schemeClr>
          </a:solidFill>
          <a:ln w="28575">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b="1" noProof="1">
                <a:latin typeface="+mn-lt"/>
              </a:rPr>
              <a:t>4</a:t>
            </a:r>
          </a:p>
        </p:txBody>
      </p:sp>
      <p:sp>
        <p:nvSpPr>
          <p:cNvPr id="10" name="Rectangle 83"/>
          <p:cNvSpPr>
            <a:spLocks noChangeArrowheads="1"/>
          </p:cNvSpPr>
          <p:nvPr/>
        </p:nvSpPr>
        <p:spPr bwMode="gray">
          <a:xfrm>
            <a:off x="762000" y="2634839"/>
            <a:ext cx="8058150" cy="295275"/>
          </a:xfrm>
          <a:prstGeom prst="rect">
            <a:avLst/>
          </a:prstGeom>
          <a:gradFill rotWithShape="1">
            <a:gsLst>
              <a:gs pos="0">
                <a:srgbClr val="EAEAEA"/>
              </a:gs>
              <a:gs pos="100000">
                <a:srgbClr val="FFFFFF"/>
              </a:gs>
            </a:gsLst>
            <a:lin ang="0" scaled="1"/>
          </a:gradFill>
          <a:ln w="28575"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Aft>
                <a:spcPct val="20000"/>
              </a:spcAft>
            </a:pPr>
            <a:r>
              <a:rPr lang="en-IN" altLang="en-US" noProof="1">
                <a:latin typeface="+mn-lt"/>
              </a:rPr>
              <a:t>Strains and overexertion</a:t>
            </a:r>
            <a:endParaRPr lang="en-IN" altLang="en-US" sz="2000" noProof="1">
              <a:latin typeface="+mn-lt"/>
            </a:endParaRPr>
          </a:p>
        </p:txBody>
      </p:sp>
      <p:sp>
        <p:nvSpPr>
          <p:cNvPr id="11" name="Rectangle 84"/>
          <p:cNvSpPr>
            <a:spLocks noChangeArrowheads="1"/>
          </p:cNvSpPr>
          <p:nvPr/>
        </p:nvSpPr>
        <p:spPr bwMode="gray">
          <a:xfrm>
            <a:off x="323850" y="3072989"/>
            <a:ext cx="293688" cy="295275"/>
          </a:xfrm>
          <a:prstGeom prst="rect">
            <a:avLst/>
          </a:prstGeom>
          <a:solidFill>
            <a:schemeClr val="bg2">
              <a:lumMod val="50000"/>
            </a:schemeClr>
          </a:solidFill>
          <a:ln w="28575">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b="1" noProof="1">
                <a:latin typeface="+mn-lt"/>
              </a:rPr>
              <a:t>5</a:t>
            </a:r>
          </a:p>
        </p:txBody>
      </p:sp>
      <p:sp>
        <p:nvSpPr>
          <p:cNvPr id="12" name="Rectangle 85"/>
          <p:cNvSpPr>
            <a:spLocks noChangeArrowheads="1"/>
          </p:cNvSpPr>
          <p:nvPr/>
        </p:nvSpPr>
        <p:spPr bwMode="gray">
          <a:xfrm>
            <a:off x="762000" y="3072989"/>
            <a:ext cx="8058150" cy="295275"/>
          </a:xfrm>
          <a:prstGeom prst="rect">
            <a:avLst/>
          </a:prstGeom>
          <a:gradFill rotWithShape="1">
            <a:gsLst>
              <a:gs pos="0">
                <a:srgbClr val="EAEAEA"/>
              </a:gs>
              <a:gs pos="100000">
                <a:srgbClr val="FFFFFF"/>
              </a:gs>
            </a:gsLst>
            <a:lin ang="0" scaled="1"/>
          </a:gradFill>
          <a:ln w="28575"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Aft>
                <a:spcPct val="20000"/>
              </a:spcAft>
            </a:pPr>
            <a:r>
              <a:rPr lang="en-IN" altLang="en-US" noProof="1">
                <a:latin typeface="+mn-lt"/>
              </a:rPr>
              <a:t>Housekeeping and  storage</a:t>
            </a:r>
            <a:r>
              <a:rPr lang="en-IN" altLang="en-US" sz="2000" noProof="1">
                <a:latin typeface="+mn-lt"/>
              </a:rPr>
              <a:t> </a:t>
            </a:r>
          </a:p>
        </p:txBody>
      </p:sp>
      <p:sp>
        <p:nvSpPr>
          <p:cNvPr id="13" name="Rectangle 86"/>
          <p:cNvSpPr>
            <a:spLocks noChangeArrowheads="1"/>
          </p:cNvSpPr>
          <p:nvPr/>
        </p:nvSpPr>
        <p:spPr bwMode="gray">
          <a:xfrm>
            <a:off x="323850" y="3512727"/>
            <a:ext cx="293688" cy="295275"/>
          </a:xfrm>
          <a:prstGeom prst="rect">
            <a:avLst/>
          </a:prstGeom>
          <a:solidFill>
            <a:schemeClr val="bg2">
              <a:lumMod val="50000"/>
            </a:schemeClr>
          </a:solidFill>
          <a:ln w="28575">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b="1" noProof="1">
                <a:latin typeface="+mn-lt"/>
              </a:rPr>
              <a:t>6</a:t>
            </a:r>
          </a:p>
        </p:txBody>
      </p:sp>
      <p:sp>
        <p:nvSpPr>
          <p:cNvPr id="14" name="Rectangle 87"/>
          <p:cNvSpPr>
            <a:spLocks noChangeArrowheads="1"/>
          </p:cNvSpPr>
          <p:nvPr/>
        </p:nvSpPr>
        <p:spPr bwMode="gray">
          <a:xfrm>
            <a:off x="762000" y="3512727"/>
            <a:ext cx="8058150" cy="295275"/>
          </a:xfrm>
          <a:prstGeom prst="rect">
            <a:avLst/>
          </a:prstGeom>
          <a:gradFill rotWithShape="1">
            <a:gsLst>
              <a:gs pos="0">
                <a:srgbClr val="EAEAEA"/>
              </a:gs>
              <a:gs pos="100000">
                <a:srgbClr val="FFFFFF"/>
              </a:gs>
            </a:gsLst>
            <a:lin ang="0" scaled="1"/>
          </a:gradFill>
          <a:ln w="28575"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Aft>
                <a:spcPct val="20000"/>
              </a:spcAft>
            </a:pPr>
            <a:r>
              <a:rPr lang="en-IN" altLang="en-US" noProof="1">
                <a:latin typeface="+mn-lt"/>
              </a:rPr>
              <a:t>Ergonomy</a:t>
            </a:r>
          </a:p>
        </p:txBody>
      </p:sp>
      <p:sp>
        <p:nvSpPr>
          <p:cNvPr id="15" name="Rectangle 88"/>
          <p:cNvSpPr>
            <a:spLocks noChangeArrowheads="1"/>
          </p:cNvSpPr>
          <p:nvPr/>
        </p:nvSpPr>
        <p:spPr bwMode="gray">
          <a:xfrm>
            <a:off x="323850" y="3950877"/>
            <a:ext cx="293688" cy="295275"/>
          </a:xfrm>
          <a:prstGeom prst="rect">
            <a:avLst/>
          </a:prstGeom>
          <a:solidFill>
            <a:schemeClr val="bg2">
              <a:lumMod val="50000"/>
            </a:schemeClr>
          </a:solidFill>
          <a:ln w="28575">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b="1" noProof="1">
                <a:latin typeface="+mn-lt"/>
              </a:rPr>
              <a:t>7</a:t>
            </a:r>
          </a:p>
        </p:txBody>
      </p:sp>
      <p:sp>
        <p:nvSpPr>
          <p:cNvPr id="16" name="Rectangle 89"/>
          <p:cNvSpPr>
            <a:spLocks noChangeArrowheads="1"/>
          </p:cNvSpPr>
          <p:nvPr/>
        </p:nvSpPr>
        <p:spPr bwMode="gray">
          <a:xfrm>
            <a:off x="762000" y="3950877"/>
            <a:ext cx="8058150" cy="295275"/>
          </a:xfrm>
          <a:prstGeom prst="rect">
            <a:avLst/>
          </a:prstGeom>
          <a:gradFill rotWithShape="1">
            <a:gsLst>
              <a:gs pos="0">
                <a:srgbClr val="EAEAEA"/>
              </a:gs>
              <a:gs pos="100000">
                <a:srgbClr val="FFFFFF"/>
              </a:gs>
            </a:gsLst>
            <a:lin ang="0" scaled="1"/>
          </a:gradFill>
          <a:ln w="28575"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Aft>
                <a:spcPct val="20000"/>
              </a:spcAft>
            </a:pPr>
            <a:r>
              <a:rPr lang="en-IN" altLang="en-US" noProof="1">
                <a:latin typeface="+mn-lt"/>
              </a:rPr>
              <a:t>Lighting </a:t>
            </a:r>
          </a:p>
        </p:txBody>
      </p:sp>
      <p:sp>
        <p:nvSpPr>
          <p:cNvPr id="17" name="Rectangle 90"/>
          <p:cNvSpPr>
            <a:spLocks noChangeArrowheads="1"/>
          </p:cNvSpPr>
          <p:nvPr/>
        </p:nvSpPr>
        <p:spPr bwMode="gray">
          <a:xfrm>
            <a:off x="323850" y="4392202"/>
            <a:ext cx="293688" cy="295275"/>
          </a:xfrm>
          <a:prstGeom prst="rect">
            <a:avLst/>
          </a:prstGeom>
          <a:solidFill>
            <a:schemeClr val="bg2">
              <a:lumMod val="50000"/>
            </a:schemeClr>
          </a:solidFill>
          <a:ln w="28575">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b="1" noProof="1">
                <a:latin typeface="+mn-lt"/>
              </a:rPr>
              <a:t>8</a:t>
            </a:r>
          </a:p>
        </p:txBody>
      </p:sp>
      <p:sp>
        <p:nvSpPr>
          <p:cNvPr id="18" name="Rectangle 91"/>
          <p:cNvSpPr>
            <a:spLocks noChangeArrowheads="1"/>
          </p:cNvSpPr>
          <p:nvPr/>
        </p:nvSpPr>
        <p:spPr bwMode="gray">
          <a:xfrm>
            <a:off x="762000" y="4392202"/>
            <a:ext cx="8058150" cy="295275"/>
          </a:xfrm>
          <a:prstGeom prst="rect">
            <a:avLst/>
          </a:prstGeom>
          <a:gradFill rotWithShape="1">
            <a:gsLst>
              <a:gs pos="0">
                <a:srgbClr val="EAEAEA"/>
              </a:gs>
              <a:gs pos="100000">
                <a:srgbClr val="FFFFFF"/>
              </a:gs>
            </a:gsLst>
            <a:lin ang="0" scaled="1"/>
          </a:gradFill>
          <a:ln w="28575"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Aft>
                <a:spcPct val="20000"/>
              </a:spcAft>
            </a:pPr>
            <a:r>
              <a:rPr lang="en-IN" altLang="en-US" noProof="1">
                <a:latin typeface="+mn-lt"/>
              </a:rPr>
              <a:t>Noise</a:t>
            </a:r>
          </a:p>
        </p:txBody>
      </p:sp>
      <p:sp>
        <p:nvSpPr>
          <p:cNvPr id="19" name="Rectangle 92"/>
          <p:cNvSpPr>
            <a:spLocks noChangeArrowheads="1"/>
          </p:cNvSpPr>
          <p:nvPr/>
        </p:nvSpPr>
        <p:spPr bwMode="gray">
          <a:xfrm>
            <a:off x="323850" y="4828764"/>
            <a:ext cx="293688" cy="295275"/>
          </a:xfrm>
          <a:prstGeom prst="rect">
            <a:avLst/>
          </a:prstGeom>
          <a:solidFill>
            <a:schemeClr val="bg2">
              <a:lumMod val="50000"/>
            </a:schemeClr>
          </a:solidFill>
          <a:ln w="28575">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b="1" noProof="1">
                <a:latin typeface="+mn-lt"/>
              </a:rPr>
              <a:t>9</a:t>
            </a:r>
          </a:p>
        </p:txBody>
      </p:sp>
      <p:sp>
        <p:nvSpPr>
          <p:cNvPr id="20" name="Rectangle 93"/>
          <p:cNvSpPr>
            <a:spLocks noChangeArrowheads="1"/>
          </p:cNvSpPr>
          <p:nvPr/>
        </p:nvSpPr>
        <p:spPr bwMode="gray">
          <a:xfrm>
            <a:off x="762000" y="4828764"/>
            <a:ext cx="8058150" cy="295275"/>
          </a:xfrm>
          <a:prstGeom prst="rect">
            <a:avLst/>
          </a:prstGeom>
          <a:gradFill rotWithShape="1">
            <a:gsLst>
              <a:gs pos="0">
                <a:srgbClr val="EAEAEA"/>
              </a:gs>
              <a:gs pos="100000">
                <a:srgbClr val="FFFFFF"/>
              </a:gs>
            </a:gsLst>
            <a:lin ang="0" scaled="1"/>
          </a:gradFill>
          <a:ln w="28575"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Aft>
                <a:spcPct val="20000"/>
              </a:spcAft>
            </a:pPr>
            <a:r>
              <a:rPr lang="en-IN" altLang="en-US" noProof="1">
                <a:latin typeface="+mn-lt"/>
              </a:rPr>
              <a:t>Electrical hazards</a:t>
            </a:r>
            <a:r>
              <a:rPr lang="en-IN" altLang="en-US" sz="2000" noProof="1">
                <a:latin typeface="+mn-lt"/>
              </a:rPr>
              <a:t> </a:t>
            </a:r>
          </a:p>
        </p:txBody>
      </p:sp>
      <p:sp>
        <p:nvSpPr>
          <p:cNvPr id="21" name="Rectangle 94"/>
          <p:cNvSpPr>
            <a:spLocks noChangeArrowheads="1"/>
          </p:cNvSpPr>
          <p:nvPr/>
        </p:nvSpPr>
        <p:spPr bwMode="gray">
          <a:xfrm>
            <a:off x="323850" y="5270089"/>
            <a:ext cx="293688" cy="295275"/>
          </a:xfrm>
          <a:prstGeom prst="rect">
            <a:avLst/>
          </a:prstGeom>
          <a:solidFill>
            <a:schemeClr val="bg2">
              <a:lumMod val="50000"/>
            </a:schemeClr>
          </a:solidFill>
          <a:ln w="28575">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b="1" noProof="1">
                <a:latin typeface="+mn-lt"/>
              </a:rPr>
              <a:t>10</a:t>
            </a:r>
          </a:p>
        </p:txBody>
      </p:sp>
      <p:sp>
        <p:nvSpPr>
          <p:cNvPr id="22" name="Rectangle 95"/>
          <p:cNvSpPr>
            <a:spLocks noChangeArrowheads="1"/>
          </p:cNvSpPr>
          <p:nvPr/>
        </p:nvSpPr>
        <p:spPr bwMode="gray">
          <a:xfrm>
            <a:off x="762000" y="5270089"/>
            <a:ext cx="8058150" cy="295275"/>
          </a:xfrm>
          <a:prstGeom prst="rect">
            <a:avLst/>
          </a:prstGeom>
          <a:gradFill rotWithShape="1">
            <a:gsLst>
              <a:gs pos="0">
                <a:srgbClr val="EAEAEA"/>
              </a:gs>
              <a:gs pos="100000">
                <a:srgbClr val="FFFFFF"/>
              </a:gs>
            </a:gsLst>
            <a:lin ang="0" scaled="1"/>
          </a:gradFill>
          <a:ln w="28575"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Aft>
                <a:spcPct val="20000"/>
              </a:spcAft>
            </a:pPr>
            <a:r>
              <a:rPr lang="en-IN" altLang="en-US" noProof="1">
                <a:latin typeface="+mn-lt"/>
              </a:rPr>
              <a:t>Fire prevention</a:t>
            </a:r>
          </a:p>
        </p:txBody>
      </p:sp>
      <p:sp>
        <p:nvSpPr>
          <p:cNvPr id="33" name="Rectangle 2"/>
          <p:cNvSpPr>
            <a:spLocks noGrp="1" noChangeArrowheads="1"/>
          </p:cNvSpPr>
          <p:nvPr>
            <p:ph type="title"/>
          </p:nvPr>
        </p:nvSpPr>
        <p:spPr>
          <a:xfrm>
            <a:off x="323850" y="648493"/>
            <a:ext cx="8229600" cy="610463"/>
          </a:xfrm>
        </p:spPr>
        <p:txBody>
          <a:bodyPr>
            <a:noAutofit/>
          </a:bodyPr>
          <a:lstStyle/>
          <a:p>
            <a:pPr eaLnBrk="1" hangingPunct="1"/>
            <a:r>
              <a:rPr lang="en-IN" altLang="en-US" sz="3200" noProof="1">
                <a:latin typeface="+mn-lt"/>
              </a:rPr>
              <a:t>AGENDA</a:t>
            </a:r>
          </a:p>
        </p:txBody>
      </p:sp>
      <p:sp>
        <p:nvSpPr>
          <p:cNvPr id="37" name="Rectangle 94"/>
          <p:cNvSpPr>
            <a:spLocks noChangeArrowheads="1"/>
          </p:cNvSpPr>
          <p:nvPr/>
        </p:nvSpPr>
        <p:spPr bwMode="gray">
          <a:xfrm>
            <a:off x="323850" y="5711414"/>
            <a:ext cx="293688" cy="295275"/>
          </a:xfrm>
          <a:prstGeom prst="rect">
            <a:avLst/>
          </a:prstGeom>
          <a:solidFill>
            <a:schemeClr val="bg2">
              <a:lumMod val="50000"/>
            </a:schemeClr>
          </a:solidFill>
          <a:ln w="28575">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b="1" noProof="1">
                <a:latin typeface="+mn-lt"/>
              </a:rPr>
              <a:t>11</a:t>
            </a:r>
          </a:p>
        </p:txBody>
      </p:sp>
      <p:sp>
        <p:nvSpPr>
          <p:cNvPr id="38" name="Rectangle 95"/>
          <p:cNvSpPr>
            <a:spLocks noChangeArrowheads="1"/>
          </p:cNvSpPr>
          <p:nvPr/>
        </p:nvSpPr>
        <p:spPr bwMode="gray">
          <a:xfrm>
            <a:off x="762000" y="5711414"/>
            <a:ext cx="8058150" cy="295275"/>
          </a:xfrm>
          <a:prstGeom prst="rect">
            <a:avLst/>
          </a:prstGeom>
          <a:gradFill rotWithShape="1">
            <a:gsLst>
              <a:gs pos="0">
                <a:srgbClr val="EAEAEA"/>
              </a:gs>
              <a:gs pos="100000">
                <a:srgbClr val="FFFFFF"/>
              </a:gs>
            </a:gsLst>
            <a:lin ang="0" scaled="1"/>
          </a:gradFill>
          <a:ln w="28575"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Aft>
                <a:spcPct val="20000"/>
              </a:spcAft>
            </a:pPr>
            <a:r>
              <a:rPr lang="en-IN" altLang="en-US" noProof="1">
                <a:latin typeface="+mn-lt"/>
              </a:rPr>
              <a:t>General prepardness for emergency sitiuations</a:t>
            </a:r>
            <a:endParaRPr lang="en-IN" altLang="en-US" sz="2000" noProof="1">
              <a:latin typeface="+mn-lt"/>
            </a:endParaRPr>
          </a:p>
        </p:txBody>
      </p:sp>
      <p:sp>
        <p:nvSpPr>
          <p:cNvPr id="39" name="Rectangle 94"/>
          <p:cNvSpPr>
            <a:spLocks noChangeArrowheads="1"/>
          </p:cNvSpPr>
          <p:nvPr/>
        </p:nvSpPr>
        <p:spPr bwMode="gray">
          <a:xfrm>
            <a:off x="323850" y="6152739"/>
            <a:ext cx="293688" cy="295275"/>
          </a:xfrm>
          <a:prstGeom prst="rect">
            <a:avLst/>
          </a:prstGeom>
          <a:solidFill>
            <a:schemeClr val="bg2">
              <a:lumMod val="50000"/>
            </a:schemeClr>
          </a:solidFill>
          <a:ln w="28575">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b="1" noProof="1">
                <a:latin typeface="+mn-lt"/>
              </a:rPr>
              <a:t>12</a:t>
            </a:r>
          </a:p>
        </p:txBody>
      </p:sp>
      <p:sp>
        <p:nvSpPr>
          <p:cNvPr id="40" name="Rectangle 95"/>
          <p:cNvSpPr>
            <a:spLocks noChangeArrowheads="1"/>
          </p:cNvSpPr>
          <p:nvPr/>
        </p:nvSpPr>
        <p:spPr bwMode="gray">
          <a:xfrm>
            <a:off x="762000" y="6152739"/>
            <a:ext cx="8058150" cy="295275"/>
          </a:xfrm>
          <a:prstGeom prst="rect">
            <a:avLst/>
          </a:prstGeom>
          <a:gradFill rotWithShape="1">
            <a:gsLst>
              <a:gs pos="0">
                <a:srgbClr val="EAEAEA"/>
              </a:gs>
              <a:gs pos="100000">
                <a:srgbClr val="FFFFFF"/>
              </a:gs>
            </a:gsLst>
            <a:lin ang="0" scaled="1"/>
          </a:gradFill>
          <a:ln w="28575"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Aft>
                <a:spcPct val="20000"/>
              </a:spcAft>
            </a:pPr>
            <a:r>
              <a:rPr lang="en-IN" altLang="en-US" noProof="1">
                <a:latin typeface="+mn-lt"/>
              </a:rPr>
              <a:t>Fire emergency  procedures</a:t>
            </a:r>
          </a:p>
        </p:txBody>
      </p:sp>
    </p:spTree>
    <p:extLst>
      <p:ext uri="{BB962C8B-B14F-4D97-AF65-F5344CB8AC3E}">
        <p14:creationId xmlns:p14="http://schemas.microsoft.com/office/powerpoint/2010/main" val="1518300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09063" y="1298892"/>
            <a:ext cx="8733007" cy="376238"/>
          </a:xfrm>
          <a:prstGeom prst="rect">
            <a:avLst/>
          </a:prstGeom>
          <a:solidFill>
            <a:schemeClr val="bg2">
              <a:lumMod val="50000"/>
              <a:alpha val="58039"/>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209063" y="1675130"/>
            <a:ext cx="8733007" cy="4817110"/>
          </a:xfrm>
          <a:prstGeom prst="rect">
            <a:avLst/>
          </a:prstGeom>
          <a:gradFill rotWithShape="1">
            <a:gsLst>
              <a:gs pos="0">
                <a:srgbClr val="F0F0F0"/>
              </a:gs>
              <a:gs pos="100000">
                <a:srgbClr val="FFFFFF"/>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a:buSzPct val="105000"/>
              <a:buFont typeface="Wingdings 3" pitchFamily="18" charset="2"/>
              <a:buChar char="p"/>
            </a:pPr>
            <a:r>
              <a:rPr lang="en-IN" b="1"/>
              <a:t> Office</a:t>
            </a:r>
            <a:r>
              <a:rPr lang="en-IN"/>
              <a:t>-Related </a:t>
            </a:r>
            <a:r>
              <a:rPr lang="en-IN" dirty="0"/>
              <a:t>Illness and Injury. </a:t>
            </a:r>
          </a:p>
          <a:p>
            <a:pPr lvl="1">
              <a:buSzPct val="105000"/>
              <a:buFont typeface="Wingdings 3" pitchFamily="18" charset="2"/>
              <a:buChar char=""/>
            </a:pPr>
            <a:r>
              <a:rPr lang="en-IN" dirty="0"/>
              <a:t>The leading types of disabling accidents that occur within the </a:t>
            </a:r>
            <a:r>
              <a:rPr lang="en-IN" b="1" dirty="0"/>
              <a:t>office</a:t>
            </a:r>
            <a:r>
              <a:rPr lang="en-IN" dirty="0"/>
              <a:t> are the result of falls, strains and overexertion's, falling objects, striking against objects, and being caught in or between objects.</a:t>
            </a:r>
          </a:p>
        </p:txBody>
      </p:sp>
      <p:sp>
        <p:nvSpPr>
          <p:cNvPr id="7" name="Rectangle 2"/>
          <p:cNvSpPr txBox="1">
            <a:spLocks noChangeArrowheads="1"/>
          </p:cNvSpPr>
          <p:nvPr/>
        </p:nvSpPr>
        <p:spPr>
          <a:xfrm>
            <a:off x="323850" y="648493"/>
            <a:ext cx="8229600" cy="6104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ct val="20000"/>
              </a:spcAft>
            </a:pPr>
            <a:r>
              <a:rPr lang="en-IN" altLang="en-US" sz="3200" noProof="1">
                <a:latin typeface="+mn-lt"/>
              </a:rPr>
              <a:t>OFFICE SAFETY</a:t>
            </a:r>
          </a:p>
        </p:txBody>
      </p:sp>
      <p:pic>
        <p:nvPicPr>
          <p:cNvPr id="2050" name="Picture 2" descr="Image result for OFFICE SAFE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73275" y="2933700"/>
            <a:ext cx="5318125" cy="35585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1655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09063" y="1298892"/>
            <a:ext cx="8733007" cy="376238"/>
          </a:xfrm>
          <a:prstGeom prst="rect">
            <a:avLst/>
          </a:prstGeom>
          <a:solidFill>
            <a:schemeClr val="bg2">
              <a:lumMod val="50000"/>
              <a:alpha val="58039"/>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209063" y="1675130"/>
            <a:ext cx="8733007" cy="4817110"/>
          </a:xfrm>
          <a:prstGeom prst="rect">
            <a:avLst/>
          </a:prstGeom>
          <a:gradFill rotWithShape="1">
            <a:gsLst>
              <a:gs pos="0">
                <a:srgbClr val="F0F0F0"/>
              </a:gs>
              <a:gs pos="100000">
                <a:srgbClr val="FFFFFF"/>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itchFamily="18" charset="2"/>
              <a:buChar char="p"/>
            </a:pPr>
            <a:r>
              <a:rPr lang="en-IN" dirty="0"/>
              <a:t>Office spaces can have common workplace hazards that can be dangerous when not properly mitigated. </a:t>
            </a:r>
          </a:p>
          <a:p>
            <a:pPr marL="285750" indent="-285750">
              <a:buSzPct val="105000"/>
              <a:buFont typeface="Wingdings 3" pitchFamily="18" charset="2"/>
              <a:buChar char="p"/>
            </a:pPr>
            <a:r>
              <a:rPr lang="en-IN" dirty="0"/>
              <a:t>Always use common sense when safety may be a concern</a:t>
            </a:r>
          </a:p>
          <a:p>
            <a:pPr lvl="1">
              <a:buSzPct val="105000"/>
              <a:buFont typeface="Wingdings 3" pitchFamily="18" charset="2"/>
              <a:buChar char=""/>
            </a:pPr>
            <a:r>
              <a:rPr lang="en-IN" dirty="0"/>
              <a:t> Slipping, tripping, and falling hazards </a:t>
            </a:r>
          </a:p>
          <a:p>
            <a:pPr lvl="1">
              <a:buSzPct val="105000"/>
              <a:buFont typeface="Wingdings 3" pitchFamily="18" charset="2"/>
              <a:buChar char=""/>
            </a:pPr>
            <a:r>
              <a:rPr lang="en-IN" dirty="0"/>
              <a:t> Burning, cutting, and pinching hazards </a:t>
            </a:r>
          </a:p>
          <a:p>
            <a:pPr lvl="1">
              <a:buSzPct val="105000"/>
              <a:buFont typeface="Wingdings 3" pitchFamily="18" charset="2"/>
              <a:buChar char=""/>
            </a:pPr>
            <a:r>
              <a:rPr lang="en-IN" dirty="0"/>
              <a:t> Improper lifting and handling techniques</a:t>
            </a:r>
          </a:p>
          <a:p>
            <a:pPr lvl="1">
              <a:buSzPct val="105000"/>
              <a:buFont typeface="Wingdings 3" pitchFamily="18" charset="2"/>
              <a:buChar char=""/>
            </a:pPr>
            <a:r>
              <a:rPr lang="en-IN" dirty="0"/>
              <a:t> Unobservant and inattentive employees </a:t>
            </a:r>
          </a:p>
          <a:p>
            <a:pPr lvl="1">
              <a:buSzPct val="105000"/>
              <a:buFont typeface="Wingdings 3" pitchFamily="18" charset="2"/>
              <a:buChar char=""/>
            </a:pPr>
            <a:r>
              <a:rPr lang="en-IN" dirty="0"/>
              <a:t> Improper office layout and arrangement</a:t>
            </a:r>
          </a:p>
          <a:p>
            <a:pPr lvl="1">
              <a:buSzPct val="105000"/>
              <a:buFont typeface="Wingdings 3" pitchFamily="18" charset="2"/>
              <a:buChar char=""/>
            </a:pPr>
            <a:r>
              <a:rPr lang="en-IN" dirty="0"/>
              <a:t> Dangerous electrical wiring </a:t>
            </a:r>
          </a:p>
          <a:p>
            <a:pPr lvl="1">
              <a:buSzPct val="105000"/>
              <a:buFont typeface="Wingdings 3" pitchFamily="18" charset="2"/>
              <a:buChar char=""/>
            </a:pPr>
            <a:r>
              <a:rPr lang="en-IN" dirty="0"/>
              <a:t> Exposure to toxic substances </a:t>
            </a:r>
          </a:p>
          <a:p>
            <a:pPr lvl="1">
              <a:buSzPct val="105000"/>
              <a:buFont typeface="Wingdings 3" pitchFamily="18" charset="2"/>
              <a:buChar char=""/>
            </a:pPr>
            <a:r>
              <a:rPr lang="en-IN" dirty="0"/>
              <a:t> Horseplay</a:t>
            </a:r>
          </a:p>
          <a:p>
            <a:pPr lvl="1">
              <a:buSzPct val="105000"/>
              <a:buFont typeface="Wingdings 3" pitchFamily="18" charset="2"/>
              <a:buChar char=""/>
            </a:pPr>
            <a:r>
              <a:rPr lang="en-IN" dirty="0"/>
              <a:t> Using chairs or other office furniture to serve as a ladder. </a:t>
            </a:r>
          </a:p>
        </p:txBody>
      </p:sp>
      <p:sp>
        <p:nvSpPr>
          <p:cNvPr id="7" name="Rectangle 2"/>
          <p:cNvSpPr txBox="1">
            <a:spLocks noChangeArrowheads="1"/>
          </p:cNvSpPr>
          <p:nvPr/>
        </p:nvSpPr>
        <p:spPr>
          <a:xfrm>
            <a:off x="323850" y="648493"/>
            <a:ext cx="8229600" cy="6104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ct val="20000"/>
              </a:spcAft>
            </a:pPr>
            <a:r>
              <a:rPr lang="en-IN" altLang="en-US" sz="3200" noProof="1">
                <a:latin typeface="+mn-lt"/>
              </a:rPr>
              <a:t>GOOD PRACTICES OF OFFICE SAFETY</a:t>
            </a:r>
          </a:p>
        </p:txBody>
      </p:sp>
    </p:spTree>
    <p:extLst>
      <p:ext uri="{BB962C8B-B14F-4D97-AF65-F5344CB8AC3E}">
        <p14:creationId xmlns:p14="http://schemas.microsoft.com/office/powerpoint/2010/main" val="707768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09063" y="1298892"/>
            <a:ext cx="8733007" cy="376238"/>
          </a:xfrm>
          <a:prstGeom prst="rect">
            <a:avLst/>
          </a:prstGeom>
          <a:solidFill>
            <a:schemeClr val="bg2">
              <a:lumMod val="50000"/>
              <a:alpha val="58039"/>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209063" y="1675130"/>
            <a:ext cx="8733007" cy="4817110"/>
          </a:xfrm>
          <a:prstGeom prst="rect">
            <a:avLst/>
          </a:prstGeom>
          <a:gradFill rotWithShape="1">
            <a:gsLst>
              <a:gs pos="0">
                <a:srgbClr val="F0F0F0"/>
              </a:gs>
              <a:gs pos="100000">
                <a:srgbClr val="FFFFFF"/>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lvl="0" indent="-285750" fontAlgn="base">
              <a:spcBef>
                <a:spcPct val="0"/>
              </a:spcBef>
              <a:spcAft>
                <a:spcPct val="0"/>
              </a:spcAft>
              <a:buSzPct val="105000"/>
              <a:buFont typeface="Wingdings 3" pitchFamily="18" charset="2"/>
              <a:buChar char="p"/>
              <a:tabLst>
                <a:tab pos="119063" algn="l"/>
                <a:tab pos="228600" algn="l"/>
              </a:tabLst>
            </a:pPr>
            <a:r>
              <a:rPr lang="en-US" dirty="0">
                <a:ea typeface="Times New Roman" pitchFamily="18" charset="0"/>
                <a:cs typeface="Arial" pitchFamily="34" charset="0"/>
              </a:rPr>
              <a:t>Falls are the most common office accident, accounting for the largest number of disabling injuries. </a:t>
            </a:r>
          </a:p>
          <a:p>
            <a:pPr marL="285750" lvl="0" indent="-285750" fontAlgn="base">
              <a:spcBef>
                <a:spcPct val="0"/>
              </a:spcBef>
              <a:spcAft>
                <a:spcPct val="0"/>
              </a:spcAft>
              <a:buSzPct val="105000"/>
              <a:buFont typeface="Wingdings 3" pitchFamily="18" charset="2"/>
              <a:buChar char="p"/>
              <a:tabLst>
                <a:tab pos="119063" algn="l"/>
                <a:tab pos="228600" algn="l"/>
              </a:tabLst>
            </a:pPr>
            <a:r>
              <a:rPr lang="en-US" dirty="0">
                <a:ea typeface="Times New Roman" pitchFamily="18" charset="0"/>
                <a:cs typeface="Arial" pitchFamily="34" charset="0"/>
              </a:rPr>
              <a:t>The disabling injury rate of falls among office workers is 2 to 2.5 times higher than the rate for non-office employees.</a:t>
            </a:r>
          </a:p>
          <a:p>
            <a:pPr marL="285750" lvl="0" indent="-285750" fontAlgn="base">
              <a:spcBef>
                <a:spcPct val="0"/>
              </a:spcBef>
              <a:spcAft>
                <a:spcPct val="0"/>
              </a:spcAft>
              <a:buSzPct val="105000"/>
              <a:buFont typeface="Wingdings 3" pitchFamily="18" charset="2"/>
              <a:buChar char="p"/>
              <a:tabLst>
                <a:tab pos="119063" algn="l"/>
                <a:tab pos="228600" algn="l"/>
              </a:tabLst>
            </a:pPr>
            <a:r>
              <a:rPr lang="en-US" dirty="0">
                <a:ea typeface="Times New Roman" pitchFamily="18" charset="0"/>
                <a:cs typeface="Arial" pitchFamily="34" charset="0"/>
              </a:rPr>
              <a:t>In order to prevent falls, employees must:</a:t>
            </a:r>
            <a:endParaRPr lang="en-US" dirty="0">
              <a:cs typeface="Arial" pitchFamily="34" charset="0"/>
            </a:endParaRPr>
          </a:p>
          <a:p>
            <a:pPr lvl="1" eaLnBrk="0" fontAlgn="base" hangingPunct="0">
              <a:spcBef>
                <a:spcPct val="0"/>
              </a:spcBef>
              <a:spcAft>
                <a:spcPct val="0"/>
              </a:spcAft>
              <a:buSzPct val="105000"/>
              <a:buFont typeface="Wingdings 3" pitchFamily="18" charset="2"/>
              <a:buChar char=""/>
              <a:tabLst>
                <a:tab pos="119063" algn="l"/>
                <a:tab pos="228600" algn="l"/>
              </a:tabLst>
            </a:pPr>
            <a:r>
              <a:rPr lang="en-US" dirty="0">
                <a:ea typeface="Times New Roman" pitchFamily="18" charset="0"/>
                <a:cs typeface="Times New Roman" pitchFamily="18" charset="0"/>
              </a:rPr>
              <a:t>Be sure the pathway is clear before walking.</a:t>
            </a:r>
            <a:endParaRPr lang="en-US" dirty="0">
              <a:cs typeface="Arial" pitchFamily="34" charset="0"/>
            </a:endParaRPr>
          </a:p>
          <a:p>
            <a:pPr lvl="1" eaLnBrk="0" fontAlgn="base" hangingPunct="0">
              <a:spcBef>
                <a:spcPct val="0"/>
              </a:spcBef>
              <a:spcAft>
                <a:spcPct val="0"/>
              </a:spcAft>
              <a:buSzPct val="105000"/>
              <a:buFont typeface="Wingdings 3" pitchFamily="18" charset="2"/>
              <a:buChar char=""/>
              <a:tabLst>
                <a:tab pos="119063" algn="l"/>
                <a:tab pos="228600" algn="l"/>
              </a:tabLst>
            </a:pPr>
            <a:r>
              <a:rPr lang="en-US" dirty="0">
                <a:ea typeface="Times New Roman" pitchFamily="18" charset="0"/>
                <a:cs typeface="Times New Roman" pitchFamily="18" charset="0"/>
              </a:rPr>
              <a:t>Close drawers completely after each use.</a:t>
            </a:r>
            <a:endParaRPr lang="en-US" dirty="0">
              <a:cs typeface="Arial" pitchFamily="34" charset="0"/>
            </a:endParaRPr>
          </a:p>
          <a:p>
            <a:pPr lvl="1" eaLnBrk="0" fontAlgn="base" hangingPunct="0">
              <a:spcBef>
                <a:spcPct val="0"/>
              </a:spcBef>
              <a:spcAft>
                <a:spcPct val="0"/>
              </a:spcAft>
              <a:buSzPct val="105000"/>
              <a:buFont typeface="Wingdings 3" pitchFamily="18" charset="2"/>
              <a:buChar char=""/>
              <a:tabLst>
                <a:tab pos="119063" algn="l"/>
                <a:tab pos="228600" algn="l"/>
              </a:tabLst>
            </a:pPr>
            <a:r>
              <a:rPr lang="en-US" dirty="0">
                <a:ea typeface="Times New Roman" pitchFamily="18" charset="0"/>
                <a:cs typeface="Times New Roman" pitchFamily="18" charset="0"/>
              </a:rPr>
              <a:t>Avoid excessive bending, twisting, and leaning backward while seated.</a:t>
            </a:r>
            <a:endParaRPr lang="en-US" dirty="0">
              <a:cs typeface="Arial" pitchFamily="34" charset="0"/>
            </a:endParaRPr>
          </a:p>
          <a:p>
            <a:pPr lvl="1" eaLnBrk="0" fontAlgn="base" hangingPunct="0">
              <a:spcBef>
                <a:spcPct val="0"/>
              </a:spcBef>
              <a:spcAft>
                <a:spcPct val="0"/>
              </a:spcAft>
              <a:buSzPct val="105000"/>
              <a:buFont typeface="Wingdings 3" pitchFamily="18" charset="2"/>
              <a:buChar char=""/>
              <a:tabLst>
                <a:tab pos="119063" algn="l"/>
                <a:tab pos="228600" algn="l"/>
              </a:tabLst>
            </a:pPr>
            <a:r>
              <a:rPr lang="en-US" dirty="0">
                <a:ea typeface="Times New Roman" pitchFamily="18" charset="0"/>
                <a:cs typeface="Times New Roman" pitchFamily="18" charset="0"/>
              </a:rPr>
              <a:t>Secure electrical cords and wires away from walkways.</a:t>
            </a:r>
            <a:endParaRPr lang="en-US" dirty="0">
              <a:cs typeface="Arial" pitchFamily="34" charset="0"/>
            </a:endParaRPr>
          </a:p>
          <a:p>
            <a:pPr lvl="1" eaLnBrk="0" fontAlgn="base" hangingPunct="0">
              <a:spcBef>
                <a:spcPct val="0"/>
              </a:spcBef>
              <a:spcAft>
                <a:spcPct val="0"/>
              </a:spcAft>
              <a:buSzPct val="105000"/>
              <a:buFont typeface="Wingdings 3" pitchFamily="18" charset="2"/>
              <a:buChar char=""/>
              <a:tabLst>
                <a:tab pos="119063" algn="l"/>
                <a:tab pos="228600" algn="l"/>
              </a:tabLst>
            </a:pPr>
            <a:r>
              <a:rPr lang="en-US" dirty="0">
                <a:ea typeface="Times New Roman" pitchFamily="18" charset="0"/>
                <a:cs typeface="Times New Roman" pitchFamily="18" charset="0"/>
              </a:rPr>
              <a:t>Always use a stepladder for overhead reaching, never a chair.</a:t>
            </a:r>
            <a:endParaRPr lang="en-US" dirty="0">
              <a:cs typeface="Arial" pitchFamily="34" charset="0"/>
            </a:endParaRPr>
          </a:p>
          <a:p>
            <a:pPr lvl="1" eaLnBrk="0" fontAlgn="base" hangingPunct="0">
              <a:spcBef>
                <a:spcPct val="0"/>
              </a:spcBef>
              <a:spcAft>
                <a:spcPct val="0"/>
              </a:spcAft>
              <a:buSzPct val="105000"/>
              <a:buFont typeface="Wingdings 3" pitchFamily="18" charset="2"/>
              <a:buChar char=""/>
              <a:tabLst>
                <a:tab pos="119063" algn="l"/>
                <a:tab pos="228600" algn="l"/>
              </a:tabLst>
            </a:pPr>
            <a:r>
              <a:rPr lang="en-US" dirty="0">
                <a:ea typeface="Times New Roman" pitchFamily="18" charset="0"/>
                <a:cs typeface="Times New Roman" pitchFamily="18" charset="0"/>
              </a:rPr>
              <a:t>Clean up spills immediately.</a:t>
            </a:r>
            <a:endParaRPr lang="en-US" dirty="0">
              <a:cs typeface="Arial" pitchFamily="34" charset="0"/>
            </a:endParaRPr>
          </a:p>
          <a:p>
            <a:pPr lvl="1" eaLnBrk="0" fontAlgn="base" hangingPunct="0">
              <a:spcBef>
                <a:spcPct val="0"/>
              </a:spcBef>
              <a:spcAft>
                <a:spcPct val="0"/>
              </a:spcAft>
              <a:buSzPct val="105000"/>
              <a:buFont typeface="Wingdings 3" pitchFamily="18" charset="2"/>
              <a:buChar char=""/>
              <a:tabLst>
                <a:tab pos="119063" algn="l"/>
                <a:tab pos="228600" algn="l"/>
              </a:tabLst>
            </a:pPr>
            <a:r>
              <a:rPr lang="en-US" dirty="0">
                <a:ea typeface="Times New Roman" pitchFamily="18" charset="0"/>
                <a:cs typeface="Times New Roman" pitchFamily="18" charset="0"/>
              </a:rPr>
              <a:t>Report loose carpeting or damaged flooring.</a:t>
            </a:r>
            <a:endParaRPr lang="en-US" dirty="0">
              <a:cs typeface="Arial" pitchFamily="34" charset="0"/>
            </a:endParaRPr>
          </a:p>
          <a:p>
            <a:pPr lvl="1" eaLnBrk="0" fontAlgn="base" hangingPunct="0">
              <a:spcBef>
                <a:spcPct val="0"/>
              </a:spcBef>
              <a:spcAft>
                <a:spcPct val="0"/>
              </a:spcAft>
              <a:buSzPct val="105000"/>
              <a:buFont typeface="Wingdings 3" pitchFamily="18" charset="2"/>
              <a:buChar char=""/>
              <a:tabLst>
                <a:tab pos="119063" algn="l"/>
                <a:tab pos="228600" algn="l"/>
              </a:tabLst>
            </a:pPr>
            <a:r>
              <a:rPr lang="en-US" dirty="0">
                <a:ea typeface="Times New Roman" pitchFamily="18" charset="0"/>
                <a:cs typeface="Times New Roman" pitchFamily="18" charset="0"/>
              </a:rPr>
              <a:t>Never carry anything that obscures one’s vision.</a:t>
            </a:r>
          </a:p>
          <a:p>
            <a:pPr lvl="1" eaLnBrk="0" fontAlgn="base" hangingPunct="0">
              <a:spcBef>
                <a:spcPct val="0"/>
              </a:spcBef>
              <a:spcAft>
                <a:spcPct val="0"/>
              </a:spcAft>
              <a:buSzPct val="105000"/>
              <a:buFont typeface="Wingdings 3" pitchFamily="18" charset="2"/>
              <a:buChar char=""/>
              <a:tabLst>
                <a:tab pos="119063" algn="l"/>
                <a:tab pos="228600" algn="l"/>
              </a:tabLst>
            </a:pPr>
            <a:r>
              <a:rPr lang="en-US" dirty="0">
                <a:ea typeface="Times New Roman" pitchFamily="18" charset="0"/>
                <a:cs typeface="Times New Roman" pitchFamily="18" charset="0"/>
              </a:rPr>
              <a:t>Wear stable shoes with non-slip soles.</a:t>
            </a:r>
            <a:r>
              <a:rPr lang="en-US" dirty="0">
                <a:cs typeface="Arial" pitchFamily="34" charset="0"/>
              </a:rPr>
              <a:t> </a:t>
            </a:r>
          </a:p>
        </p:txBody>
      </p:sp>
      <p:sp>
        <p:nvSpPr>
          <p:cNvPr id="7" name="Rectangle 2"/>
          <p:cNvSpPr txBox="1">
            <a:spLocks noChangeArrowheads="1"/>
          </p:cNvSpPr>
          <p:nvPr/>
        </p:nvSpPr>
        <p:spPr>
          <a:xfrm>
            <a:off x="323850" y="648493"/>
            <a:ext cx="8229600" cy="6104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buSzPct val="105000"/>
            </a:pPr>
            <a:r>
              <a:rPr lang="en-US" sz="3200" dirty="0">
                <a:latin typeface="+mn-lt"/>
              </a:rPr>
              <a:t>FALL PROTECTION</a:t>
            </a:r>
            <a:endParaRPr lang="en-IN" sz="3200" dirty="0">
              <a:latin typeface="+mn-lt"/>
            </a:endParaRPr>
          </a:p>
        </p:txBody>
      </p:sp>
    </p:spTree>
    <p:extLst>
      <p:ext uri="{BB962C8B-B14F-4D97-AF65-F5344CB8AC3E}">
        <p14:creationId xmlns:p14="http://schemas.microsoft.com/office/powerpoint/2010/main" val="3258371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09063" y="1298892"/>
            <a:ext cx="8733007" cy="376238"/>
          </a:xfrm>
          <a:prstGeom prst="rect">
            <a:avLst/>
          </a:prstGeom>
          <a:solidFill>
            <a:schemeClr val="bg2">
              <a:lumMod val="50000"/>
              <a:alpha val="58039"/>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209063" y="1675130"/>
            <a:ext cx="8733007" cy="4817110"/>
          </a:xfrm>
          <a:prstGeom prst="rect">
            <a:avLst/>
          </a:prstGeom>
          <a:gradFill rotWithShape="1">
            <a:gsLst>
              <a:gs pos="0">
                <a:srgbClr val="F0F0F0"/>
              </a:gs>
              <a:gs pos="100000">
                <a:srgbClr val="FFFFFF"/>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itchFamily="18" charset="2"/>
              <a:buChar char="p"/>
            </a:pPr>
            <a:r>
              <a:rPr lang="en-US" dirty="0"/>
              <a:t>Strains and overexertion type injuries occur more frequently in offices than people realize. </a:t>
            </a:r>
          </a:p>
          <a:p>
            <a:pPr marL="285750" indent="-285750">
              <a:buSzPct val="105000"/>
              <a:buFont typeface="Wingdings 3" pitchFamily="18" charset="2"/>
              <a:buChar char="p"/>
            </a:pPr>
            <a:r>
              <a:rPr lang="en-US" dirty="0"/>
              <a:t>Before picking up an object, employees must always consider the weight of the load, the height to which it will be lifted, and the distance the person will be carrying it. </a:t>
            </a:r>
          </a:p>
          <a:p>
            <a:pPr marL="285750" indent="-285750">
              <a:buSzPct val="105000"/>
              <a:buFont typeface="Wingdings 3" pitchFamily="18" charset="2"/>
              <a:buChar char="p"/>
            </a:pPr>
            <a:r>
              <a:rPr lang="en-US" dirty="0"/>
              <a:t>If the person feels that the lift is beyond his/her ability, he/she must contact his/her supervisor or ask another employee to assist. </a:t>
            </a:r>
            <a:endParaRPr lang="en-IN" dirty="0"/>
          </a:p>
        </p:txBody>
      </p:sp>
      <p:sp>
        <p:nvSpPr>
          <p:cNvPr id="7" name="Rectangle 2"/>
          <p:cNvSpPr txBox="1">
            <a:spLocks noChangeArrowheads="1"/>
          </p:cNvSpPr>
          <p:nvPr/>
        </p:nvSpPr>
        <p:spPr>
          <a:xfrm>
            <a:off x="323850" y="648493"/>
            <a:ext cx="8229600" cy="6104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buSzPct val="105000"/>
            </a:pPr>
            <a:r>
              <a:rPr lang="en-US" sz="3200" dirty="0">
                <a:latin typeface="+mn-lt"/>
              </a:rPr>
              <a:t>STRAINS AND OVEREXERTION</a:t>
            </a:r>
            <a:endParaRPr lang="en-IN" sz="3200" dirty="0">
              <a:latin typeface="+mn-lt"/>
            </a:endParaRPr>
          </a:p>
        </p:txBody>
      </p:sp>
    </p:spTree>
    <p:extLst>
      <p:ext uri="{BB962C8B-B14F-4D97-AF65-F5344CB8AC3E}">
        <p14:creationId xmlns:p14="http://schemas.microsoft.com/office/powerpoint/2010/main" val="3493135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09063" y="1298892"/>
            <a:ext cx="8733007" cy="376238"/>
          </a:xfrm>
          <a:prstGeom prst="rect">
            <a:avLst/>
          </a:prstGeom>
          <a:solidFill>
            <a:schemeClr val="bg2">
              <a:lumMod val="50000"/>
              <a:alpha val="58039"/>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209063" y="1675130"/>
            <a:ext cx="8733007" cy="4817110"/>
          </a:xfrm>
          <a:prstGeom prst="rect">
            <a:avLst/>
          </a:prstGeom>
          <a:gradFill rotWithShape="1">
            <a:gsLst>
              <a:gs pos="0">
                <a:srgbClr val="F0F0F0"/>
              </a:gs>
              <a:gs pos="100000">
                <a:srgbClr val="FFFFFF"/>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itchFamily="18" charset="2"/>
              <a:buChar char="p"/>
            </a:pPr>
            <a:r>
              <a:rPr lang="en-US" dirty="0"/>
              <a:t>The following guidelines can help prevent strains and overexertion:</a:t>
            </a:r>
            <a:endParaRPr lang="en-IN" dirty="0"/>
          </a:p>
          <a:p>
            <a:pPr marL="742950" lvl="1" indent="-285750">
              <a:buSzPct val="105000"/>
              <a:buFont typeface="Wingdings 3" pitchFamily="18" charset="2"/>
              <a:buChar char=""/>
            </a:pPr>
            <a:r>
              <a:rPr lang="en-US" dirty="0"/>
              <a:t>When lifting something from the floor, squat close to the load. </a:t>
            </a:r>
          </a:p>
          <a:p>
            <a:pPr marL="742950" lvl="1" indent="-285750">
              <a:buSzPct val="105000"/>
              <a:buFont typeface="Wingdings 3" pitchFamily="18" charset="2"/>
              <a:buChar char=""/>
            </a:pPr>
            <a:r>
              <a:rPr lang="en-US" dirty="0"/>
              <a:t>Keep your back in its neutral or straight position. </a:t>
            </a:r>
          </a:p>
          <a:p>
            <a:pPr marL="742950" lvl="1" indent="-285750">
              <a:buSzPct val="105000"/>
              <a:buFont typeface="Wingdings 3" pitchFamily="18" charset="2"/>
              <a:buChar char=""/>
            </a:pPr>
            <a:r>
              <a:rPr lang="en-US" dirty="0"/>
              <a:t>Grip the object securely and draw it close to your body. </a:t>
            </a:r>
          </a:p>
          <a:p>
            <a:pPr marL="742950" lvl="1" indent="-285750">
              <a:buSzPct val="105000"/>
              <a:buFont typeface="Wingdings 3" pitchFamily="18" charset="2"/>
              <a:buChar char=""/>
            </a:pPr>
            <a:r>
              <a:rPr lang="en-US" dirty="0"/>
              <a:t>Lift by straightening your legs, letting your leg muscles, not your back muscles, do the work.</a:t>
            </a:r>
          </a:p>
          <a:p>
            <a:pPr marL="742950" lvl="1" indent="-285750">
              <a:buSzPct val="105000"/>
              <a:buFont typeface="Wingdings 3" pitchFamily="18" charset="2"/>
              <a:buChar char=""/>
            </a:pPr>
            <a:r>
              <a:rPr lang="en-US" dirty="0"/>
              <a:t>If you are doing a lot of twisting while lifting, try to rearrange the space to avoid this.</a:t>
            </a:r>
          </a:p>
          <a:p>
            <a:pPr marL="742950" lvl="1" indent="-285750">
              <a:buSzPct val="105000"/>
              <a:buFont typeface="Wingdings 3" pitchFamily="18" charset="2"/>
              <a:buChar char=""/>
            </a:pPr>
            <a:r>
              <a:rPr lang="en-US" dirty="0"/>
              <a:t>Store materials at knee level whenever possible instead of on the floor.</a:t>
            </a:r>
          </a:p>
          <a:p>
            <a:pPr marL="742950" lvl="1" indent="-285750">
              <a:buSzPct val="105000"/>
              <a:buFont typeface="Wingdings 3" pitchFamily="18" charset="2"/>
              <a:buChar char=""/>
            </a:pPr>
            <a:r>
              <a:rPr lang="en-US" dirty="0"/>
              <a:t>If you have to carry a heavy object some distance, use a hand truck or cart to transport it.</a:t>
            </a:r>
          </a:p>
          <a:p>
            <a:pPr marL="742950" lvl="1" indent="-285750">
              <a:buSzPct val="105000"/>
              <a:buFont typeface="Wingdings 3" pitchFamily="18" charset="2"/>
              <a:buChar char=""/>
            </a:pPr>
            <a:r>
              <a:rPr lang="en-US" dirty="0"/>
              <a:t>Break up loads so each weighs less.</a:t>
            </a:r>
          </a:p>
          <a:p>
            <a:pPr marL="742950" lvl="1" indent="-285750">
              <a:buSzPct val="105000"/>
              <a:buFont typeface="Wingdings 3" pitchFamily="18" charset="2"/>
              <a:buChar char=""/>
            </a:pPr>
            <a:r>
              <a:rPr lang="en-US" dirty="0"/>
              <a:t>Avoid lifting objects from the floor in a seated position.</a:t>
            </a:r>
          </a:p>
          <a:p>
            <a:pPr marL="742950" lvl="1" indent="-285750">
              <a:buSzPct val="105000"/>
              <a:buFont typeface="Wingdings 3" pitchFamily="18" charset="2"/>
              <a:buChar char=""/>
            </a:pPr>
            <a:r>
              <a:rPr lang="en-US" dirty="0"/>
              <a:t>Move your chair out of the way and then squat and stand with the load.</a:t>
            </a:r>
            <a:endParaRPr lang="en-US" dirty="0">
              <a:cs typeface="Arial" pitchFamily="34" charset="0"/>
            </a:endParaRPr>
          </a:p>
        </p:txBody>
      </p:sp>
      <p:sp>
        <p:nvSpPr>
          <p:cNvPr id="7" name="Rectangle 2"/>
          <p:cNvSpPr txBox="1">
            <a:spLocks noChangeArrowheads="1"/>
          </p:cNvSpPr>
          <p:nvPr/>
        </p:nvSpPr>
        <p:spPr>
          <a:xfrm>
            <a:off x="323850" y="648493"/>
            <a:ext cx="8229600" cy="6104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buSzPct val="105000"/>
            </a:pPr>
            <a:r>
              <a:rPr lang="en-US" sz="3200" dirty="0">
                <a:latin typeface="+mn-lt"/>
              </a:rPr>
              <a:t>STRAINS AND OVEREXERTION</a:t>
            </a:r>
            <a:endParaRPr lang="en-IN" sz="3200" dirty="0">
              <a:latin typeface="+mn-lt"/>
            </a:endParaRPr>
          </a:p>
        </p:txBody>
      </p:sp>
    </p:spTree>
    <p:extLst>
      <p:ext uri="{BB962C8B-B14F-4D97-AF65-F5344CB8AC3E}">
        <p14:creationId xmlns:p14="http://schemas.microsoft.com/office/powerpoint/2010/main" val="40365495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09063" y="1298892"/>
            <a:ext cx="8733007" cy="376238"/>
          </a:xfrm>
          <a:prstGeom prst="rect">
            <a:avLst/>
          </a:prstGeom>
          <a:solidFill>
            <a:schemeClr val="bg2">
              <a:lumMod val="50000"/>
              <a:alpha val="58039"/>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209063" y="1675130"/>
            <a:ext cx="8733007" cy="4817110"/>
          </a:xfrm>
          <a:prstGeom prst="rect">
            <a:avLst/>
          </a:prstGeom>
          <a:gradFill rotWithShape="1">
            <a:gsLst>
              <a:gs pos="0">
                <a:srgbClr val="F0F0F0"/>
              </a:gs>
              <a:gs pos="100000">
                <a:srgbClr val="FFFFFF"/>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itchFamily="18" charset="2"/>
              <a:buChar char="p"/>
            </a:pPr>
            <a:r>
              <a:rPr lang="en-US" dirty="0"/>
              <a:t>Office materials that are improperly stored can lead to objects falling on workers, poor visibility, and create a fire hazard.</a:t>
            </a:r>
          </a:p>
          <a:p>
            <a:pPr marL="285750" indent="-285750">
              <a:buSzPct val="105000"/>
              <a:buFont typeface="Wingdings 3" pitchFamily="18" charset="2"/>
              <a:buChar char="p"/>
            </a:pPr>
            <a:r>
              <a:rPr lang="en-US" dirty="0"/>
              <a:t>A good housekeeping program will reduce or eliminate hazards associated with improper storage of materials.</a:t>
            </a:r>
          </a:p>
          <a:p>
            <a:pPr marL="285750" indent="-285750">
              <a:buSzPct val="105000"/>
              <a:buFont typeface="Wingdings 3" pitchFamily="18" charset="2"/>
              <a:buChar char="p"/>
            </a:pPr>
            <a:endParaRPr lang="en-US" dirty="0"/>
          </a:p>
          <a:p>
            <a:pPr marL="285750" indent="-285750">
              <a:buSzPct val="105000"/>
              <a:buFont typeface="Wingdings 3" pitchFamily="18" charset="2"/>
              <a:buChar char="p"/>
            </a:pPr>
            <a:r>
              <a:rPr lang="en-US" dirty="0"/>
              <a:t>The following guidelines apply material storage:</a:t>
            </a:r>
            <a:endParaRPr lang="en-IN" dirty="0"/>
          </a:p>
          <a:p>
            <a:pPr marL="742950" lvl="1" indent="-285750">
              <a:buSzPct val="105000"/>
              <a:buFont typeface="Wingdings 3" pitchFamily="18" charset="2"/>
              <a:buChar char=""/>
            </a:pPr>
            <a:r>
              <a:rPr lang="en-US" dirty="0"/>
              <a:t>Always stack material in such a way that it will not fall/topple over</a:t>
            </a:r>
          </a:p>
          <a:p>
            <a:pPr marL="742950" lvl="1" indent="-285750">
              <a:buSzPct val="105000"/>
              <a:buFont typeface="Wingdings 3" pitchFamily="18" charset="2"/>
              <a:buChar char=""/>
            </a:pPr>
            <a:r>
              <a:rPr lang="en-US" dirty="0"/>
              <a:t>Store heavy objects on lower shelves and position them so that you do not have to reach across something to retrieve them</a:t>
            </a:r>
            <a:endParaRPr lang="en-IN" dirty="0"/>
          </a:p>
          <a:p>
            <a:pPr marL="742950" lvl="1" indent="-285750">
              <a:buSzPct val="105000"/>
              <a:buFont typeface="Wingdings 3" pitchFamily="18" charset="2"/>
              <a:buChar char=""/>
            </a:pPr>
            <a:r>
              <a:rPr lang="en-US" dirty="0"/>
              <a:t>Whenever possible, store materials inside lockers and file cabinets</a:t>
            </a:r>
            <a:endParaRPr lang="en-IN" dirty="0"/>
          </a:p>
          <a:p>
            <a:pPr marL="742950" lvl="1" indent="-285750">
              <a:buSzPct val="105000"/>
              <a:buFont typeface="Wingdings 3" pitchFamily="18" charset="2"/>
              <a:buChar char=""/>
            </a:pPr>
            <a:r>
              <a:rPr lang="en-US" dirty="0"/>
              <a:t>Do not place office equipment such as monitors, calculators, etc. on the edges of desks, cabinets and tables</a:t>
            </a:r>
            <a:endParaRPr lang="en-IN" dirty="0"/>
          </a:p>
          <a:p>
            <a:pPr marL="742950" lvl="1" indent="-285750">
              <a:buSzPct val="105000"/>
              <a:buFont typeface="Wingdings 3" pitchFamily="18" charset="2"/>
              <a:buChar char=""/>
            </a:pPr>
            <a:r>
              <a:rPr lang="en-US" dirty="0"/>
              <a:t>Avoid obstruction of aisles, corners, and passageways </a:t>
            </a:r>
            <a:endParaRPr lang="en-IN" dirty="0"/>
          </a:p>
          <a:p>
            <a:pPr marL="742950" lvl="1" indent="-285750">
              <a:buSzPct val="105000"/>
              <a:buFont typeface="Wingdings 3" pitchFamily="18" charset="2"/>
              <a:buChar char=""/>
            </a:pPr>
            <a:r>
              <a:rPr lang="en-US" dirty="0"/>
              <a:t>Avoid obstruction of fire equipment, extinguishers, fire door exits, and sprinkler heads. Materials should be stored at least 18 inches from sprinkler heads.</a:t>
            </a:r>
            <a:endParaRPr lang="en-US" dirty="0">
              <a:cs typeface="Arial" pitchFamily="34" charset="0"/>
            </a:endParaRPr>
          </a:p>
        </p:txBody>
      </p:sp>
      <p:sp>
        <p:nvSpPr>
          <p:cNvPr id="7" name="Rectangle 2"/>
          <p:cNvSpPr txBox="1">
            <a:spLocks noChangeArrowheads="1"/>
          </p:cNvSpPr>
          <p:nvPr/>
        </p:nvSpPr>
        <p:spPr>
          <a:xfrm>
            <a:off x="323850" y="648493"/>
            <a:ext cx="8229600" cy="6104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buSzPct val="105000"/>
            </a:pPr>
            <a:r>
              <a:rPr lang="en-US" sz="3200" dirty="0">
                <a:latin typeface="+mn-lt"/>
              </a:rPr>
              <a:t>HOUSEKEEPING AND STORAGE</a:t>
            </a:r>
            <a:endParaRPr lang="en-IN" sz="3200" dirty="0">
              <a:latin typeface="+mn-lt"/>
            </a:endParaRPr>
          </a:p>
          <a:p>
            <a:pPr>
              <a:buSzPct val="105000"/>
            </a:pPr>
            <a:endParaRPr lang="en-IN" sz="3200" dirty="0">
              <a:latin typeface="+mn-lt"/>
            </a:endParaRPr>
          </a:p>
        </p:txBody>
      </p:sp>
    </p:spTree>
    <p:extLst>
      <p:ext uri="{BB962C8B-B14F-4D97-AF65-F5344CB8AC3E}">
        <p14:creationId xmlns:p14="http://schemas.microsoft.com/office/powerpoint/2010/main" val="29751912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09063" y="1298892"/>
            <a:ext cx="8733007" cy="376238"/>
          </a:xfrm>
          <a:prstGeom prst="rect">
            <a:avLst/>
          </a:prstGeom>
          <a:solidFill>
            <a:schemeClr val="bg2">
              <a:lumMod val="50000"/>
              <a:alpha val="58039"/>
            </a:schemeClr>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209063" y="1675130"/>
            <a:ext cx="8733007" cy="4817110"/>
          </a:xfrm>
          <a:prstGeom prst="rect">
            <a:avLst/>
          </a:prstGeom>
          <a:gradFill rotWithShape="1">
            <a:gsLst>
              <a:gs pos="0">
                <a:srgbClr val="F0F0F0"/>
              </a:gs>
              <a:gs pos="100000">
                <a:srgbClr val="FFFFFF"/>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a:buSzPct val="105000"/>
              <a:buFont typeface="Wingdings 3" pitchFamily="18" charset="2"/>
              <a:buChar char="p"/>
            </a:pPr>
            <a:r>
              <a:rPr lang="en-US" dirty="0"/>
              <a:t> </a:t>
            </a:r>
            <a:r>
              <a:rPr lang="en-US" b="1" dirty="0"/>
              <a:t>Workstations</a:t>
            </a:r>
            <a:endParaRPr lang="en-IN" dirty="0"/>
          </a:p>
          <a:p>
            <a:pPr marL="742950" lvl="1" indent="-285750">
              <a:buSzPct val="105000"/>
              <a:buFont typeface="Wingdings 3" pitchFamily="18" charset="2"/>
              <a:buChar char=""/>
            </a:pPr>
            <a:r>
              <a:rPr lang="en-US" dirty="0"/>
              <a:t>Ergonomics means fitting the workplace to the workers by modifying or redesigning the job, workstation, tool or environment.  </a:t>
            </a:r>
          </a:p>
          <a:p>
            <a:pPr marL="742950" lvl="1" indent="-285750">
              <a:buSzPct val="105000"/>
              <a:buFont typeface="Wingdings 3" pitchFamily="18" charset="2"/>
              <a:buChar char=""/>
            </a:pPr>
            <a:r>
              <a:rPr lang="en-US" dirty="0"/>
              <a:t>Workstation design can have a big impact on office workers health and well-being.  When setting-up your computer workstation, the key to comfort is in maintaining the body in a relaxed and neutral position.</a:t>
            </a:r>
            <a:endParaRPr lang="en-IN" dirty="0"/>
          </a:p>
        </p:txBody>
      </p:sp>
      <p:sp>
        <p:nvSpPr>
          <p:cNvPr id="7" name="Rectangle 2"/>
          <p:cNvSpPr txBox="1">
            <a:spLocks noChangeArrowheads="1"/>
          </p:cNvSpPr>
          <p:nvPr/>
        </p:nvSpPr>
        <p:spPr>
          <a:xfrm>
            <a:off x="323850" y="648493"/>
            <a:ext cx="8229600" cy="6104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buSzPct val="105000"/>
            </a:pPr>
            <a:r>
              <a:rPr lang="en-US" sz="3200" dirty="0">
                <a:latin typeface="+mn-lt"/>
              </a:rPr>
              <a:t>ERGONOMY</a:t>
            </a:r>
            <a:endParaRPr lang="en-IN" sz="3200" dirty="0">
              <a:latin typeface="+mn-lt"/>
            </a:endParaRPr>
          </a:p>
        </p:txBody>
      </p:sp>
      <p:pic>
        <p:nvPicPr>
          <p:cNvPr id="5" name="Picture 2" descr="Image result for Ergonomy"/>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132580" y="3936682"/>
            <a:ext cx="4632959" cy="2555558"/>
          </a:xfrm>
          <a:prstGeom prst="rect">
            <a:avLst/>
          </a:prstGeom>
          <a:noFill/>
        </p:spPr>
      </p:pic>
    </p:spTree>
    <p:extLst>
      <p:ext uri="{BB962C8B-B14F-4D97-AF65-F5344CB8AC3E}">
        <p14:creationId xmlns:p14="http://schemas.microsoft.com/office/powerpoint/2010/main" val="386321461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ES-501_BG-001</Template>
  <TotalTime>4048</TotalTime>
  <Words>1909</Words>
  <Application>Microsoft Office PowerPoint</Application>
  <PresentationFormat>On-screen Show (4:3)</PresentationFormat>
  <Paragraphs>155</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Baskerville Old Face</vt:lpstr>
      <vt:lpstr>Calibri</vt:lpstr>
      <vt:lpstr>Calibri Light</vt:lpstr>
      <vt:lpstr>Times New Roman</vt:lpstr>
      <vt:lpstr>Wingdings 3</vt:lpstr>
      <vt:lpstr>Office Theme</vt:lpstr>
      <vt:lpstr>PowerPoint Presentation</vt:lpstr>
      <vt:lpstr>AGENDA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PMG - 03</dc:creator>
  <cp:lastModifiedBy>abhinav pandey</cp:lastModifiedBy>
  <cp:revision>324</cp:revision>
  <dcterms:created xsi:type="dcterms:W3CDTF">2017-01-12T05:32:14Z</dcterms:created>
  <dcterms:modified xsi:type="dcterms:W3CDTF">2025-04-15T09:13:01Z</dcterms:modified>
</cp:coreProperties>
</file>