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13"/>
  </p:handoutMasterIdLst>
  <p:sldIdLst>
    <p:sldId id="256" r:id="rId2"/>
    <p:sldId id="303" r:id="rId3"/>
    <p:sldId id="311" r:id="rId4"/>
    <p:sldId id="320" r:id="rId5"/>
    <p:sldId id="321" r:id="rId6"/>
    <p:sldId id="322" r:id="rId7"/>
    <p:sldId id="323" r:id="rId8"/>
    <p:sldId id="324" r:id="rId9"/>
    <p:sldId id="325" r:id="rId10"/>
    <p:sldId id="326" r:id="rId11"/>
    <p:sldId id="32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2" autoAdjust="0"/>
    <p:restoredTop sz="94660"/>
  </p:normalViewPr>
  <p:slideViewPr>
    <p:cSldViewPr snapToGrid="0">
      <p:cViewPr varScale="1">
        <p:scale>
          <a:sx n="70" d="100"/>
          <a:sy n="70" d="100"/>
        </p:scale>
        <p:origin x="64" y="43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4" d="100"/>
          <a:sy n="54" d="100"/>
        </p:scale>
        <p:origin x="279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111C3-29BA-45D7-8E61-0FA3946D5A50}" type="datetimeFigureOut">
              <a:rPr lang="en-US" smtClean="0"/>
              <a:t>4/15/2025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CF0FF8-B9FE-4B87-84B6-13D9DFCAFC9E}" type="slidenum">
              <a:rPr lang="en-US" smtClean="0"/>
              <a:t>‹#›</a:t>
            </a:fld>
            <a:endParaRPr lang="en-US"/>
          </a:p>
        </p:txBody>
      </p:sp>
    </p:spTree>
    <p:extLst>
      <p:ext uri="{BB962C8B-B14F-4D97-AF65-F5344CB8AC3E}">
        <p14:creationId xmlns:p14="http://schemas.microsoft.com/office/powerpoint/2010/main" val="30280369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4/15/2025</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7995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395372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4/15/2025</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8469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317023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4/15/2025</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380361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8000" y="647700"/>
            <a:ext cx="8229600" cy="965200"/>
          </a:xfrm>
        </p:spPr>
        <p:txBody>
          <a:bodyPr/>
          <a:lstStyle/>
          <a:p>
            <a:r>
              <a:rPr lang="en-US" sz="5400" b="1" dirty="0">
                <a:ln w="19050">
                  <a:solidFill>
                    <a:srgbClr val="008A3E"/>
                  </a:solidFill>
                </a:ln>
                <a:solidFill>
                  <a:srgbClr val="FF0000"/>
                </a:solidFill>
                <a:latin typeface="Gungsuh" panose="02030600000101010101" pitchFamily="18" charset="-127"/>
                <a:ea typeface="Gungsuh" panose="02030600000101010101" pitchFamily="18" charset="-127"/>
              </a:rPr>
              <a:t>HORSEPLAY SAFETY</a:t>
            </a:r>
          </a:p>
        </p:txBody>
      </p:sp>
      <p:pic>
        <p:nvPicPr>
          <p:cNvPr id="1026" name="Picture 2" descr="Image result for HORSEPLAY  SAFETY"/>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540" t="2589" r="3380" b="8897"/>
          <a:stretch/>
        </p:blipFill>
        <p:spPr bwMode="auto">
          <a:xfrm>
            <a:off x="4457700" y="1930400"/>
            <a:ext cx="3327400" cy="45179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6413"/>
          <a:stretch/>
        </p:blipFill>
        <p:spPr>
          <a:xfrm>
            <a:off x="1250950" y="1930400"/>
            <a:ext cx="3204306" cy="4517938"/>
          </a:xfrm>
          <a:prstGeom prst="rect">
            <a:avLst/>
          </a:prstGeom>
        </p:spPr>
      </p:pic>
    </p:spTree>
    <p:extLst>
      <p:ext uri="{BB962C8B-B14F-4D97-AF65-F5344CB8AC3E}">
        <p14:creationId xmlns:p14="http://schemas.microsoft.com/office/powerpoint/2010/main" val="269204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152399" y="1320800"/>
            <a:ext cx="8840471" cy="443230"/>
          </a:xfrm>
          <a:prstGeom prst="rect">
            <a:avLst/>
          </a:prstGeom>
          <a:solidFill>
            <a:srgbClr val="CC009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HORSEPLAY EFFECTS ON WORKPLACE</a:t>
            </a:r>
            <a:endParaRPr lang="en-IN" altLang="en-US" sz="3200" noProof="1"/>
          </a:p>
        </p:txBody>
      </p:sp>
      <p:sp>
        <p:nvSpPr>
          <p:cNvPr id="6" name="Rectangle 5"/>
          <p:cNvSpPr>
            <a:spLocks noChangeArrowheads="1"/>
          </p:cNvSpPr>
          <p:nvPr/>
        </p:nvSpPr>
        <p:spPr bwMode="gray">
          <a:xfrm>
            <a:off x="152400" y="1769110"/>
            <a:ext cx="8840470" cy="472313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When practical jokes are common in the workplace, employees pay less attention to their jobs because they’re always on the lookout for the next joke. </a:t>
            </a:r>
          </a:p>
          <a:p>
            <a:pPr marL="285750" indent="-285750">
              <a:buSzPct val="105000"/>
              <a:buFont typeface="Wingdings 3" pitchFamily="18" charset="2"/>
              <a:buChar char="p"/>
            </a:pPr>
            <a:r>
              <a:rPr lang="en-IN" dirty="0"/>
              <a:t>Horseplay is a serious safety hazard that can quickly get out of hand and lead to injury or death.</a:t>
            </a:r>
          </a:p>
          <a:p>
            <a:pPr marL="285750" indent="-285750">
              <a:buSzPct val="105000"/>
              <a:buFont typeface="Wingdings 3" pitchFamily="18" charset="2"/>
              <a:buChar char="p"/>
            </a:pPr>
            <a:r>
              <a:rPr lang="en-IN" dirty="0"/>
              <a:t>If a workmate gets hurt as a result of your horseplay or joke you may be liable and you’ll likely lose your job.</a:t>
            </a:r>
          </a:p>
          <a:p>
            <a:pPr marL="285750" indent="-285750">
              <a:buSzPct val="105000"/>
              <a:buFont typeface="Wingdings 3" pitchFamily="18" charset="2"/>
              <a:buChar char="p"/>
            </a:pPr>
            <a:r>
              <a:rPr lang="en-IN" dirty="0"/>
              <a:t>Even if a practical joke isn’t dangerous, it may be viewed as bullying or harassment and can have an emotional impact on the target. </a:t>
            </a:r>
          </a:p>
        </p:txBody>
      </p:sp>
      <p:pic>
        <p:nvPicPr>
          <p:cNvPr id="7" name="Picture 2" descr="Related image"/>
          <p:cNvPicPr>
            <a:picLocks noChangeAspect="1" noChangeArrowheads="1"/>
          </p:cNvPicPr>
          <p:nvPr/>
        </p:nvPicPr>
        <p:blipFill>
          <a:blip r:embed="rId2" cstate="print"/>
          <a:srcRect/>
          <a:stretch>
            <a:fillRect/>
          </a:stretch>
        </p:blipFill>
        <p:spPr bwMode="auto">
          <a:xfrm>
            <a:off x="5638166" y="3975100"/>
            <a:ext cx="3195954" cy="2392679"/>
          </a:xfrm>
          <a:prstGeom prst="rect">
            <a:avLst/>
          </a:prstGeom>
          <a:noFill/>
        </p:spPr>
      </p:pic>
    </p:spTree>
    <p:extLst>
      <p:ext uri="{BB962C8B-B14F-4D97-AF65-F5344CB8AC3E}">
        <p14:creationId xmlns:p14="http://schemas.microsoft.com/office/powerpoint/2010/main" val="1106384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152399" y="1320800"/>
            <a:ext cx="8840471" cy="443230"/>
          </a:xfrm>
          <a:prstGeom prst="rect">
            <a:avLst/>
          </a:prstGeom>
          <a:solidFill>
            <a:srgbClr val="CC009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HORSEPLAY EFFECTS ON WORKPLACE</a:t>
            </a:r>
            <a:endParaRPr lang="en-IN" altLang="en-US" sz="3200" noProof="1"/>
          </a:p>
        </p:txBody>
      </p:sp>
      <p:sp>
        <p:nvSpPr>
          <p:cNvPr id="6" name="Rectangle 5"/>
          <p:cNvSpPr>
            <a:spLocks noChangeArrowheads="1"/>
          </p:cNvSpPr>
          <p:nvPr/>
        </p:nvSpPr>
        <p:spPr bwMode="gray">
          <a:xfrm>
            <a:off x="152400" y="1769110"/>
            <a:ext cx="8840470" cy="472313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Make sure you have a policy clearly outlined in your employee handbook.</a:t>
            </a:r>
          </a:p>
          <a:p>
            <a:pPr marL="285750" indent="-285750">
              <a:buSzPct val="105000"/>
              <a:buFont typeface="Wingdings 3" pitchFamily="18" charset="2"/>
              <a:buChar char="p"/>
            </a:pPr>
            <a:r>
              <a:rPr lang="en-IN" dirty="0"/>
              <a:t>It is imperative that your employees are aware of the consequences of their behaviour and are knowledgeable of what is and isn’t allowed in the workplace. </a:t>
            </a:r>
          </a:p>
          <a:p>
            <a:pPr marL="285750" indent="-285750">
              <a:buSzPct val="105000"/>
              <a:buFont typeface="Wingdings 3" pitchFamily="18" charset="2"/>
              <a:buChar char="p"/>
            </a:pPr>
            <a:r>
              <a:rPr lang="en-IN" dirty="0"/>
              <a:t>You should clearly outline the policy in your employee handbook. </a:t>
            </a:r>
          </a:p>
          <a:p>
            <a:pPr marL="285750" indent="-285750">
              <a:buSzPct val="105000"/>
              <a:buFont typeface="Wingdings 3" pitchFamily="18" charset="2"/>
              <a:buChar char="p"/>
            </a:pPr>
            <a:r>
              <a:rPr lang="en-IN" dirty="0"/>
              <a:t>Unacceptable behaviour like practical jokes, pranks, playing within the premises etc.</a:t>
            </a:r>
          </a:p>
          <a:p>
            <a:pPr marL="285750" indent="-285750">
              <a:buSzPct val="105000"/>
              <a:buFont typeface="Wingdings 3" pitchFamily="18" charset="2"/>
              <a:buChar char="p"/>
            </a:pPr>
            <a:r>
              <a:rPr lang="en-IN" dirty="0"/>
              <a:t>Should be clearly outlined and consequences should occur for such behaviour.</a:t>
            </a:r>
          </a:p>
          <a:p>
            <a:pPr marL="285750" indent="-285750">
              <a:buSzPct val="105000"/>
              <a:buFont typeface="Wingdings 3" pitchFamily="18" charset="2"/>
              <a:buChar char="p"/>
            </a:pPr>
            <a:r>
              <a:rPr lang="en-IN" dirty="0"/>
              <a:t>Required to follow all regulations and work rules to ensure the safety of themselves, employees, and non-employees; </a:t>
            </a:r>
          </a:p>
          <a:p>
            <a:pPr marL="285750" indent="-285750">
              <a:buSzPct val="105000"/>
              <a:buFont typeface="Wingdings 3" pitchFamily="18" charset="2"/>
              <a:buChar char="p"/>
            </a:pPr>
            <a:r>
              <a:rPr lang="en-IN" dirty="0"/>
              <a:t>Not permitted to engage or participate in any type of horseplay, regardless of whether they are on-site</a:t>
            </a:r>
          </a:p>
          <a:p>
            <a:pPr marL="285750" indent="-285750">
              <a:buSzPct val="105000"/>
              <a:buFont typeface="Wingdings 3" pitchFamily="18" charset="2"/>
              <a:buChar char="p"/>
            </a:pPr>
            <a:r>
              <a:rPr lang="en-IN" dirty="0"/>
              <a:t>Encouraged to report violations of this policy to the Safety &amp; Compliance Manager or the Safety &amp; Compliance Assistant.</a:t>
            </a:r>
          </a:p>
          <a:p>
            <a:pPr marL="285750" indent="-285750">
              <a:buSzPct val="105000"/>
              <a:buFont typeface="Wingdings 3" pitchFamily="18" charset="2"/>
              <a:buChar char="p"/>
            </a:pPr>
            <a:r>
              <a:rPr lang="en-IN" dirty="0"/>
              <a:t>Educate new employees and re-educate existing employees about the Horseplay Prevention Policy.</a:t>
            </a:r>
          </a:p>
          <a:p>
            <a:pPr marL="285750" indent="-285750">
              <a:buSzPct val="105000"/>
              <a:buFont typeface="Wingdings 3" pitchFamily="18" charset="2"/>
              <a:buChar char="p"/>
            </a:pPr>
            <a:r>
              <a:rPr lang="en-IN" dirty="0"/>
              <a:t>Take steps to secure the safety and future non-harassment of any known victim(s) of horseplay.</a:t>
            </a:r>
          </a:p>
          <a:p>
            <a:pPr>
              <a:buSzPct val="105000"/>
            </a:pPr>
            <a:endParaRPr lang="en-IN" dirty="0"/>
          </a:p>
        </p:txBody>
      </p:sp>
    </p:spTree>
    <p:extLst>
      <p:ext uri="{BB962C8B-B14F-4D97-AF65-F5344CB8AC3E}">
        <p14:creationId xmlns:p14="http://schemas.microsoft.com/office/powerpoint/2010/main" val="318420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300" y="622300"/>
            <a:ext cx="8719820" cy="685800"/>
          </a:xfrm>
        </p:spPr>
        <p:txBody>
          <a:bodyPr>
            <a:noAutofit/>
          </a:bodyPr>
          <a:lstStyle/>
          <a:p>
            <a:r>
              <a:rPr lang="en-US" sz="3200" dirty="0">
                <a:latin typeface="+mn-lt"/>
              </a:rPr>
              <a:t>AGENDA</a:t>
            </a:r>
          </a:p>
        </p:txBody>
      </p:sp>
      <p:sp>
        <p:nvSpPr>
          <p:cNvPr id="6" name="Rectangle 48"/>
          <p:cNvSpPr>
            <a:spLocks noChangeArrowheads="1"/>
          </p:cNvSpPr>
          <p:nvPr/>
        </p:nvSpPr>
        <p:spPr bwMode="gray">
          <a:xfrm>
            <a:off x="330200" y="1593850"/>
            <a:ext cx="562048" cy="954088"/>
          </a:xfrm>
          <a:prstGeom prst="rect">
            <a:avLst/>
          </a:prstGeom>
          <a:solidFill>
            <a:srgbClr val="CC0099"/>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noProof="1"/>
              <a:t>1</a:t>
            </a:r>
          </a:p>
        </p:txBody>
      </p:sp>
      <p:sp>
        <p:nvSpPr>
          <p:cNvPr id="7" name="Rectangle 49"/>
          <p:cNvSpPr>
            <a:spLocks noChangeArrowheads="1"/>
          </p:cNvSpPr>
          <p:nvPr/>
        </p:nvSpPr>
        <p:spPr bwMode="gray">
          <a:xfrm>
            <a:off x="1082993" y="1593850"/>
            <a:ext cx="7705407" cy="9540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dirty="0"/>
              <a:t>Introduction</a:t>
            </a:r>
          </a:p>
        </p:txBody>
      </p:sp>
      <p:sp>
        <p:nvSpPr>
          <p:cNvPr id="8" name="Rectangle 50"/>
          <p:cNvSpPr>
            <a:spLocks noChangeArrowheads="1"/>
          </p:cNvSpPr>
          <p:nvPr/>
        </p:nvSpPr>
        <p:spPr bwMode="gray">
          <a:xfrm>
            <a:off x="330200" y="2693988"/>
            <a:ext cx="562048" cy="954087"/>
          </a:xfrm>
          <a:prstGeom prst="rect">
            <a:avLst/>
          </a:prstGeom>
          <a:solidFill>
            <a:srgbClr val="CC0099"/>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noProof="1"/>
              <a:t>2</a:t>
            </a:r>
          </a:p>
        </p:txBody>
      </p:sp>
      <p:sp>
        <p:nvSpPr>
          <p:cNvPr id="9" name="Rectangle 51"/>
          <p:cNvSpPr>
            <a:spLocks noChangeArrowheads="1"/>
          </p:cNvSpPr>
          <p:nvPr/>
        </p:nvSpPr>
        <p:spPr bwMode="gray">
          <a:xfrm>
            <a:off x="1082993" y="2693988"/>
            <a:ext cx="7705407" cy="9540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dirty="0"/>
              <a:t>Objectives</a:t>
            </a:r>
          </a:p>
        </p:txBody>
      </p:sp>
      <p:sp>
        <p:nvSpPr>
          <p:cNvPr id="10" name="Rectangle 52"/>
          <p:cNvSpPr>
            <a:spLocks noChangeArrowheads="1"/>
          </p:cNvSpPr>
          <p:nvPr/>
        </p:nvSpPr>
        <p:spPr bwMode="gray">
          <a:xfrm>
            <a:off x="330200" y="3787775"/>
            <a:ext cx="562048" cy="954088"/>
          </a:xfrm>
          <a:prstGeom prst="rect">
            <a:avLst/>
          </a:prstGeom>
          <a:solidFill>
            <a:srgbClr val="CC0099"/>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noProof="1"/>
              <a:t>3</a:t>
            </a:r>
          </a:p>
        </p:txBody>
      </p:sp>
      <p:sp>
        <p:nvSpPr>
          <p:cNvPr id="11" name="Rectangle 53"/>
          <p:cNvSpPr>
            <a:spLocks noChangeArrowheads="1"/>
          </p:cNvSpPr>
          <p:nvPr/>
        </p:nvSpPr>
        <p:spPr bwMode="gray">
          <a:xfrm>
            <a:off x="1082993" y="3787775"/>
            <a:ext cx="7705407" cy="9540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dirty="0"/>
              <a:t>Benefits of induction programs</a:t>
            </a:r>
            <a:endParaRPr lang="en-US" dirty="0"/>
          </a:p>
        </p:txBody>
      </p:sp>
      <p:sp>
        <p:nvSpPr>
          <p:cNvPr id="12" name="Rectangle 54"/>
          <p:cNvSpPr>
            <a:spLocks noChangeArrowheads="1"/>
          </p:cNvSpPr>
          <p:nvPr/>
        </p:nvSpPr>
        <p:spPr bwMode="gray">
          <a:xfrm>
            <a:off x="330200" y="4887913"/>
            <a:ext cx="562048" cy="954087"/>
          </a:xfrm>
          <a:prstGeom prst="rect">
            <a:avLst/>
          </a:prstGeom>
          <a:solidFill>
            <a:srgbClr val="CC0099"/>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noProof="1"/>
              <a:t>4</a:t>
            </a:r>
          </a:p>
        </p:txBody>
      </p:sp>
      <p:sp>
        <p:nvSpPr>
          <p:cNvPr id="13" name="Rectangle 55"/>
          <p:cNvSpPr>
            <a:spLocks noChangeArrowheads="1"/>
          </p:cNvSpPr>
          <p:nvPr/>
        </p:nvSpPr>
        <p:spPr bwMode="gray">
          <a:xfrm>
            <a:off x="1082993" y="4887913"/>
            <a:ext cx="7705407" cy="9540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dirty="0"/>
              <a:t>Do &amp; don’t</a:t>
            </a:r>
            <a:endParaRPr lang="en-US" dirty="0"/>
          </a:p>
        </p:txBody>
      </p:sp>
    </p:spTree>
    <p:extLst>
      <p:ext uri="{BB962C8B-B14F-4D97-AF65-F5344CB8AC3E}">
        <p14:creationId xmlns:p14="http://schemas.microsoft.com/office/powerpoint/2010/main" val="124797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152399" y="1320800"/>
            <a:ext cx="8840471" cy="443230"/>
          </a:xfrm>
          <a:prstGeom prst="rect">
            <a:avLst/>
          </a:prstGeom>
          <a:solidFill>
            <a:srgbClr val="CC009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US" altLang="en-US" sz="3200" noProof="1"/>
              <a:t>HORSEPLAY</a:t>
            </a:r>
            <a:endParaRPr lang="en-IN" altLang="en-US" sz="3200" noProof="1"/>
          </a:p>
        </p:txBody>
      </p:sp>
      <p:sp>
        <p:nvSpPr>
          <p:cNvPr id="6" name="Rectangle 5"/>
          <p:cNvSpPr>
            <a:spLocks noChangeArrowheads="1"/>
          </p:cNvSpPr>
          <p:nvPr/>
        </p:nvSpPr>
        <p:spPr bwMode="gray">
          <a:xfrm>
            <a:off x="152400" y="1769110"/>
            <a:ext cx="8840470" cy="472313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The building trades industry is potentially dangerous and anything that unnecessarily increases the chance of an injury must be eliminated. </a:t>
            </a:r>
          </a:p>
          <a:p>
            <a:pPr marL="285750" indent="-285750">
              <a:buSzPct val="105000"/>
              <a:buFont typeface="Wingdings 3" pitchFamily="18" charset="2"/>
              <a:buChar char="p"/>
            </a:pPr>
            <a:r>
              <a:rPr lang="en-IN" dirty="0"/>
              <a:t>Horseplay benefits no one and usually only builds up resentment and fosters retaliation.</a:t>
            </a:r>
          </a:p>
          <a:p>
            <a:pPr marL="285750" indent="-285750">
              <a:buSzPct val="105000"/>
              <a:buFont typeface="Wingdings 3" pitchFamily="18" charset="2"/>
              <a:buChar char="p"/>
            </a:pPr>
            <a:r>
              <a:rPr lang="en-IN" dirty="0"/>
              <a:t>Practical jokes should be discouraged. </a:t>
            </a:r>
          </a:p>
          <a:p>
            <a:pPr marL="285750" indent="-285750">
              <a:buSzPct val="105000"/>
              <a:buFont typeface="Wingdings 3" pitchFamily="18" charset="2"/>
              <a:buChar char="p"/>
            </a:pPr>
            <a:r>
              <a:rPr lang="en-IN" dirty="0"/>
              <a:t>At some point, if they continue they need to be reported. </a:t>
            </a:r>
          </a:p>
          <a:p>
            <a:pPr marL="285750" indent="-285750">
              <a:buSzPct val="105000"/>
              <a:buFont typeface="Wingdings 3" pitchFamily="18" charset="2"/>
              <a:buChar char="p"/>
            </a:pPr>
            <a:r>
              <a:rPr lang="en-IN" dirty="0"/>
              <a:t>Examples of Horseplay Scaring someone: </a:t>
            </a:r>
          </a:p>
          <a:p>
            <a:pPr lvl="1">
              <a:buSzPct val="105000"/>
              <a:buFont typeface="Wingdings 3" pitchFamily="18" charset="2"/>
              <a:buChar char=""/>
            </a:pPr>
            <a:r>
              <a:rPr lang="en-IN" dirty="0"/>
              <a:t>Air hosing someone. </a:t>
            </a:r>
          </a:p>
          <a:p>
            <a:pPr lvl="1">
              <a:buSzPct val="105000"/>
              <a:buFont typeface="Wingdings 3" pitchFamily="18" charset="2"/>
              <a:buChar char=""/>
            </a:pPr>
            <a:r>
              <a:rPr lang="en-IN" dirty="0"/>
              <a:t>Wrestling with someone. </a:t>
            </a:r>
          </a:p>
          <a:p>
            <a:pPr lvl="1">
              <a:buSzPct val="105000"/>
              <a:buFont typeface="Wingdings 3" pitchFamily="18" charset="2"/>
              <a:buChar char=""/>
            </a:pPr>
            <a:r>
              <a:rPr lang="en-IN" dirty="0"/>
              <a:t>Boxing, Goosing. </a:t>
            </a:r>
          </a:p>
          <a:p>
            <a:pPr lvl="1">
              <a:buSzPct val="105000"/>
              <a:buFont typeface="Wingdings 3" pitchFamily="18" charset="2"/>
              <a:buChar char=""/>
            </a:pPr>
            <a:r>
              <a:rPr lang="en-IN" dirty="0"/>
              <a:t>Dropping objects next to someone. </a:t>
            </a:r>
          </a:p>
          <a:p>
            <a:pPr lvl="1">
              <a:buSzPct val="105000"/>
              <a:buFont typeface="Wingdings 3" pitchFamily="18" charset="2"/>
              <a:buChar char=""/>
            </a:pPr>
            <a:r>
              <a:rPr lang="en-IN" dirty="0"/>
              <a:t>Throwing water on someone. </a:t>
            </a:r>
          </a:p>
          <a:p>
            <a:pPr lvl="1">
              <a:buSzPct val="105000"/>
              <a:buFont typeface="Wingdings 3" pitchFamily="18" charset="2"/>
              <a:buChar char=""/>
            </a:pPr>
            <a:r>
              <a:rPr lang="en-IN" dirty="0"/>
              <a:t>Throwing objects or tools at someone. </a:t>
            </a:r>
          </a:p>
          <a:p>
            <a:pPr lvl="1">
              <a:buSzPct val="105000"/>
              <a:buFont typeface="Wingdings 3" pitchFamily="18" charset="2"/>
              <a:buChar char=""/>
            </a:pPr>
            <a:r>
              <a:rPr lang="en-IN" dirty="0"/>
              <a:t>Placing tacks under someone. </a:t>
            </a:r>
          </a:p>
        </p:txBody>
      </p:sp>
    </p:spTree>
    <p:extLst>
      <p:ext uri="{BB962C8B-B14F-4D97-AF65-F5344CB8AC3E}">
        <p14:creationId xmlns:p14="http://schemas.microsoft.com/office/powerpoint/2010/main" val="77165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152399" y="1320800"/>
            <a:ext cx="8840471" cy="443230"/>
          </a:xfrm>
          <a:prstGeom prst="rect">
            <a:avLst/>
          </a:prstGeom>
          <a:solidFill>
            <a:srgbClr val="CC009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AVOID HORSEPLAY</a:t>
            </a:r>
            <a:endParaRPr lang="en-IN" altLang="en-US" sz="3200" noProof="1"/>
          </a:p>
        </p:txBody>
      </p:sp>
      <p:sp>
        <p:nvSpPr>
          <p:cNvPr id="6" name="Rectangle 5"/>
          <p:cNvSpPr>
            <a:spLocks noChangeArrowheads="1"/>
          </p:cNvSpPr>
          <p:nvPr/>
        </p:nvSpPr>
        <p:spPr bwMode="gray">
          <a:xfrm>
            <a:off x="152400" y="1769110"/>
            <a:ext cx="8840470" cy="472313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Avoid horseplay to instil a safe working environment. </a:t>
            </a:r>
          </a:p>
          <a:p>
            <a:pPr marL="285750" indent="-285750">
              <a:buSzPct val="105000"/>
              <a:buFont typeface="Wingdings 3" pitchFamily="18" charset="2"/>
              <a:buChar char="p"/>
            </a:pPr>
            <a:r>
              <a:rPr lang="en-IN" dirty="0"/>
              <a:t>Horseplay may sound fun but it can lead to low work productivity, compromised working environment and even serious work injuries which can be potentially fatal in some cases. </a:t>
            </a:r>
          </a:p>
          <a:p>
            <a:pPr marL="285750" indent="-285750">
              <a:buSzPct val="105000"/>
              <a:buFont typeface="Wingdings 3" pitchFamily="18" charset="2"/>
              <a:buChar char="p"/>
            </a:pPr>
            <a:r>
              <a:rPr lang="en-IN" dirty="0"/>
              <a:t>Every year hundreds of injuries are reported in the United States alone due to pranks pulled at work. </a:t>
            </a:r>
          </a:p>
          <a:p>
            <a:pPr marL="285750" indent="-285750">
              <a:buSzPct val="105000"/>
              <a:buFont typeface="Wingdings 3" pitchFamily="18" charset="2"/>
              <a:buChar char="p"/>
            </a:pPr>
            <a:r>
              <a:rPr lang="en-IN" dirty="0"/>
              <a:t>Some states have laws against horseplay or prank injuries that could result in criminal prosecution. </a:t>
            </a:r>
          </a:p>
          <a:p>
            <a:pPr marL="285750" indent="-285750">
              <a:buSzPct val="105000"/>
              <a:buFont typeface="Wingdings 3" pitchFamily="18" charset="2"/>
              <a:buChar char="p"/>
            </a:pPr>
            <a:r>
              <a:rPr lang="en-IN" dirty="0"/>
              <a:t>Whether or not your state has such laws, it is imperative that you maintain a horseplay-free environment not only for better work productivity but also to ensure the safety of your employees.</a:t>
            </a:r>
          </a:p>
        </p:txBody>
      </p:sp>
      <p:pic>
        <p:nvPicPr>
          <p:cNvPr id="7" name="Picture 4" descr="Image result for AVOID HORSEPLAY AT SIT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84520" y="4373880"/>
            <a:ext cx="3246120" cy="2106930"/>
          </a:xfrm>
          <a:prstGeom prst="rect">
            <a:avLst/>
          </a:prstGeom>
          <a:noFill/>
        </p:spPr>
      </p:pic>
    </p:spTree>
    <p:extLst>
      <p:ext uri="{BB962C8B-B14F-4D97-AF65-F5344CB8AC3E}">
        <p14:creationId xmlns:p14="http://schemas.microsoft.com/office/powerpoint/2010/main" val="3556025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152399" y="1320800"/>
            <a:ext cx="8840471" cy="443230"/>
          </a:xfrm>
          <a:prstGeom prst="rect">
            <a:avLst/>
          </a:prstGeom>
          <a:solidFill>
            <a:srgbClr val="CC009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AVOID INJURIES</a:t>
            </a:r>
            <a:endParaRPr lang="en-IN" altLang="en-US" sz="3200" noProof="1"/>
          </a:p>
        </p:txBody>
      </p:sp>
      <p:sp>
        <p:nvSpPr>
          <p:cNvPr id="6" name="Rectangle 5"/>
          <p:cNvSpPr>
            <a:spLocks noChangeArrowheads="1"/>
          </p:cNvSpPr>
          <p:nvPr/>
        </p:nvSpPr>
        <p:spPr bwMode="gray">
          <a:xfrm>
            <a:off x="152400" y="1769110"/>
            <a:ext cx="8840470" cy="472313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The best way to avoid hazardous situations at your workplace is to have proper policies in place which will limit if not eliminate horseplay. </a:t>
            </a:r>
          </a:p>
          <a:p>
            <a:pPr marL="285750" indent="-285750">
              <a:buSzPct val="105000"/>
              <a:buFont typeface="Wingdings 3" pitchFamily="18" charset="2"/>
              <a:buChar char="p"/>
            </a:pPr>
            <a:r>
              <a:rPr lang="en-IN" dirty="0"/>
              <a:t>Horseplay after all, creates unnecessary risks and accidents which can include slipping, falling, crashing into objects, etc. </a:t>
            </a:r>
          </a:p>
          <a:p>
            <a:pPr marL="285750" indent="-285750">
              <a:buSzPct val="105000"/>
              <a:buFont typeface="Wingdings 3" pitchFamily="18" charset="2"/>
              <a:buChar char="p"/>
            </a:pPr>
            <a:r>
              <a:rPr lang="en-IN" dirty="0"/>
              <a:t>Prevent injuries from occurring in the first place by ensuring everyone knows the rules and strictly abides by them. </a:t>
            </a:r>
          </a:p>
          <a:p>
            <a:pPr marL="285750" indent="-285750">
              <a:buSzPct val="105000"/>
              <a:buFont typeface="Wingdings 3" pitchFamily="18" charset="2"/>
              <a:buChar char="p"/>
            </a:pPr>
            <a:r>
              <a:rPr lang="en-IN" dirty="0"/>
              <a:t>Injuries at work can create a lot of problems in the work environment including lost time from work and increases to workers’ compensation premiums.</a:t>
            </a:r>
          </a:p>
          <a:p>
            <a:pPr marL="285750" indent="-285750">
              <a:buSzPct val="105000"/>
              <a:buFont typeface="Wingdings 3" pitchFamily="18" charset="2"/>
              <a:buChar char="p"/>
            </a:pPr>
            <a:endParaRPr lang="en-IN" dirty="0"/>
          </a:p>
        </p:txBody>
      </p:sp>
      <p:pic>
        <p:nvPicPr>
          <p:cNvPr id="8" name="Picture 2" descr="Image result for AVOID HORSEPLAY AT SITE"/>
          <p:cNvPicPr>
            <a:picLocks noChangeAspect="1" noChangeArrowheads="1"/>
          </p:cNvPicPr>
          <p:nvPr/>
        </p:nvPicPr>
        <p:blipFill>
          <a:blip r:embed="rId2" cstate="print"/>
          <a:srcRect/>
          <a:stretch>
            <a:fillRect/>
          </a:stretch>
        </p:blipFill>
        <p:spPr bwMode="auto">
          <a:xfrm>
            <a:off x="5994400" y="4449098"/>
            <a:ext cx="2700654" cy="1842481"/>
          </a:xfrm>
          <a:prstGeom prst="rect">
            <a:avLst/>
          </a:prstGeom>
          <a:noFill/>
        </p:spPr>
      </p:pic>
    </p:spTree>
    <p:extLst>
      <p:ext uri="{BB962C8B-B14F-4D97-AF65-F5344CB8AC3E}">
        <p14:creationId xmlns:p14="http://schemas.microsoft.com/office/powerpoint/2010/main" val="332069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152399" y="1320800"/>
            <a:ext cx="8840471" cy="443230"/>
          </a:xfrm>
          <a:prstGeom prst="rect">
            <a:avLst/>
          </a:prstGeom>
          <a:solidFill>
            <a:srgbClr val="CC009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BE ALERT FOR POTENTIAL RISK AND DANGER</a:t>
            </a:r>
            <a:endParaRPr lang="en-IN" altLang="en-US" sz="3200" noProof="1"/>
          </a:p>
        </p:txBody>
      </p:sp>
      <p:sp>
        <p:nvSpPr>
          <p:cNvPr id="6" name="Rectangle 5"/>
          <p:cNvSpPr>
            <a:spLocks noChangeArrowheads="1"/>
          </p:cNvSpPr>
          <p:nvPr/>
        </p:nvSpPr>
        <p:spPr bwMode="gray">
          <a:xfrm>
            <a:off x="152400" y="1769110"/>
            <a:ext cx="8840470" cy="472313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US" dirty="0">
                <a:ea typeface="Calibri" pitchFamily="34" charset="0"/>
                <a:cs typeface="Times New Roman" pitchFamily="18" charset="0"/>
              </a:rPr>
              <a:t>W</a:t>
            </a:r>
            <a:r>
              <a:rPr lang="en-IN" dirty="0"/>
              <a:t>hen employees are engaged in horseplay, often they are also not paying attention to other people and objects around they may make contact with. </a:t>
            </a:r>
          </a:p>
          <a:p>
            <a:pPr marL="285750" indent="-285750">
              <a:buSzPct val="105000"/>
              <a:buFont typeface="Wingdings 3" pitchFamily="18" charset="2"/>
              <a:buChar char="p"/>
            </a:pPr>
            <a:r>
              <a:rPr lang="en-IN" dirty="0"/>
              <a:t>Engaging in this type of behaviour can lead to the individual and other workers being distracted or providing less attention to their immediate environment.</a:t>
            </a:r>
          </a:p>
        </p:txBody>
      </p:sp>
      <p:pic>
        <p:nvPicPr>
          <p:cNvPr id="7" name="Picture 2" descr="Image result for When employees are engaged in horseplay, often they are also not paying attention to other people and objects around they may make contact with. Engaging in this type of behaviour can lead to the individual and other workers being distracted or providing less attention to their immediate environmen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10480" y="4130675"/>
            <a:ext cx="2456990" cy="2123440"/>
          </a:xfrm>
          <a:prstGeom prst="rect">
            <a:avLst/>
          </a:prstGeom>
          <a:noFill/>
        </p:spPr>
      </p:pic>
    </p:spTree>
    <p:extLst>
      <p:ext uri="{BB962C8B-B14F-4D97-AF65-F5344CB8AC3E}">
        <p14:creationId xmlns:p14="http://schemas.microsoft.com/office/powerpoint/2010/main" val="348393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152399" y="1320800"/>
            <a:ext cx="8840471" cy="443230"/>
          </a:xfrm>
          <a:prstGeom prst="rect">
            <a:avLst/>
          </a:prstGeom>
          <a:solidFill>
            <a:srgbClr val="CC009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BE RESPONSIBLE </a:t>
            </a:r>
            <a:endParaRPr lang="en-IN" altLang="en-US" sz="3200" noProof="1"/>
          </a:p>
        </p:txBody>
      </p:sp>
      <p:sp>
        <p:nvSpPr>
          <p:cNvPr id="6" name="Rectangle 5"/>
          <p:cNvSpPr>
            <a:spLocks noChangeArrowheads="1"/>
          </p:cNvSpPr>
          <p:nvPr/>
        </p:nvSpPr>
        <p:spPr bwMode="gray">
          <a:xfrm>
            <a:off x="152400" y="1769110"/>
            <a:ext cx="8840470" cy="472313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US" dirty="0">
                <a:ea typeface="Calibri" pitchFamily="34" charset="0"/>
                <a:cs typeface="Times New Roman" pitchFamily="18" charset="0"/>
              </a:rPr>
              <a:t> B</a:t>
            </a:r>
            <a:r>
              <a:rPr lang="en-IN" dirty="0"/>
              <a:t>e Responsible for the Safety of ourselves and others: </a:t>
            </a:r>
          </a:p>
          <a:p>
            <a:pPr marL="742950" lvl="1" indent="-285750">
              <a:buSzPct val="105000"/>
              <a:buFont typeface="Wingdings 3" panose="05040102010807070707" pitchFamily="18" charset="2"/>
              <a:buChar char=""/>
            </a:pPr>
            <a:r>
              <a:rPr lang="en-IN" dirty="0"/>
              <a:t>Horseplay can result in an injury by accident, to the person engaging in it and to those who are by-standers. </a:t>
            </a:r>
          </a:p>
          <a:p>
            <a:pPr marL="742950" lvl="1" indent="-285750">
              <a:buSzPct val="105000"/>
              <a:buFont typeface="Wingdings 3" panose="05040102010807070707" pitchFamily="18" charset="2"/>
              <a:buChar char=""/>
            </a:pPr>
            <a:r>
              <a:rPr lang="en-IN" dirty="0"/>
              <a:t>If employees are not in control of their emotions and the impact it has on other employees, it can lead to a physical confrontation and possibly violence.</a:t>
            </a:r>
          </a:p>
        </p:txBody>
      </p:sp>
      <p:pic>
        <p:nvPicPr>
          <p:cNvPr id="8" name="Picture 4" descr="Image result for Be Responsible AGAINST HORSEPLAY AT SITE"/>
          <p:cNvPicPr>
            <a:picLocks noChangeAspect="1" noChangeArrowheads="1"/>
          </p:cNvPicPr>
          <p:nvPr/>
        </p:nvPicPr>
        <p:blipFill>
          <a:blip r:embed="rId2" cstate="print">
            <a:clrChange>
              <a:clrFrom>
                <a:srgbClr val="FFFFFF"/>
              </a:clrFrom>
              <a:clrTo>
                <a:srgbClr val="FFFFFF">
                  <a:alpha val="0"/>
                </a:srgbClr>
              </a:clrTo>
            </a:clrChange>
          </a:blip>
          <a:srcRect t="3930" b="6802"/>
          <a:stretch>
            <a:fillRect/>
          </a:stretch>
        </p:blipFill>
        <p:spPr bwMode="auto">
          <a:xfrm>
            <a:off x="5219582" y="4000500"/>
            <a:ext cx="3698992" cy="2476500"/>
          </a:xfrm>
          <a:prstGeom prst="rect">
            <a:avLst/>
          </a:prstGeom>
          <a:noFill/>
        </p:spPr>
      </p:pic>
    </p:spTree>
    <p:extLst>
      <p:ext uri="{BB962C8B-B14F-4D97-AF65-F5344CB8AC3E}">
        <p14:creationId xmlns:p14="http://schemas.microsoft.com/office/powerpoint/2010/main" val="320600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152399" y="1320800"/>
            <a:ext cx="8840471" cy="443230"/>
          </a:xfrm>
          <a:prstGeom prst="rect">
            <a:avLst/>
          </a:prstGeom>
          <a:solidFill>
            <a:srgbClr val="CC009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WORKPLACE BULLYING</a:t>
            </a:r>
            <a:endParaRPr lang="en-IN" altLang="en-US" sz="3200" noProof="1"/>
          </a:p>
        </p:txBody>
      </p:sp>
      <p:sp>
        <p:nvSpPr>
          <p:cNvPr id="6" name="Rectangle 5"/>
          <p:cNvSpPr>
            <a:spLocks noChangeArrowheads="1"/>
          </p:cNvSpPr>
          <p:nvPr/>
        </p:nvSpPr>
        <p:spPr bwMode="gray">
          <a:xfrm>
            <a:off x="152400" y="1769110"/>
            <a:ext cx="8840470" cy="472313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b="1" dirty="0"/>
              <a:t>Workplace Bullying</a:t>
            </a:r>
            <a:r>
              <a:rPr lang="en-IN" dirty="0"/>
              <a:t> is repeated, health-harming mistreatment of one or more persons (the targets) by one or more perpetrators. It is abusive conduct that is: threatening, humiliating, or intimidating, or work-interference, i.e. sabotage, which prevents work from getting done,” from </a:t>
            </a:r>
            <a:r>
              <a:rPr lang="en-IN" b="1" dirty="0"/>
              <a:t>Workplace Bullying</a:t>
            </a:r>
            <a:endParaRPr lang="en-IN" dirty="0"/>
          </a:p>
        </p:txBody>
      </p:sp>
      <p:pic>
        <p:nvPicPr>
          <p:cNvPr id="7" name="Picture 8" descr="Image result for bullying AT workplace HD PIC"/>
          <p:cNvPicPr>
            <a:picLocks noChangeAspect="1" noChangeArrowheads="1"/>
          </p:cNvPicPr>
          <p:nvPr/>
        </p:nvPicPr>
        <p:blipFill>
          <a:blip r:embed="rId2" cstate="print">
            <a:clrChange>
              <a:clrFrom>
                <a:srgbClr val="BCBDC1"/>
              </a:clrFrom>
              <a:clrTo>
                <a:srgbClr val="BCBDC1">
                  <a:alpha val="0"/>
                </a:srgbClr>
              </a:clrTo>
            </a:clrChange>
          </a:blip>
          <a:srcRect/>
          <a:stretch>
            <a:fillRect/>
          </a:stretch>
        </p:blipFill>
        <p:spPr bwMode="auto">
          <a:xfrm>
            <a:off x="6515100" y="3784600"/>
            <a:ext cx="2415540" cy="2720975"/>
          </a:xfrm>
          <a:prstGeom prst="rect">
            <a:avLst/>
          </a:prstGeom>
          <a:noFill/>
        </p:spPr>
      </p:pic>
    </p:spTree>
    <p:extLst>
      <p:ext uri="{BB962C8B-B14F-4D97-AF65-F5344CB8AC3E}">
        <p14:creationId xmlns:p14="http://schemas.microsoft.com/office/powerpoint/2010/main" val="871736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152399" y="1320800"/>
            <a:ext cx="8840471" cy="443230"/>
          </a:xfrm>
          <a:prstGeom prst="rect">
            <a:avLst/>
          </a:prstGeom>
          <a:solidFill>
            <a:srgbClr val="CC009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spcAft>
                <a:spcPct val="20000"/>
              </a:spcAft>
            </a:pPr>
            <a:r>
              <a:rPr lang="en-IN" sz="3200" dirty="0"/>
              <a:t>PRACTICES AND BEHAVIOURS</a:t>
            </a:r>
            <a:endParaRPr lang="en-IN" altLang="en-US" sz="3200" noProof="1"/>
          </a:p>
        </p:txBody>
      </p:sp>
      <p:sp>
        <p:nvSpPr>
          <p:cNvPr id="6" name="Rectangle 5"/>
          <p:cNvSpPr>
            <a:spLocks noChangeArrowheads="1"/>
          </p:cNvSpPr>
          <p:nvPr/>
        </p:nvSpPr>
        <p:spPr bwMode="gray">
          <a:xfrm>
            <a:off x="152400" y="1769110"/>
            <a:ext cx="8840470" cy="472313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This is not only applicable to employees at inherently dangerous work-sites, where this type of behaviour should already be prohibited. </a:t>
            </a:r>
          </a:p>
          <a:p>
            <a:pPr marL="285750" indent="-285750">
              <a:buSzPct val="105000"/>
              <a:buFont typeface="Wingdings 3" pitchFamily="18" charset="2"/>
              <a:buChar char="p"/>
            </a:pPr>
            <a:r>
              <a:rPr lang="en-IN" dirty="0"/>
              <a:t>Tolerating horseplay will impact the safety culture of any workplace because it provides allowance, for those individuals who may find it harder to follow the safe rules or policies, to break them on a continually basis without consequence. </a:t>
            </a:r>
          </a:p>
          <a:p>
            <a:pPr marL="285750" indent="-285750">
              <a:buSzPct val="105000"/>
              <a:buFont typeface="Wingdings 3" pitchFamily="18" charset="2"/>
              <a:buChar char="p"/>
            </a:pPr>
            <a:r>
              <a:rPr lang="en-IN" dirty="0"/>
              <a:t>This behaviour unnecessarily increases potential dangers and risk for other workers, who could also become distracted while engaging in their workplace tasks. </a:t>
            </a:r>
            <a:r>
              <a:rPr lang="en-IN" b="1" dirty="0"/>
              <a:t>:</a:t>
            </a:r>
            <a:r>
              <a:rPr lang="en-IN" dirty="0"/>
              <a:t> </a:t>
            </a:r>
          </a:p>
        </p:txBody>
      </p:sp>
      <p:pic>
        <p:nvPicPr>
          <p:cNvPr id="8" name="Picture 2" descr="Image result for SAY NOT TO HORSEPLAY HORSEPLAY"/>
          <p:cNvPicPr>
            <a:picLocks noChangeAspect="1" noChangeArrowheads="1"/>
          </p:cNvPicPr>
          <p:nvPr/>
        </p:nvPicPr>
        <p:blipFill>
          <a:blip r:embed="rId2" cstate="print">
            <a:clrChange>
              <a:clrFrom>
                <a:srgbClr val="FFFFFF"/>
              </a:clrFrom>
              <a:clrTo>
                <a:srgbClr val="FFFFFF">
                  <a:alpha val="0"/>
                </a:srgbClr>
              </a:clrTo>
            </a:clrChange>
          </a:blip>
          <a:srcRect b="5433"/>
          <a:stretch>
            <a:fillRect/>
          </a:stretch>
        </p:blipFill>
        <p:spPr bwMode="auto">
          <a:xfrm>
            <a:off x="6070600" y="3810000"/>
            <a:ext cx="2872740" cy="2697480"/>
          </a:xfrm>
          <a:prstGeom prst="rect">
            <a:avLst/>
          </a:prstGeom>
          <a:noFill/>
        </p:spPr>
      </p:pic>
    </p:spTree>
    <p:extLst>
      <p:ext uri="{BB962C8B-B14F-4D97-AF65-F5344CB8AC3E}">
        <p14:creationId xmlns:p14="http://schemas.microsoft.com/office/powerpoint/2010/main" val="20197129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ES-501_BG-001</Template>
  <TotalTime>2068</TotalTime>
  <Words>861</Words>
  <Application>Microsoft Office PowerPoint</Application>
  <PresentationFormat>On-screen Show (4:3)</PresentationFormat>
  <Paragraphs>63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Gungsuh</vt:lpstr>
      <vt:lpstr>Wingdings 3</vt:lpstr>
      <vt:lpstr>Office Theme</vt:lpstr>
      <vt:lpstr>HORSEPLAY SAFETY</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PMG - 03</dc:creator>
  <cp:lastModifiedBy>abhinav pandey</cp:lastModifiedBy>
  <cp:revision>121</cp:revision>
  <dcterms:created xsi:type="dcterms:W3CDTF">2017-01-12T05:32:14Z</dcterms:created>
  <dcterms:modified xsi:type="dcterms:W3CDTF">2025-04-15T09:13:29Z</dcterms:modified>
</cp:coreProperties>
</file>