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5"/>
  </p:sldMasterIdLst>
  <p:notesMasterIdLst>
    <p:notesMasterId r:id="rId15"/>
  </p:notesMasterIdLst>
  <p:sldIdLst>
    <p:sldId id="385" r:id="rId6"/>
    <p:sldId id="476" r:id="rId7"/>
    <p:sldId id="477" r:id="rId8"/>
    <p:sldId id="478" r:id="rId9"/>
    <p:sldId id="479" r:id="rId10"/>
    <p:sldId id="480" r:id="rId11"/>
    <p:sldId id="481" r:id="rId12"/>
    <p:sldId id="482" r:id="rId13"/>
    <p:sldId id="483" r:id="rId1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FF99CC"/>
    <a:srgbClr val="FF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737" autoAdjust="0"/>
  </p:normalViewPr>
  <p:slideViewPr>
    <p:cSldViewPr>
      <p:cViewPr varScale="1">
        <p:scale>
          <a:sx n="69" d="100"/>
          <a:sy n="69" d="100"/>
        </p:scale>
        <p:origin x="44" y="5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035394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2867802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351439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222808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40504194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21" y="685800"/>
            <a:ext cx="8991600" cy="1920526"/>
          </a:xfrm>
          <a:prstGeom prst="rect">
            <a:avLst/>
          </a:prstGeom>
        </p:spPr>
        <p:txBody>
          <a:bodyPr wrap="square">
            <a:spAutoFit/>
          </a:bodyPr>
          <a:lstStyle/>
          <a:p>
            <a:pPr lvl="0" algn="ctr" defTabSz="889000">
              <a:lnSpc>
                <a:spcPct val="90000"/>
              </a:lnSpc>
              <a:spcBef>
                <a:spcPct val="0"/>
              </a:spcBef>
              <a:spcAft>
                <a:spcPct val="35000"/>
              </a:spcAft>
            </a:pPr>
            <a:r>
              <a:rPr lang="en-IN" sz="4400" b="1" dirty="0">
                <a:ln w="0">
                  <a:solidFill>
                    <a:srgbClr val="FF0000"/>
                  </a:solidFill>
                  <a:prstDash val="sysDot"/>
                </a:ln>
                <a:latin typeface="Castellar" panose="020A0402060406010301" pitchFamily="18" charset="0"/>
                <a:cs typeface="Arial" panose="020B0604020202020204" pitchFamily="34" charset="0"/>
              </a:rPr>
              <a:t>EMPLOYEE AND EMPLOYER RIGHTS AND RESPONSIBILITIES</a:t>
            </a:r>
            <a:endParaRPr lang="en-US" sz="4400" dirty="0">
              <a:ln w="0">
                <a:solidFill>
                  <a:srgbClr val="FF0000"/>
                </a:solidFill>
                <a:prstDash val="sysDot"/>
              </a:ln>
              <a:latin typeface="Castellar" panose="020A0402060406010301" pitchFamily="18" charset="0"/>
              <a:cs typeface="Arial" panose="020B0604020202020204" pitchFamily="34" charset="0"/>
            </a:endParaRPr>
          </a:p>
        </p:txBody>
      </p:sp>
      <p:pic>
        <p:nvPicPr>
          <p:cNvPr id="1026" name="Picture 2" descr="Related image"/>
          <p:cNvPicPr>
            <a:picLocks noChangeAspect="1" noChangeArrowheads="1"/>
          </p:cNvPicPr>
          <p:nvPr/>
        </p:nvPicPr>
        <p:blipFill>
          <a:blip r:embed="rId2">
            <a:clrChange>
              <a:clrFrom>
                <a:srgbClr val="FFFFFF"/>
              </a:clrFrom>
              <a:clrTo>
                <a:srgbClr val="FFFFFF">
                  <a:alpha val="0"/>
                </a:srgbClr>
              </a:clrTo>
            </a:clrChange>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6623" y="3200400"/>
            <a:ext cx="8922312" cy="3143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3770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609600"/>
            <a:ext cx="8686800" cy="584775"/>
          </a:xfrm>
          <a:prstGeom prst="rect">
            <a:avLst/>
          </a:prstGeom>
        </p:spPr>
        <p:txBody>
          <a:bodyPr wrap="square">
            <a:spAutoFit/>
          </a:bodyPr>
          <a:lstStyle/>
          <a:p>
            <a:pPr lvl="0" algn="ctr"/>
            <a:r>
              <a:rPr lang="en-IN" sz="3200" dirty="0">
                <a:cs typeface="Arial" panose="020B0604020202020204" pitchFamily="34" charset="0"/>
              </a:rPr>
              <a:t>AGENDA</a:t>
            </a:r>
            <a:endParaRPr lang="en-US" sz="3200" dirty="0">
              <a:cs typeface="Arial" panose="020B0604020202020204" pitchFamily="34" charset="0"/>
            </a:endParaRPr>
          </a:p>
        </p:txBody>
      </p:sp>
      <p:sp>
        <p:nvSpPr>
          <p:cNvPr id="11" name="Rectangle 4"/>
          <p:cNvSpPr>
            <a:spLocks noChangeArrowheads="1"/>
          </p:cNvSpPr>
          <p:nvPr/>
        </p:nvSpPr>
        <p:spPr bwMode="gray">
          <a:xfrm>
            <a:off x="323850" y="1555750"/>
            <a:ext cx="482600" cy="58737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latin typeface="+mn-lt"/>
              </a:rPr>
              <a:t>1</a:t>
            </a:r>
          </a:p>
        </p:txBody>
      </p:sp>
      <p:sp>
        <p:nvSpPr>
          <p:cNvPr id="12" name="Rectangle 5"/>
          <p:cNvSpPr>
            <a:spLocks noChangeArrowheads="1"/>
          </p:cNvSpPr>
          <p:nvPr/>
        </p:nvSpPr>
        <p:spPr bwMode="gray">
          <a:xfrm>
            <a:off x="323850" y="2289175"/>
            <a:ext cx="482600" cy="58737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latin typeface="+mn-lt"/>
              </a:rPr>
              <a:t>2</a:t>
            </a:r>
          </a:p>
        </p:txBody>
      </p:sp>
      <p:sp>
        <p:nvSpPr>
          <p:cNvPr id="13" name="Rectangle 6"/>
          <p:cNvSpPr>
            <a:spLocks noChangeArrowheads="1"/>
          </p:cNvSpPr>
          <p:nvPr/>
        </p:nvSpPr>
        <p:spPr bwMode="gray">
          <a:xfrm>
            <a:off x="323850" y="3019425"/>
            <a:ext cx="482600" cy="58737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latin typeface="+mn-lt"/>
              </a:rPr>
              <a:t>3</a:t>
            </a:r>
          </a:p>
        </p:txBody>
      </p:sp>
      <p:sp>
        <p:nvSpPr>
          <p:cNvPr id="14" name="Rectangle 7"/>
          <p:cNvSpPr>
            <a:spLocks noChangeArrowheads="1"/>
          </p:cNvSpPr>
          <p:nvPr/>
        </p:nvSpPr>
        <p:spPr bwMode="gray">
          <a:xfrm>
            <a:off x="323850" y="3751263"/>
            <a:ext cx="482600" cy="58737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latin typeface="+mn-lt"/>
              </a:rPr>
              <a:t>4</a:t>
            </a:r>
          </a:p>
        </p:txBody>
      </p:sp>
      <p:sp>
        <p:nvSpPr>
          <p:cNvPr id="15" name="Rectangle 8"/>
          <p:cNvSpPr>
            <a:spLocks noChangeArrowheads="1"/>
          </p:cNvSpPr>
          <p:nvPr/>
        </p:nvSpPr>
        <p:spPr bwMode="gray">
          <a:xfrm>
            <a:off x="323850" y="4484688"/>
            <a:ext cx="482600" cy="58737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latin typeface="+mn-lt"/>
              </a:rPr>
              <a:t>5</a:t>
            </a:r>
          </a:p>
        </p:txBody>
      </p:sp>
      <p:sp>
        <p:nvSpPr>
          <p:cNvPr id="16" name="Rectangle 9"/>
          <p:cNvSpPr>
            <a:spLocks noChangeArrowheads="1"/>
          </p:cNvSpPr>
          <p:nvPr/>
        </p:nvSpPr>
        <p:spPr bwMode="gray">
          <a:xfrm>
            <a:off x="323850" y="5222875"/>
            <a:ext cx="482600" cy="58737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latin typeface="+mn-lt"/>
              </a:rPr>
              <a:t>6</a:t>
            </a:r>
          </a:p>
        </p:txBody>
      </p:sp>
      <p:sp>
        <p:nvSpPr>
          <p:cNvPr id="17" name="Rectangle 11"/>
          <p:cNvSpPr>
            <a:spLocks noChangeArrowheads="1"/>
          </p:cNvSpPr>
          <p:nvPr/>
        </p:nvSpPr>
        <p:spPr bwMode="gray">
          <a:xfrm>
            <a:off x="950913" y="1555750"/>
            <a:ext cx="7869237" cy="587375"/>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r>
              <a:rPr lang="en-IN" sz="1400" dirty="0">
                <a:latin typeface="+mn-lt"/>
              </a:rPr>
              <a:t>Rights and responsibilities </a:t>
            </a:r>
            <a:endParaRPr lang="en-US" sz="1400" dirty="0">
              <a:latin typeface="+mn-lt"/>
            </a:endParaRPr>
          </a:p>
        </p:txBody>
      </p:sp>
      <p:sp>
        <p:nvSpPr>
          <p:cNvPr id="18" name="Rectangle 19"/>
          <p:cNvSpPr>
            <a:spLocks noChangeArrowheads="1"/>
          </p:cNvSpPr>
          <p:nvPr/>
        </p:nvSpPr>
        <p:spPr bwMode="gray">
          <a:xfrm>
            <a:off x="950913" y="2289175"/>
            <a:ext cx="7869237" cy="587375"/>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Aft>
                <a:spcPct val="20000"/>
              </a:spcAft>
            </a:pPr>
            <a:r>
              <a:rPr lang="en-US" altLang="en-US" sz="1400" noProof="1">
                <a:latin typeface="+mn-lt"/>
              </a:rPr>
              <a:t>Legal rights for employees</a:t>
            </a:r>
          </a:p>
        </p:txBody>
      </p:sp>
      <p:sp>
        <p:nvSpPr>
          <p:cNvPr id="19" name="Rectangle 21"/>
          <p:cNvSpPr>
            <a:spLocks noChangeArrowheads="1"/>
          </p:cNvSpPr>
          <p:nvPr/>
        </p:nvSpPr>
        <p:spPr bwMode="gray">
          <a:xfrm>
            <a:off x="950913" y="3019425"/>
            <a:ext cx="7869237" cy="587375"/>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Aft>
                <a:spcPct val="20000"/>
              </a:spcAft>
            </a:pPr>
            <a:r>
              <a:rPr lang="en-US" altLang="en-US" sz="1400" noProof="1">
                <a:latin typeface="+mn-lt"/>
              </a:rPr>
              <a:t>Responsibility for employees</a:t>
            </a:r>
          </a:p>
        </p:txBody>
      </p:sp>
      <p:sp>
        <p:nvSpPr>
          <p:cNvPr id="20" name="Rectangle 23"/>
          <p:cNvSpPr>
            <a:spLocks noChangeArrowheads="1"/>
          </p:cNvSpPr>
          <p:nvPr/>
        </p:nvSpPr>
        <p:spPr bwMode="gray">
          <a:xfrm>
            <a:off x="950913" y="3749675"/>
            <a:ext cx="7869237" cy="58896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Aft>
                <a:spcPct val="20000"/>
              </a:spcAft>
            </a:pPr>
            <a:r>
              <a:rPr lang="en-US" altLang="en-US" sz="1400" noProof="1">
                <a:latin typeface="+mn-lt"/>
              </a:rPr>
              <a:t>Legal rights for employer</a:t>
            </a:r>
          </a:p>
        </p:txBody>
      </p:sp>
      <p:sp>
        <p:nvSpPr>
          <p:cNvPr id="21" name="Rectangle 25"/>
          <p:cNvSpPr>
            <a:spLocks noChangeArrowheads="1"/>
          </p:cNvSpPr>
          <p:nvPr/>
        </p:nvSpPr>
        <p:spPr bwMode="gray">
          <a:xfrm>
            <a:off x="950913" y="4481513"/>
            <a:ext cx="7869237" cy="603250"/>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Aft>
                <a:spcPct val="20000"/>
              </a:spcAft>
            </a:pPr>
            <a:r>
              <a:rPr lang="en-US" altLang="en-US" sz="1400" noProof="1">
                <a:latin typeface="+mn-lt"/>
              </a:rPr>
              <a:t>Responsibility for employer</a:t>
            </a:r>
          </a:p>
        </p:txBody>
      </p:sp>
      <p:sp>
        <p:nvSpPr>
          <p:cNvPr id="22" name="Rectangle 27"/>
          <p:cNvSpPr>
            <a:spLocks noChangeArrowheads="1"/>
          </p:cNvSpPr>
          <p:nvPr/>
        </p:nvSpPr>
        <p:spPr bwMode="gray">
          <a:xfrm>
            <a:off x="950913" y="5222875"/>
            <a:ext cx="7869237" cy="587375"/>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Aft>
                <a:spcPct val="20000"/>
              </a:spcAft>
            </a:pPr>
            <a:r>
              <a:rPr lang="en-US" altLang="en-US" sz="1400" noProof="1">
                <a:latin typeface="+mn-lt"/>
              </a:rPr>
              <a:t>Employer’s duties</a:t>
            </a:r>
          </a:p>
        </p:txBody>
      </p:sp>
    </p:spTree>
    <p:extLst>
      <p:ext uri="{BB962C8B-B14F-4D97-AF65-F5344CB8AC3E}">
        <p14:creationId xmlns:p14="http://schemas.microsoft.com/office/powerpoint/2010/main" val="1693212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609600"/>
            <a:ext cx="8686800" cy="584775"/>
          </a:xfrm>
          <a:prstGeom prst="rect">
            <a:avLst/>
          </a:prstGeom>
        </p:spPr>
        <p:txBody>
          <a:bodyPr wrap="square">
            <a:spAutoFit/>
          </a:bodyPr>
          <a:lstStyle/>
          <a:p>
            <a:pPr lvl="0" algn="ctr"/>
            <a:r>
              <a:rPr lang="en-IN" sz="3200" dirty="0">
                <a:cs typeface="Arial" panose="020B0604020202020204" pitchFamily="34" charset="0"/>
              </a:rPr>
              <a:t>RIGHTS AND RESPONSIBILITIES </a:t>
            </a:r>
            <a:endParaRPr lang="en-US" sz="3200" dirty="0"/>
          </a:p>
        </p:txBody>
      </p:sp>
      <p:sp>
        <p:nvSpPr>
          <p:cNvPr id="11" name="Rectangle 4"/>
          <p:cNvSpPr>
            <a:spLocks noChangeArrowheads="1"/>
          </p:cNvSpPr>
          <p:nvPr/>
        </p:nvSpPr>
        <p:spPr bwMode="gray">
          <a:xfrm>
            <a:off x="152400" y="1295400"/>
            <a:ext cx="8839200" cy="46672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200" b="1" noProof="1">
              <a:solidFill>
                <a:schemeClr val="bg1"/>
              </a:solidFill>
              <a:latin typeface="+mn-lt"/>
            </a:endParaRPr>
          </a:p>
        </p:txBody>
      </p:sp>
      <p:sp>
        <p:nvSpPr>
          <p:cNvPr id="17" name="Rectangle 11"/>
          <p:cNvSpPr>
            <a:spLocks noChangeArrowheads="1"/>
          </p:cNvSpPr>
          <p:nvPr/>
        </p:nvSpPr>
        <p:spPr bwMode="gray">
          <a:xfrm>
            <a:off x="152400" y="1762125"/>
            <a:ext cx="8839200" cy="4714875"/>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t"/>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a:buSzPct val="105000"/>
              <a:buFont typeface="Wingdings 3" panose="05040102010807070707" pitchFamily="18" charset="2"/>
              <a:buChar char="p"/>
            </a:pPr>
            <a:r>
              <a:rPr lang="en-IN" dirty="0">
                <a:latin typeface="+mn-lt"/>
              </a:rPr>
              <a:t>Both employers and employees have a personal responsibility and accountability for workplace health and safety. </a:t>
            </a:r>
          </a:p>
          <a:p>
            <a:pPr marL="285750" lvl="0" indent="-285750">
              <a:buSzPct val="105000"/>
              <a:buFont typeface="Wingdings 3" panose="05040102010807070707" pitchFamily="18" charset="2"/>
              <a:buChar char="p"/>
            </a:pPr>
            <a:r>
              <a:rPr lang="en-IN" dirty="0">
                <a:latin typeface="+mn-lt"/>
              </a:rPr>
              <a:t>Employers are responsible for developing safe work practices, providing adequate training, and making employees familiar with hazards in the workplace. </a:t>
            </a:r>
          </a:p>
          <a:p>
            <a:pPr marL="285750" lvl="0" indent="-285750">
              <a:buSzPct val="105000"/>
              <a:buFont typeface="Wingdings 3" panose="05040102010807070707" pitchFamily="18" charset="2"/>
              <a:buChar char="p"/>
            </a:pPr>
            <a:r>
              <a:rPr lang="en-IN" dirty="0">
                <a:latin typeface="+mn-lt"/>
              </a:rPr>
              <a:t>Employees follow the safe work practices; participate in the training and report hazards. </a:t>
            </a:r>
            <a:endParaRPr lang="en-US" dirty="0">
              <a:latin typeface="+mn-lt"/>
            </a:endParaRPr>
          </a:p>
        </p:txBody>
      </p:sp>
      <p:pic>
        <p:nvPicPr>
          <p:cNvPr id="2050" name="Picture 2" descr="Image resul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4419600"/>
            <a:ext cx="3124200" cy="1943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5401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609600"/>
            <a:ext cx="8686800" cy="535531"/>
          </a:xfrm>
          <a:prstGeom prst="rect">
            <a:avLst/>
          </a:prstGeom>
        </p:spPr>
        <p:txBody>
          <a:bodyPr wrap="square">
            <a:spAutoFit/>
          </a:bodyPr>
          <a:lstStyle/>
          <a:p>
            <a:pPr algn="ctr">
              <a:lnSpc>
                <a:spcPct val="90000"/>
              </a:lnSpc>
              <a:spcAft>
                <a:spcPct val="20000"/>
              </a:spcAft>
            </a:pPr>
            <a:r>
              <a:rPr lang="en-US" altLang="en-US" sz="3200" noProof="1"/>
              <a:t>LEGAL RIGHTS FOR EMPLOYEES</a:t>
            </a:r>
          </a:p>
        </p:txBody>
      </p:sp>
      <p:sp>
        <p:nvSpPr>
          <p:cNvPr id="11" name="Rectangle 4"/>
          <p:cNvSpPr>
            <a:spLocks noChangeArrowheads="1"/>
          </p:cNvSpPr>
          <p:nvPr/>
        </p:nvSpPr>
        <p:spPr bwMode="gray">
          <a:xfrm>
            <a:off x="152400" y="1295400"/>
            <a:ext cx="8839200" cy="46672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200" b="1" noProof="1">
              <a:solidFill>
                <a:schemeClr val="bg1"/>
              </a:solidFill>
              <a:latin typeface="+mn-lt"/>
            </a:endParaRPr>
          </a:p>
        </p:txBody>
      </p:sp>
      <p:sp>
        <p:nvSpPr>
          <p:cNvPr id="17" name="Rectangle 11"/>
          <p:cNvSpPr>
            <a:spLocks noChangeArrowheads="1"/>
          </p:cNvSpPr>
          <p:nvPr/>
        </p:nvSpPr>
        <p:spPr bwMode="gray">
          <a:xfrm>
            <a:off x="152400" y="1762125"/>
            <a:ext cx="8839200" cy="4714875"/>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t"/>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a:buSzPct val="105000"/>
              <a:buFont typeface="Wingdings 3" panose="05040102010807070707" pitchFamily="18" charset="2"/>
              <a:buChar char="p"/>
            </a:pPr>
            <a:r>
              <a:rPr lang="en-IN" dirty="0">
                <a:latin typeface="+mn-lt"/>
              </a:rPr>
              <a:t>A safe and healthful workplace</a:t>
            </a:r>
          </a:p>
          <a:p>
            <a:pPr marL="285750" indent="-285750">
              <a:buSzPct val="105000"/>
              <a:buFont typeface="Wingdings 3" panose="05040102010807070707" pitchFamily="18" charset="2"/>
              <a:buChar char="p"/>
            </a:pPr>
            <a:r>
              <a:rPr lang="en-IN" dirty="0">
                <a:latin typeface="+mn-lt"/>
              </a:rPr>
              <a:t>Any information your employer has about any exposure you may have had to hazards such as toxic chemicals or noise. You also have a right to any medical records your employer has concerning you.</a:t>
            </a:r>
            <a:endParaRPr lang="en-US" dirty="0">
              <a:latin typeface="+mn-lt"/>
            </a:endParaRPr>
          </a:p>
          <a:p>
            <a:pPr marL="285750" indent="-285750">
              <a:buSzPct val="105000"/>
              <a:buFont typeface="Wingdings 3" panose="05040102010807070707" pitchFamily="18" charset="2"/>
              <a:buChar char="p"/>
            </a:pPr>
            <a:r>
              <a:rPr lang="en-IN" dirty="0">
                <a:latin typeface="+mn-lt"/>
              </a:rPr>
              <a:t>To ask your employer to correct dangerous conditions.</a:t>
            </a:r>
            <a:endParaRPr lang="en-US" dirty="0">
              <a:latin typeface="+mn-lt"/>
            </a:endParaRPr>
          </a:p>
          <a:p>
            <a:pPr marL="285750" indent="-285750">
              <a:buSzPct val="105000"/>
              <a:buFont typeface="Wingdings 3" panose="05040102010807070707" pitchFamily="18" charset="2"/>
              <a:buChar char="p"/>
            </a:pPr>
            <a:r>
              <a:rPr lang="en-IN" dirty="0">
                <a:latin typeface="+mn-lt"/>
              </a:rPr>
              <a:t>To participate in enforcement inspections.</a:t>
            </a:r>
            <a:endParaRPr lang="en-US" dirty="0">
              <a:latin typeface="+mn-lt"/>
            </a:endParaRPr>
          </a:p>
          <a:p>
            <a:pPr marL="285750" indent="-285750">
              <a:buSzPct val="105000"/>
              <a:buFont typeface="Wingdings 3" panose="05040102010807070707" pitchFamily="18" charset="2"/>
              <a:buChar char="p"/>
            </a:pPr>
            <a:r>
              <a:rPr lang="en-IN" dirty="0">
                <a:latin typeface="+mn-lt"/>
              </a:rPr>
              <a:t>To not be discriminated against for exercising your health and safety rights. Your employer may not fire you, threaten you, harass you, or treat you differently for exercising your health and safety rights.</a:t>
            </a:r>
          </a:p>
          <a:p>
            <a:pPr marL="285750" indent="-285750">
              <a:buSzPct val="105000"/>
              <a:buFont typeface="Wingdings 3" panose="05040102010807070707" pitchFamily="18" charset="2"/>
              <a:buChar char="p"/>
            </a:pPr>
            <a:r>
              <a:rPr lang="en-IN" dirty="0">
                <a:latin typeface="+mn-lt"/>
              </a:rPr>
              <a:t>To training from your employees on chemicals you are exposed to during your work and information on how to protect yourself from harm. </a:t>
            </a:r>
            <a:endParaRPr lang="en-US" dirty="0">
              <a:latin typeface="+mn-lt"/>
            </a:endParaRPr>
          </a:p>
          <a:p>
            <a:pPr marL="285750" indent="-285750">
              <a:buSzPct val="105000"/>
              <a:buFont typeface="Wingdings 3" panose="05040102010807070707" pitchFamily="18" charset="2"/>
              <a:buChar char="p"/>
            </a:pPr>
            <a:endParaRPr lang="en-IN" dirty="0">
              <a:latin typeface="+mn-lt"/>
            </a:endParaRPr>
          </a:p>
          <a:p>
            <a:pPr lvl="0">
              <a:buSzPct val="105000"/>
            </a:pPr>
            <a:endParaRPr lang="en-US" dirty="0">
              <a:latin typeface="+mn-lt"/>
            </a:endParaRPr>
          </a:p>
        </p:txBody>
      </p:sp>
    </p:spTree>
    <p:extLst>
      <p:ext uri="{BB962C8B-B14F-4D97-AF65-F5344CB8AC3E}">
        <p14:creationId xmlns:p14="http://schemas.microsoft.com/office/powerpoint/2010/main" val="1613581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609600"/>
            <a:ext cx="8686800" cy="535531"/>
          </a:xfrm>
          <a:prstGeom prst="rect">
            <a:avLst/>
          </a:prstGeom>
        </p:spPr>
        <p:txBody>
          <a:bodyPr wrap="square">
            <a:spAutoFit/>
          </a:bodyPr>
          <a:lstStyle/>
          <a:p>
            <a:pPr algn="ctr">
              <a:lnSpc>
                <a:spcPct val="90000"/>
              </a:lnSpc>
              <a:spcAft>
                <a:spcPct val="20000"/>
              </a:spcAft>
            </a:pPr>
            <a:r>
              <a:rPr lang="en-US" altLang="en-US" sz="3200" noProof="1"/>
              <a:t>LEGAL RIGHTS FOR EMPLOYEES</a:t>
            </a:r>
          </a:p>
        </p:txBody>
      </p:sp>
      <p:sp>
        <p:nvSpPr>
          <p:cNvPr id="11" name="Rectangle 4"/>
          <p:cNvSpPr>
            <a:spLocks noChangeArrowheads="1"/>
          </p:cNvSpPr>
          <p:nvPr/>
        </p:nvSpPr>
        <p:spPr bwMode="gray">
          <a:xfrm>
            <a:off x="152400" y="1295400"/>
            <a:ext cx="8839200" cy="46672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200" b="1" noProof="1">
              <a:solidFill>
                <a:schemeClr val="bg1"/>
              </a:solidFill>
              <a:latin typeface="+mn-lt"/>
            </a:endParaRPr>
          </a:p>
        </p:txBody>
      </p:sp>
      <p:sp>
        <p:nvSpPr>
          <p:cNvPr id="17" name="Rectangle 11"/>
          <p:cNvSpPr>
            <a:spLocks noChangeArrowheads="1"/>
          </p:cNvSpPr>
          <p:nvPr/>
        </p:nvSpPr>
        <p:spPr bwMode="gray">
          <a:xfrm>
            <a:off x="152400" y="1762125"/>
            <a:ext cx="8839200" cy="4714875"/>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t"/>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a:buSzPct val="105000"/>
              <a:buFont typeface="Wingdings 3" panose="05040102010807070707" pitchFamily="18" charset="2"/>
              <a:buChar char="p"/>
            </a:pPr>
            <a:r>
              <a:rPr lang="en-IN" dirty="0">
                <a:latin typeface="+mn-lt"/>
              </a:rPr>
              <a:t>To refuse work that puts you in immediate danger of serious harm. Before you refuse unsafe work, request that your employer eliminate the hazard and make it clear that you will accept an alternate assignment. The OSHA regulation only protects you if the danger can be proven to exist; if you refuse to work because you believe a condition is hazardous, but are proved wrong, OSHA does not protect you.</a:t>
            </a:r>
          </a:p>
          <a:p>
            <a:pPr marL="285750" indent="-285750">
              <a:buSzPct val="105000"/>
              <a:buFont typeface="Wingdings 3" panose="05040102010807070707" pitchFamily="18" charset="2"/>
              <a:buChar char="p"/>
            </a:pPr>
            <a:r>
              <a:rPr lang="en-IN" dirty="0">
                <a:latin typeface="+mn-lt"/>
              </a:rPr>
              <a:t>To information on hazards in your workplace; chemicals used in your workplace; tests your employer has done to measure chemical, noise and radiation levels; and what to do if you or other employees are involved in an incident or are exposed to other toxic substances.</a:t>
            </a:r>
          </a:p>
          <a:p>
            <a:pPr marL="285750" lvl="0" indent="-285750">
              <a:buSzPct val="105000"/>
              <a:buFont typeface="Wingdings 3" panose="05040102010807070707" pitchFamily="18" charset="2"/>
              <a:buChar char="p"/>
            </a:pPr>
            <a:r>
              <a:rPr lang="en-IN" dirty="0">
                <a:latin typeface="+mn-lt"/>
              </a:rPr>
              <a:t>To information from your employer about OSHA standards, worker injuries and illnesses, job hazards and workers' rights.</a:t>
            </a:r>
            <a:endParaRPr lang="en-US" dirty="0">
              <a:latin typeface="+mn-lt"/>
            </a:endParaRPr>
          </a:p>
          <a:p>
            <a:pPr marL="285750" indent="-285750">
              <a:buSzPct val="105000"/>
              <a:buFont typeface="Wingdings 3" panose="05040102010807070707" pitchFamily="18" charset="2"/>
              <a:buChar char="p"/>
            </a:pPr>
            <a:endParaRPr lang="en-US" dirty="0">
              <a:latin typeface="+mn-lt"/>
            </a:endParaRPr>
          </a:p>
          <a:p>
            <a:pPr marL="285750" lvl="0" indent="-285750">
              <a:buSzPct val="105000"/>
              <a:buFont typeface="Wingdings 3" panose="05040102010807070707" pitchFamily="18" charset="2"/>
              <a:buChar char="p"/>
            </a:pPr>
            <a:endParaRPr lang="en-US" dirty="0">
              <a:latin typeface="+mn-lt"/>
            </a:endParaRPr>
          </a:p>
          <a:p>
            <a:pPr marL="285750" indent="-285750">
              <a:buSzPct val="105000"/>
              <a:buFont typeface="Wingdings 3" panose="05040102010807070707" pitchFamily="18" charset="2"/>
              <a:buChar char="p"/>
            </a:pPr>
            <a:endParaRPr lang="en-US" dirty="0">
              <a:latin typeface="+mn-lt"/>
            </a:endParaRPr>
          </a:p>
          <a:p>
            <a:pPr marL="285750" lvl="0" indent="-285750">
              <a:buSzPct val="105000"/>
              <a:buFont typeface="Wingdings 3" panose="05040102010807070707" pitchFamily="18" charset="2"/>
              <a:buChar char="p"/>
            </a:pPr>
            <a:endParaRPr lang="en-US" dirty="0">
              <a:latin typeface="+mn-lt"/>
            </a:endParaRPr>
          </a:p>
        </p:txBody>
      </p:sp>
    </p:spTree>
    <p:extLst>
      <p:ext uri="{BB962C8B-B14F-4D97-AF65-F5344CB8AC3E}">
        <p14:creationId xmlns:p14="http://schemas.microsoft.com/office/powerpoint/2010/main" val="2412572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609600"/>
            <a:ext cx="8686800" cy="535531"/>
          </a:xfrm>
          <a:prstGeom prst="rect">
            <a:avLst/>
          </a:prstGeom>
        </p:spPr>
        <p:txBody>
          <a:bodyPr wrap="square">
            <a:spAutoFit/>
          </a:bodyPr>
          <a:lstStyle/>
          <a:p>
            <a:pPr algn="ctr">
              <a:lnSpc>
                <a:spcPct val="90000"/>
              </a:lnSpc>
              <a:spcAft>
                <a:spcPct val="20000"/>
              </a:spcAft>
            </a:pPr>
            <a:r>
              <a:rPr lang="en-IN" sz="3200" dirty="0">
                <a:cs typeface="Arial" panose="020B0604020202020204" pitchFamily="34" charset="0"/>
              </a:rPr>
              <a:t>RESPONSIBILITY </a:t>
            </a:r>
            <a:r>
              <a:rPr lang="en-US" altLang="en-US" sz="3200" noProof="1"/>
              <a:t>FOR EMPLOYEES</a:t>
            </a:r>
          </a:p>
        </p:txBody>
      </p:sp>
      <p:sp>
        <p:nvSpPr>
          <p:cNvPr id="11" name="Rectangle 4"/>
          <p:cNvSpPr>
            <a:spLocks noChangeArrowheads="1"/>
          </p:cNvSpPr>
          <p:nvPr/>
        </p:nvSpPr>
        <p:spPr bwMode="gray">
          <a:xfrm>
            <a:off x="152400" y="1295400"/>
            <a:ext cx="8839200" cy="46672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200" b="1" noProof="1">
              <a:solidFill>
                <a:schemeClr val="bg1"/>
              </a:solidFill>
              <a:latin typeface="+mn-lt"/>
            </a:endParaRPr>
          </a:p>
        </p:txBody>
      </p:sp>
      <p:sp>
        <p:nvSpPr>
          <p:cNvPr id="17" name="Rectangle 11"/>
          <p:cNvSpPr>
            <a:spLocks noChangeArrowheads="1"/>
          </p:cNvSpPr>
          <p:nvPr/>
        </p:nvSpPr>
        <p:spPr bwMode="gray">
          <a:xfrm>
            <a:off x="152400" y="1762125"/>
            <a:ext cx="8839200" cy="4714875"/>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t"/>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a:buSzPct val="105000"/>
              <a:buFont typeface="Wingdings 3" panose="05040102010807070707" pitchFamily="18" charset="2"/>
              <a:buChar char="p"/>
            </a:pPr>
            <a:r>
              <a:rPr lang="en-IN" dirty="0">
                <a:latin typeface="+mn-lt"/>
              </a:rPr>
              <a:t>Read the workplace safety and health poster at the jobsite.</a:t>
            </a:r>
          </a:p>
          <a:p>
            <a:pPr marL="285750" indent="-285750">
              <a:buSzPct val="105000"/>
              <a:buFont typeface="Wingdings 3" panose="05040102010807070707" pitchFamily="18" charset="2"/>
              <a:buChar char="p"/>
            </a:pPr>
            <a:r>
              <a:rPr lang="en-IN" dirty="0">
                <a:latin typeface="+mn-lt"/>
              </a:rPr>
              <a:t>Comply with all applicable OSHA and Maine safety standards.</a:t>
            </a:r>
          </a:p>
          <a:p>
            <a:pPr marL="285750" lvl="0" indent="-285750">
              <a:buSzPct val="105000"/>
              <a:buFont typeface="Wingdings 3" panose="05040102010807070707" pitchFamily="18" charset="2"/>
              <a:buChar char="p"/>
            </a:pPr>
            <a:r>
              <a:rPr lang="en-IN" dirty="0">
                <a:latin typeface="+mn-lt"/>
              </a:rPr>
              <a:t>Follow all lawful employer safety and health rules and regulations, and wear or use required protective equipment while working.</a:t>
            </a:r>
          </a:p>
          <a:p>
            <a:pPr marL="285750" indent="-285750">
              <a:buSzPct val="105000"/>
              <a:buFont typeface="Wingdings 3" panose="05040102010807070707" pitchFamily="18" charset="2"/>
              <a:buChar char="p"/>
            </a:pPr>
            <a:r>
              <a:rPr lang="en-IN" dirty="0">
                <a:latin typeface="+mn-lt"/>
              </a:rPr>
              <a:t>Report</a:t>
            </a:r>
            <a:r>
              <a:rPr lang="en-IN" sz="1600" dirty="0">
                <a:latin typeface="+mn-lt"/>
              </a:rPr>
              <a:t> </a:t>
            </a:r>
            <a:r>
              <a:rPr lang="en-IN" dirty="0">
                <a:latin typeface="+mn-lt"/>
              </a:rPr>
              <a:t>hazardous</a:t>
            </a:r>
            <a:r>
              <a:rPr lang="en-IN" sz="1600" dirty="0">
                <a:latin typeface="+mn-lt"/>
              </a:rPr>
              <a:t> </a:t>
            </a:r>
            <a:r>
              <a:rPr lang="en-IN" dirty="0">
                <a:latin typeface="+mn-lt"/>
              </a:rPr>
              <a:t>conditions</a:t>
            </a:r>
            <a:r>
              <a:rPr lang="en-IN" sz="1600" dirty="0">
                <a:latin typeface="+mn-lt"/>
              </a:rPr>
              <a:t> </a:t>
            </a:r>
            <a:r>
              <a:rPr lang="en-IN" dirty="0">
                <a:latin typeface="+mn-lt"/>
              </a:rPr>
              <a:t>to</a:t>
            </a:r>
            <a:r>
              <a:rPr lang="en-IN" sz="1600" dirty="0">
                <a:latin typeface="+mn-lt"/>
              </a:rPr>
              <a:t> the </a:t>
            </a:r>
            <a:r>
              <a:rPr lang="en-IN" dirty="0">
                <a:latin typeface="+mn-lt"/>
              </a:rPr>
              <a:t>employer.</a:t>
            </a:r>
          </a:p>
          <a:p>
            <a:pPr marL="285750" lvl="0" indent="-285750">
              <a:buSzPct val="105000"/>
              <a:buFont typeface="Wingdings 3" panose="05040102010807070707" pitchFamily="18" charset="2"/>
              <a:buChar char="p"/>
            </a:pPr>
            <a:r>
              <a:rPr lang="en-IN" dirty="0">
                <a:latin typeface="+mn-lt"/>
              </a:rPr>
              <a:t>Report</a:t>
            </a:r>
            <a:r>
              <a:rPr lang="en-IN" sz="1600" dirty="0">
                <a:latin typeface="+mn-lt"/>
              </a:rPr>
              <a:t> </a:t>
            </a:r>
            <a:r>
              <a:rPr lang="en-IN" dirty="0">
                <a:latin typeface="+mn-lt"/>
              </a:rPr>
              <a:t>any</a:t>
            </a:r>
            <a:r>
              <a:rPr lang="en-IN" sz="1600" dirty="0">
                <a:latin typeface="+mn-lt"/>
              </a:rPr>
              <a:t> </a:t>
            </a:r>
            <a:r>
              <a:rPr lang="en-IN" dirty="0">
                <a:latin typeface="+mn-lt"/>
              </a:rPr>
              <a:t>job-related</a:t>
            </a:r>
            <a:r>
              <a:rPr lang="en-IN" sz="1600" dirty="0">
                <a:latin typeface="+mn-lt"/>
              </a:rPr>
              <a:t> </a:t>
            </a:r>
            <a:r>
              <a:rPr lang="en-IN" dirty="0">
                <a:latin typeface="+mn-lt"/>
              </a:rPr>
              <a:t>injury</a:t>
            </a:r>
            <a:r>
              <a:rPr lang="en-IN" sz="1600" dirty="0">
                <a:latin typeface="+mn-lt"/>
              </a:rPr>
              <a:t> </a:t>
            </a:r>
            <a:r>
              <a:rPr lang="en-IN" dirty="0">
                <a:latin typeface="+mn-lt"/>
              </a:rPr>
              <a:t>or</a:t>
            </a:r>
            <a:r>
              <a:rPr lang="en-IN" sz="1600" dirty="0">
                <a:latin typeface="+mn-lt"/>
              </a:rPr>
              <a:t> </a:t>
            </a:r>
            <a:r>
              <a:rPr lang="en-IN" dirty="0">
                <a:latin typeface="+mn-lt"/>
              </a:rPr>
              <a:t>illness</a:t>
            </a:r>
            <a:r>
              <a:rPr lang="en-IN" sz="1600" dirty="0">
                <a:latin typeface="+mn-lt"/>
              </a:rPr>
              <a:t> </a:t>
            </a:r>
            <a:r>
              <a:rPr lang="en-IN" dirty="0">
                <a:latin typeface="+mn-lt"/>
              </a:rPr>
              <a:t>to</a:t>
            </a:r>
            <a:r>
              <a:rPr lang="en-IN" sz="1600" dirty="0">
                <a:latin typeface="+mn-lt"/>
              </a:rPr>
              <a:t> </a:t>
            </a:r>
            <a:r>
              <a:rPr lang="en-IN" dirty="0">
                <a:latin typeface="+mn-lt"/>
              </a:rPr>
              <a:t>the</a:t>
            </a:r>
            <a:r>
              <a:rPr lang="en-IN" sz="1600" dirty="0">
                <a:latin typeface="+mn-lt"/>
              </a:rPr>
              <a:t> </a:t>
            </a:r>
            <a:r>
              <a:rPr lang="en-IN" dirty="0">
                <a:latin typeface="+mn-lt"/>
              </a:rPr>
              <a:t>employer</a:t>
            </a:r>
            <a:r>
              <a:rPr lang="en-IN" sz="1600" dirty="0">
                <a:latin typeface="+mn-lt"/>
              </a:rPr>
              <a:t>, </a:t>
            </a:r>
            <a:r>
              <a:rPr lang="en-IN" dirty="0">
                <a:latin typeface="+mn-lt"/>
              </a:rPr>
              <a:t>and</a:t>
            </a:r>
            <a:r>
              <a:rPr lang="en-IN" sz="1600" dirty="0">
                <a:latin typeface="+mn-lt"/>
              </a:rPr>
              <a:t> </a:t>
            </a:r>
            <a:r>
              <a:rPr lang="en-IN" dirty="0">
                <a:latin typeface="+mn-lt"/>
              </a:rPr>
              <a:t>seek</a:t>
            </a:r>
            <a:r>
              <a:rPr lang="en-IN" sz="1600" dirty="0">
                <a:latin typeface="+mn-lt"/>
              </a:rPr>
              <a:t> </a:t>
            </a:r>
            <a:r>
              <a:rPr lang="en-IN" dirty="0">
                <a:latin typeface="+mn-lt"/>
              </a:rPr>
              <a:t>treatment</a:t>
            </a:r>
            <a:r>
              <a:rPr lang="en-IN" sz="1600" dirty="0">
                <a:latin typeface="+mn-lt"/>
              </a:rPr>
              <a:t> </a:t>
            </a:r>
            <a:r>
              <a:rPr lang="en-IN" dirty="0">
                <a:latin typeface="+mn-lt"/>
              </a:rPr>
              <a:t>promptly.</a:t>
            </a:r>
          </a:p>
          <a:p>
            <a:pPr marL="285750" indent="-285750">
              <a:buSzPct val="105000"/>
              <a:buFont typeface="Wingdings 3" panose="05040102010807070707" pitchFamily="18" charset="2"/>
              <a:buChar char="p"/>
            </a:pPr>
            <a:r>
              <a:rPr lang="en-IN" dirty="0">
                <a:latin typeface="+mn-lt"/>
              </a:rPr>
              <a:t>Reporting unsafe conditions and all injuries to your employer.</a:t>
            </a:r>
          </a:p>
          <a:p>
            <a:pPr marL="285750" lvl="0" indent="-285750">
              <a:buSzPct val="105000"/>
              <a:buFont typeface="Wingdings 3" panose="05040102010807070707" pitchFamily="18" charset="2"/>
              <a:buChar char="p"/>
            </a:pPr>
            <a:r>
              <a:rPr lang="en-IN" dirty="0">
                <a:latin typeface="+mn-lt"/>
              </a:rPr>
              <a:t>Working safely and following health and safety rules.</a:t>
            </a:r>
          </a:p>
          <a:p>
            <a:pPr marL="285750" indent="-285750">
              <a:buSzPct val="105000"/>
              <a:buFont typeface="Wingdings 3" panose="05040102010807070707" pitchFamily="18" charset="2"/>
              <a:buChar char="p"/>
            </a:pPr>
            <a:r>
              <a:rPr lang="en-IN" dirty="0">
                <a:latin typeface="+mn-lt"/>
              </a:rPr>
              <a:t>Using protective equipment as required.</a:t>
            </a:r>
          </a:p>
          <a:p>
            <a:pPr marL="285750" lvl="0" indent="-285750">
              <a:buSzPct val="105000"/>
              <a:buFont typeface="Wingdings 3" panose="05040102010807070707" pitchFamily="18" charset="2"/>
              <a:buChar char="p"/>
            </a:pPr>
            <a:r>
              <a:rPr lang="en-IN" dirty="0">
                <a:latin typeface="+mn-lt"/>
              </a:rPr>
              <a:t>Cooperating with your health and safety representative or committee.</a:t>
            </a:r>
          </a:p>
          <a:p>
            <a:pPr marL="285750" indent="-285750">
              <a:buSzPct val="105000"/>
              <a:buFont typeface="Wingdings 3" panose="05040102010807070707" pitchFamily="18" charset="2"/>
              <a:buChar char="p"/>
            </a:pPr>
            <a:r>
              <a:rPr lang="en-IN" dirty="0">
                <a:latin typeface="+mn-lt"/>
              </a:rPr>
              <a:t>Protect his/her health &amp; safety and that of co-workers and others at or near the workplace.</a:t>
            </a:r>
            <a:endParaRPr lang="en-US" dirty="0">
              <a:latin typeface="+mn-lt"/>
            </a:endParaRPr>
          </a:p>
        </p:txBody>
      </p:sp>
    </p:spTree>
    <p:extLst>
      <p:ext uri="{BB962C8B-B14F-4D97-AF65-F5344CB8AC3E}">
        <p14:creationId xmlns:p14="http://schemas.microsoft.com/office/powerpoint/2010/main" val="2271875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609600"/>
            <a:ext cx="8686800" cy="535531"/>
          </a:xfrm>
          <a:prstGeom prst="rect">
            <a:avLst/>
          </a:prstGeom>
        </p:spPr>
        <p:txBody>
          <a:bodyPr wrap="square">
            <a:spAutoFit/>
          </a:bodyPr>
          <a:lstStyle/>
          <a:p>
            <a:pPr algn="ctr">
              <a:lnSpc>
                <a:spcPct val="90000"/>
              </a:lnSpc>
              <a:spcAft>
                <a:spcPct val="20000"/>
              </a:spcAft>
            </a:pPr>
            <a:r>
              <a:rPr lang="en-US" altLang="en-US" sz="3200" noProof="1"/>
              <a:t>LEGAL RIGHTS FOR EMPLOYER</a:t>
            </a:r>
          </a:p>
        </p:txBody>
      </p:sp>
      <p:sp>
        <p:nvSpPr>
          <p:cNvPr id="11" name="Rectangle 4"/>
          <p:cNvSpPr>
            <a:spLocks noChangeArrowheads="1"/>
          </p:cNvSpPr>
          <p:nvPr/>
        </p:nvSpPr>
        <p:spPr bwMode="gray">
          <a:xfrm>
            <a:off x="152400" y="1295400"/>
            <a:ext cx="8839200" cy="46672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200" b="1" noProof="1">
              <a:solidFill>
                <a:schemeClr val="bg1"/>
              </a:solidFill>
              <a:latin typeface="+mn-lt"/>
            </a:endParaRPr>
          </a:p>
        </p:txBody>
      </p:sp>
      <p:sp>
        <p:nvSpPr>
          <p:cNvPr id="17" name="Rectangle 11"/>
          <p:cNvSpPr>
            <a:spLocks noChangeArrowheads="1"/>
          </p:cNvSpPr>
          <p:nvPr/>
        </p:nvSpPr>
        <p:spPr bwMode="gray">
          <a:xfrm>
            <a:off x="152400" y="1762125"/>
            <a:ext cx="8839200" cy="4714875"/>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t"/>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a:buSzPct val="105000"/>
              <a:buFont typeface="Wingdings 3" panose="05040102010807070707" pitchFamily="18" charset="2"/>
              <a:buChar char="p"/>
            </a:pPr>
            <a:r>
              <a:rPr lang="en-IN" dirty="0">
                <a:latin typeface="+mn-lt"/>
              </a:rPr>
              <a:t>Know about workplace hazards</a:t>
            </a:r>
          </a:p>
          <a:p>
            <a:pPr marL="285750" indent="-285750">
              <a:buSzPct val="105000"/>
              <a:buFont typeface="Wingdings 3" panose="05040102010807070707" pitchFamily="18" charset="2"/>
              <a:buChar char="p"/>
            </a:pPr>
            <a:r>
              <a:rPr lang="en-IN" dirty="0">
                <a:latin typeface="+mn-lt"/>
              </a:rPr>
              <a:t>Participate and assist in identifying and resolving OH&amp;S issues; and</a:t>
            </a:r>
            <a:endParaRPr lang="en-US" dirty="0">
              <a:latin typeface="+mn-lt"/>
            </a:endParaRPr>
          </a:p>
          <a:p>
            <a:pPr marL="285750" indent="-285750">
              <a:buSzPct val="105000"/>
              <a:buFont typeface="Wingdings 3" panose="05040102010807070707" pitchFamily="18" charset="2"/>
              <a:buChar char="p"/>
            </a:pPr>
            <a:r>
              <a:rPr lang="en-IN" dirty="0">
                <a:latin typeface="+mn-lt"/>
              </a:rPr>
              <a:t>Refuse unsafe work</a:t>
            </a:r>
            <a:endParaRPr lang="en-US" dirty="0">
              <a:latin typeface="+mn-lt"/>
            </a:endParaRPr>
          </a:p>
          <a:p>
            <a:pPr marL="285750" indent="-285750">
              <a:buSzPct val="105000"/>
              <a:buFont typeface="Wingdings 3" panose="05040102010807070707" pitchFamily="18" charset="2"/>
              <a:buChar char="p"/>
            </a:pPr>
            <a:r>
              <a:rPr lang="en-IN" dirty="0">
                <a:latin typeface="+mn-lt"/>
              </a:rPr>
              <a:t>Asking for training if you need it.</a:t>
            </a:r>
            <a:endParaRPr lang="en-US" dirty="0">
              <a:latin typeface="+mn-lt"/>
            </a:endParaRPr>
          </a:p>
          <a:p>
            <a:pPr marL="285750" lvl="0" indent="-285750">
              <a:buSzPct val="105000"/>
              <a:buFont typeface="Wingdings 3" panose="05040102010807070707" pitchFamily="18" charset="2"/>
              <a:buChar char="p"/>
            </a:pPr>
            <a:endParaRPr lang="en-IN" dirty="0">
              <a:latin typeface="+mn-lt"/>
            </a:endParaRPr>
          </a:p>
          <a:p>
            <a:pPr marL="285750" lvl="0" indent="-285750">
              <a:buSzPct val="105000"/>
              <a:buFont typeface="Wingdings 3" panose="05040102010807070707" pitchFamily="18" charset="2"/>
              <a:buChar char="p"/>
            </a:pPr>
            <a:endParaRPr lang="en-US" dirty="0">
              <a:latin typeface="+mn-lt"/>
            </a:endParaRPr>
          </a:p>
        </p:txBody>
      </p:sp>
    </p:spTree>
    <p:extLst>
      <p:ext uri="{BB962C8B-B14F-4D97-AF65-F5344CB8AC3E}">
        <p14:creationId xmlns:p14="http://schemas.microsoft.com/office/powerpoint/2010/main" val="3643159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609600"/>
            <a:ext cx="8686800" cy="535531"/>
          </a:xfrm>
          <a:prstGeom prst="rect">
            <a:avLst/>
          </a:prstGeom>
        </p:spPr>
        <p:txBody>
          <a:bodyPr wrap="square">
            <a:spAutoFit/>
          </a:bodyPr>
          <a:lstStyle/>
          <a:p>
            <a:pPr algn="ctr">
              <a:lnSpc>
                <a:spcPct val="90000"/>
              </a:lnSpc>
              <a:spcAft>
                <a:spcPct val="20000"/>
              </a:spcAft>
            </a:pPr>
            <a:r>
              <a:rPr lang="en-IN" sz="3200" dirty="0">
                <a:cs typeface="Arial" panose="020B0604020202020204" pitchFamily="34" charset="0"/>
              </a:rPr>
              <a:t>RESPONSIBILITY </a:t>
            </a:r>
            <a:r>
              <a:rPr lang="en-US" altLang="en-US" sz="3200" noProof="1"/>
              <a:t>FOR EMPLOYER</a:t>
            </a:r>
          </a:p>
        </p:txBody>
      </p:sp>
      <p:sp>
        <p:nvSpPr>
          <p:cNvPr id="11" name="Rectangle 4"/>
          <p:cNvSpPr>
            <a:spLocks noChangeArrowheads="1"/>
          </p:cNvSpPr>
          <p:nvPr/>
        </p:nvSpPr>
        <p:spPr bwMode="gray">
          <a:xfrm>
            <a:off x="152400" y="1295400"/>
            <a:ext cx="8839200" cy="46672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200" b="1" noProof="1">
              <a:solidFill>
                <a:schemeClr val="bg1"/>
              </a:solidFill>
              <a:latin typeface="+mn-lt"/>
            </a:endParaRPr>
          </a:p>
        </p:txBody>
      </p:sp>
      <p:sp>
        <p:nvSpPr>
          <p:cNvPr id="17" name="Rectangle 11"/>
          <p:cNvSpPr>
            <a:spLocks noChangeArrowheads="1"/>
          </p:cNvSpPr>
          <p:nvPr/>
        </p:nvSpPr>
        <p:spPr bwMode="gray">
          <a:xfrm>
            <a:off x="152400" y="1762125"/>
            <a:ext cx="8839200" cy="4714875"/>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t"/>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a:buSzPct val="105000"/>
              <a:buFont typeface="Wingdings 3" panose="05040102010807070707" pitchFamily="18" charset="2"/>
              <a:buChar char="p"/>
            </a:pPr>
            <a:r>
              <a:rPr lang="en-IN" dirty="0">
                <a:latin typeface="+mn-lt"/>
              </a:rPr>
              <a:t>Co-operate with employer, co-workers, OH&amp;S committee/worker health and safety representative/workplace health and safety designate, and anyone exercising a duty imposed under OH&amp;S legislation.</a:t>
            </a:r>
          </a:p>
          <a:p>
            <a:pPr marL="285750" lvl="0" indent="-285750">
              <a:buSzPct val="105000"/>
              <a:buFont typeface="Wingdings 3" panose="05040102010807070707" pitchFamily="18" charset="2"/>
              <a:buChar char="p"/>
            </a:pPr>
            <a:r>
              <a:rPr lang="en-IN" dirty="0">
                <a:latin typeface="+mn-lt"/>
              </a:rPr>
              <a:t>Follow instructions and training</a:t>
            </a:r>
          </a:p>
          <a:p>
            <a:pPr marL="285750" lvl="0" indent="-285750">
              <a:buSzPct val="105000"/>
              <a:buFont typeface="Wingdings 3" panose="05040102010807070707" pitchFamily="18" charset="2"/>
              <a:buChar char="p"/>
            </a:pPr>
            <a:r>
              <a:rPr lang="en-IN" dirty="0">
                <a:latin typeface="+mn-lt"/>
              </a:rPr>
              <a:t>Report hazardous conditions</a:t>
            </a:r>
            <a:endParaRPr lang="en-US" dirty="0">
              <a:latin typeface="+mn-lt"/>
            </a:endParaRPr>
          </a:p>
          <a:p>
            <a:pPr marL="285750" lvl="0" indent="-285750">
              <a:buSzPct val="105000"/>
              <a:buFont typeface="Wingdings 3" panose="05040102010807070707" pitchFamily="18" charset="2"/>
              <a:buChar char="p"/>
            </a:pPr>
            <a:r>
              <a:rPr lang="en-IN" dirty="0">
                <a:latin typeface="+mn-lt"/>
              </a:rPr>
              <a:t>Properly use all safety equipment/devices/clothing</a:t>
            </a:r>
            <a:endParaRPr lang="en-US" dirty="0">
              <a:latin typeface="+mn-lt"/>
            </a:endParaRPr>
          </a:p>
          <a:p>
            <a:pPr marL="285750" lvl="0" indent="-285750">
              <a:buSzPct val="105000"/>
              <a:buFont typeface="Wingdings 3" panose="05040102010807070707" pitchFamily="18" charset="2"/>
              <a:buChar char="p"/>
            </a:pPr>
            <a:endParaRPr lang="en-US" dirty="0">
              <a:latin typeface="+mn-lt"/>
            </a:endParaRPr>
          </a:p>
          <a:p>
            <a:pPr lvl="0">
              <a:buSzPct val="105000"/>
            </a:pPr>
            <a:endParaRPr lang="en-IN" dirty="0">
              <a:latin typeface="+mn-lt"/>
            </a:endParaRPr>
          </a:p>
          <a:p>
            <a:pPr marL="285750" lvl="0" indent="-285750">
              <a:buSzPct val="105000"/>
              <a:buFont typeface="Wingdings 3" panose="05040102010807070707" pitchFamily="18" charset="2"/>
              <a:buChar char="p"/>
            </a:pPr>
            <a:endParaRPr lang="en-US" dirty="0">
              <a:latin typeface="+mn-lt"/>
            </a:endParaRPr>
          </a:p>
        </p:txBody>
      </p:sp>
    </p:spTree>
    <p:extLst>
      <p:ext uri="{BB962C8B-B14F-4D97-AF65-F5344CB8AC3E}">
        <p14:creationId xmlns:p14="http://schemas.microsoft.com/office/powerpoint/2010/main" val="2827712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609600"/>
            <a:ext cx="8686800" cy="646331"/>
          </a:xfrm>
          <a:prstGeom prst="rect">
            <a:avLst/>
          </a:prstGeom>
        </p:spPr>
        <p:txBody>
          <a:bodyPr wrap="square">
            <a:spAutoFit/>
          </a:bodyPr>
          <a:lstStyle/>
          <a:p>
            <a:pPr lvl="0" algn="ctr"/>
            <a:r>
              <a:rPr lang="en-US" sz="3600" dirty="0">
                <a:cs typeface="Arial" panose="020B0604020202020204" pitchFamily="34" charset="0"/>
              </a:rPr>
              <a:t> </a:t>
            </a:r>
            <a:r>
              <a:rPr lang="en-IN" sz="3200" dirty="0">
                <a:cs typeface="Arial" panose="020B0604020202020204" pitchFamily="34" charset="0"/>
              </a:rPr>
              <a:t>EMPLOYER’s DUTIES</a:t>
            </a:r>
            <a:endParaRPr lang="en-US" sz="3200" dirty="0">
              <a:cs typeface="Arial" panose="020B0604020202020204" pitchFamily="34" charset="0"/>
            </a:endParaRPr>
          </a:p>
        </p:txBody>
      </p:sp>
      <p:sp>
        <p:nvSpPr>
          <p:cNvPr id="11" name="Rectangle 4"/>
          <p:cNvSpPr>
            <a:spLocks noChangeArrowheads="1"/>
          </p:cNvSpPr>
          <p:nvPr/>
        </p:nvSpPr>
        <p:spPr bwMode="gray">
          <a:xfrm>
            <a:off x="152400" y="1295400"/>
            <a:ext cx="8839200" cy="466725"/>
          </a:xfrm>
          <a:prstGeom prst="rect">
            <a:avLst/>
          </a:prstGeom>
          <a:ln w="19050">
            <a:solidFill>
              <a:schemeClr val="tx1"/>
            </a:solidFill>
            <a:miter lim="800000"/>
            <a:headEnd/>
            <a:tailEnd/>
          </a:ln>
          <a:effectLst>
            <a:outerShdw dist="53882" dir="2700000" algn="ctr" rotWithShape="0">
              <a:srgbClr val="808080">
                <a:alpha val="50000"/>
              </a:srgbClr>
            </a:outerShdw>
          </a:effectLst>
        </p:spPr>
        <p:style>
          <a:lnRef idx="0">
            <a:scrgbClr r="0" g="0" b="0"/>
          </a:lnRef>
          <a:fillRef idx="1002">
            <a:schemeClr val="dk1"/>
          </a:fillRef>
          <a:effectRef idx="0">
            <a:scrgbClr r="0" g="0" b="0"/>
          </a:effectRef>
          <a:fontRef idx="major"/>
        </p:style>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200" b="1" noProof="1">
              <a:solidFill>
                <a:schemeClr val="bg1"/>
              </a:solidFill>
              <a:latin typeface="+mn-lt"/>
            </a:endParaRPr>
          </a:p>
        </p:txBody>
      </p:sp>
      <p:sp>
        <p:nvSpPr>
          <p:cNvPr id="17" name="Rectangle 11"/>
          <p:cNvSpPr>
            <a:spLocks noChangeArrowheads="1"/>
          </p:cNvSpPr>
          <p:nvPr/>
        </p:nvSpPr>
        <p:spPr bwMode="gray">
          <a:xfrm>
            <a:off x="152400" y="1762125"/>
            <a:ext cx="8839200" cy="4714875"/>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t"/>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a:buSzPct val="105000"/>
              <a:buFont typeface="Wingdings 3" panose="05040102010807070707" pitchFamily="18" charset="2"/>
              <a:buChar char="p"/>
            </a:pPr>
            <a:r>
              <a:rPr lang="en-IN" dirty="0">
                <a:latin typeface="+mn-lt"/>
              </a:rPr>
              <a:t>Ensure the health, safety and welfare of workers and those not in his/her employ.</a:t>
            </a:r>
          </a:p>
          <a:p>
            <a:pPr marL="285750" indent="-285750">
              <a:buSzPct val="105000"/>
              <a:buFont typeface="Wingdings 3" panose="05040102010807070707" pitchFamily="18" charset="2"/>
              <a:buChar char="p"/>
            </a:pPr>
            <a:r>
              <a:rPr lang="en-IN" dirty="0">
                <a:latin typeface="+mn-lt"/>
              </a:rPr>
              <a:t>Maintain a healthy and safe workplace, systems, equipment, tools;</a:t>
            </a:r>
            <a:endParaRPr lang="en-US" dirty="0">
              <a:latin typeface="+mn-lt"/>
            </a:endParaRPr>
          </a:p>
          <a:p>
            <a:pPr marL="285750" indent="-285750">
              <a:buSzPct val="105000"/>
              <a:buFont typeface="Wingdings 3" panose="05040102010807070707" pitchFamily="18" charset="2"/>
              <a:buChar char="p"/>
            </a:pPr>
            <a:r>
              <a:rPr lang="en-IN" dirty="0">
                <a:latin typeface="+mn-lt"/>
              </a:rPr>
              <a:t>Provide information, instruction, training, and supervision, including requirements </a:t>
            </a:r>
            <a:endParaRPr lang="en-US" dirty="0">
              <a:latin typeface="+mn-lt"/>
            </a:endParaRPr>
          </a:p>
          <a:p>
            <a:pPr marL="285750" indent="-285750">
              <a:buSzPct val="105000"/>
              <a:buFont typeface="Wingdings 3" panose="05040102010807070707" pitchFamily="18" charset="2"/>
              <a:buChar char="p"/>
            </a:pPr>
            <a:r>
              <a:rPr lang="en-IN" dirty="0">
                <a:latin typeface="+mn-lt"/>
              </a:rPr>
              <a:t>Provide operating instruction for the use of devices/equipment;</a:t>
            </a:r>
            <a:endParaRPr lang="en-US" dirty="0">
              <a:latin typeface="+mn-lt"/>
            </a:endParaRPr>
          </a:p>
          <a:p>
            <a:pPr marL="285750" indent="-285750">
              <a:buSzPct val="105000"/>
              <a:buFont typeface="Wingdings 3" panose="05040102010807070707" pitchFamily="18" charset="2"/>
              <a:buChar char="p"/>
            </a:pPr>
            <a:r>
              <a:rPr lang="en-IN" dirty="0">
                <a:latin typeface="+mn-lt"/>
              </a:rPr>
              <a:t>Ensure workers are aware of hazards;</a:t>
            </a:r>
            <a:endParaRPr lang="en-US" dirty="0">
              <a:latin typeface="+mn-lt"/>
            </a:endParaRPr>
          </a:p>
          <a:p>
            <a:pPr marL="285750" indent="-285750">
              <a:buSzPct val="105000"/>
              <a:buFont typeface="Wingdings 3" panose="05040102010807070707" pitchFamily="18" charset="2"/>
              <a:buChar char="p"/>
            </a:pPr>
            <a:r>
              <a:rPr lang="en-IN" dirty="0">
                <a:latin typeface="+mn-lt"/>
              </a:rPr>
              <a:t>Establish an OH&amp;S committee/worker health and safety representative/workplace health and safety designate as required and consult/co-operate with them.</a:t>
            </a:r>
            <a:endParaRPr lang="en-US" dirty="0">
              <a:latin typeface="+mn-lt"/>
            </a:endParaRPr>
          </a:p>
          <a:p>
            <a:pPr marL="285750" indent="-285750">
              <a:buSzPct val="105000"/>
              <a:buFont typeface="Wingdings 3" panose="05040102010807070707" pitchFamily="18" charset="2"/>
              <a:buChar char="p"/>
            </a:pPr>
            <a:r>
              <a:rPr lang="en-IN" dirty="0">
                <a:latin typeface="+mn-lt"/>
              </a:rPr>
              <a:t>Respond in writing to recommendations of the OH&amp;S committee/worker health and safety representative/workplace health and safety designate and provide them with periodic written updates on implementation.</a:t>
            </a:r>
            <a:endParaRPr lang="en-US" dirty="0">
              <a:latin typeface="+mn-lt"/>
            </a:endParaRPr>
          </a:p>
          <a:p>
            <a:pPr marL="285750" indent="-285750">
              <a:buSzPct val="105000"/>
              <a:buFont typeface="Wingdings 3" panose="05040102010807070707" pitchFamily="18" charset="2"/>
              <a:buChar char="p"/>
            </a:pPr>
            <a:r>
              <a:rPr lang="en-IN" dirty="0">
                <a:latin typeface="+mn-lt"/>
              </a:rPr>
              <a:t>Make arrangements for and consult with the OH&amp;S committee/worker health and safety representative/workplace health and safety designate during workplace inspections.</a:t>
            </a:r>
            <a:endParaRPr lang="en-US" dirty="0">
              <a:latin typeface="+mn-lt"/>
            </a:endParaRPr>
          </a:p>
          <a:p>
            <a:pPr marL="285750" indent="-285750">
              <a:buSzPct val="105000"/>
              <a:buFont typeface="Wingdings 3" panose="05040102010807070707" pitchFamily="18" charset="2"/>
              <a:buChar char="p"/>
            </a:pPr>
            <a:r>
              <a:rPr lang="en-IN" dirty="0">
                <a:latin typeface="+mn-lt"/>
              </a:rPr>
              <a:t>Co-operate with anyone exercising a duty imposed under OH&amp;S legislation</a:t>
            </a:r>
            <a:r>
              <a:rPr lang="en-IN" sz="600" dirty="0">
                <a:latin typeface="+mn-lt"/>
              </a:rPr>
              <a:t>.</a:t>
            </a:r>
            <a:endParaRPr lang="en-US" sz="600" dirty="0">
              <a:latin typeface="+mn-lt"/>
            </a:endParaRPr>
          </a:p>
          <a:p>
            <a:pPr marL="285750" indent="-285750">
              <a:buSzPct val="105000"/>
              <a:buFont typeface="Wingdings 3" panose="05040102010807070707" pitchFamily="18" charset="2"/>
              <a:buChar char="p"/>
            </a:pPr>
            <a:r>
              <a:rPr lang="en-IN" dirty="0">
                <a:latin typeface="+mn-lt"/>
              </a:rPr>
              <a:t>Ensure safety clothing/equipment/devices are used.</a:t>
            </a:r>
            <a:endParaRPr lang="en-US" dirty="0">
              <a:latin typeface="+mn-lt"/>
            </a:endParaRPr>
          </a:p>
          <a:p>
            <a:pPr marL="285750" indent="-285750">
              <a:buSzPct val="105000"/>
              <a:buFont typeface="Wingdings 3" panose="05040102010807070707" pitchFamily="18" charset="2"/>
              <a:buChar char="p"/>
            </a:pPr>
            <a:r>
              <a:rPr lang="en-IN" dirty="0">
                <a:latin typeface="+mn-lt"/>
              </a:rPr>
              <a:t>Ensure safety procedures are followed at all times.</a:t>
            </a:r>
          </a:p>
          <a:p>
            <a:pPr marL="285750" lvl="0" indent="-285750">
              <a:buSzPct val="105000"/>
              <a:buFont typeface="Wingdings 3" panose="05040102010807070707" pitchFamily="18" charset="2"/>
              <a:buChar char="p"/>
            </a:pPr>
            <a:r>
              <a:rPr lang="en-IN" dirty="0">
                <a:latin typeface="+mn-lt"/>
              </a:rPr>
              <a:t>Notify the Assistant Deputy Minister responsible for OH&amp;S of a workplace accident that results in or has the potential to result in a serious injury or death.</a:t>
            </a:r>
            <a:endParaRPr lang="en-US" dirty="0">
              <a:latin typeface="+mn-lt"/>
            </a:endParaRPr>
          </a:p>
          <a:p>
            <a:pPr marL="285750" indent="-285750">
              <a:buSzPct val="105000"/>
              <a:buFont typeface="Wingdings 3" panose="05040102010807070707" pitchFamily="18" charset="2"/>
              <a:buChar char="p"/>
            </a:pPr>
            <a:endParaRPr lang="en-US" dirty="0">
              <a:latin typeface="+mn-lt"/>
            </a:endParaRPr>
          </a:p>
          <a:p>
            <a:pPr marL="285750" lvl="0" indent="-285750">
              <a:buSzPct val="105000"/>
              <a:buFont typeface="Wingdings 3" panose="05040102010807070707" pitchFamily="18" charset="2"/>
              <a:buChar char="p"/>
            </a:pPr>
            <a:endParaRPr lang="en-US" dirty="0">
              <a:latin typeface="+mn-lt"/>
            </a:endParaRPr>
          </a:p>
          <a:p>
            <a:pPr marL="285750" lvl="0" indent="-285750">
              <a:buSzPct val="105000"/>
              <a:buFont typeface="Wingdings 3" panose="05040102010807070707" pitchFamily="18" charset="2"/>
              <a:buChar char="p"/>
            </a:pPr>
            <a:endParaRPr lang="en-US" dirty="0">
              <a:latin typeface="+mn-lt"/>
            </a:endParaRPr>
          </a:p>
          <a:p>
            <a:pPr lvl="0">
              <a:buSzPct val="105000"/>
            </a:pPr>
            <a:endParaRPr lang="en-IN" dirty="0">
              <a:latin typeface="+mn-lt"/>
            </a:endParaRPr>
          </a:p>
          <a:p>
            <a:pPr marL="285750" lvl="0" indent="-285750">
              <a:buSzPct val="105000"/>
              <a:buFont typeface="Wingdings 3" panose="05040102010807070707" pitchFamily="18" charset="2"/>
              <a:buChar char="p"/>
            </a:pPr>
            <a:endParaRPr lang="en-US" dirty="0">
              <a:latin typeface="+mn-lt"/>
            </a:endParaRPr>
          </a:p>
        </p:txBody>
      </p:sp>
    </p:spTree>
    <p:extLst>
      <p:ext uri="{BB962C8B-B14F-4D97-AF65-F5344CB8AC3E}">
        <p14:creationId xmlns:p14="http://schemas.microsoft.com/office/powerpoint/2010/main" val="40053736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3.xml><?xml version="1.0" encoding="utf-8"?>
<ds:datastoreItem xmlns:ds="http://schemas.openxmlformats.org/officeDocument/2006/customXml" ds:itemID="{6F0180CB-08B1-436B-9799-0C76022FBD6C}">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0f0eb950-47b7-49a7-b2b9-b0c411c9c3b8"/>
    <ds:schemaRef ds:uri="http://schemas.microsoft.com/sharepoint/v3/fields"/>
    <ds:schemaRef ds:uri="B6023AA3-3CEE-413F-91F8-322A2644F388"/>
    <ds:schemaRef ds:uri="http://www.w3.org/XML/1998/namespace"/>
    <ds:schemaRef ds:uri="http://purl.org/dc/dcmitype/"/>
  </ds:schemaRefs>
</ds:datastoreItem>
</file>

<file path=customXml/itemProps4.xml><?xml version="1.0" encoding="utf-8"?>
<ds:datastoreItem xmlns:ds="http://schemas.openxmlformats.org/officeDocument/2006/customXml" ds:itemID="{576FB07F-DD47-4C62-89FB-E79CBDA6693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7200</TotalTime>
  <Words>783</Words>
  <Application>Microsoft Office PowerPoint</Application>
  <PresentationFormat>On-screen Show (4:3)</PresentationFormat>
  <Paragraphs>69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Castellar</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Gaurav Bansal</dc:creator>
  <cp:lastModifiedBy>abhinav pandey</cp:lastModifiedBy>
  <cp:revision>1349</cp:revision>
  <cp:lastPrinted>2014-11-21T06:58:07Z</cp:lastPrinted>
  <dcterms:created xsi:type="dcterms:W3CDTF">2014-04-07T11:41:40Z</dcterms:created>
  <dcterms:modified xsi:type="dcterms:W3CDTF">2025-04-15T09:13:51Z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