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3"/>
  </p:notesMasterIdLst>
  <p:sldIdLst>
    <p:sldId id="385" r:id="rId6"/>
    <p:sldId id="458" r:id="rId7"/>
    <p:sldId id="459"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CCCCF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37" autoAdjust="0"/>
  </p:normalViewPr>
  <p:slideViewPr>
    <p:cSldViewPr>
      <p:cViewPr varScale="1">
        <p:scale>
          <a:sx n="69" d="100"/>
          <a:sy n="69" d="100"/>
        </p:scale>
        <p:origin x="44" y="5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4394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77535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667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66291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15359287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763000" cy="1447800"/>
          </a:xfrm>
        </p:spPr>
        <p:txBody>
          <a:bodyPr>
            <a:noAutofit/>
          </a:bodyPr>
          <a:lstStyle/>
          <a:p>
            <a:r>
              <a:rPr lang="en-IN" b="1" dirty="0">
                <a:latin typeface="Eras Medium ITC" panose="020B0602030504020804" pitchFamily="34" charset="0"/>
              </a:rPr>
              <a:t>SAFETY LEADERSHIP BASIC BEHAVIOURS</a:t>
            </a:r>
            <a:endParaRPr lang="en-US" b="1" dirty="0">
              <a:latin typeface="Eras Medium ITC" panose="020B0602030504020804" pitchFamily="34" charset="0"/>
            </a:endParaRPr>
          </a:p>
        </p:txBody>
      </p:sp>
      <p:pic>
        <p:nvPicPr>
          <p:cNvPr id="4" name="Picture 3"/>
          <p:cNvPicPr>
            <a:picLocks noChangeAspect="1"/>
          </p:cNvPicPr>
          <p:nvPr/>
        </p:nvPicPr>
        <p:blipFill rotWithShape="1">
          <a:blip r:embed="rId2"/>
          <a:srcRect l="9667" t="20289" r="9000" b="19441"/>
          <a:stretch/>
        </p:blipFill>
        <p:spPr>
          <a:xfrm>
            <a:off x="1981200" y="2791409"/>
            <a:ext cx="5410200" cy="3533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377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Be mindful</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buSzPct val="105000"/>
              <a:buFont typeface="Wingdings 3" panose="05040102010807070707" pitchFamily="18" charset="2"/>
              <a:buChar char="p"/>
            </a:pPr>
            <a:r>
              <a:rPr lang="en-IN" dirty="0">
                <a:latin typeface="+mn-lt"/>
              </a:rPr>
              <a:t>Risk Management</a:t>
            </a:r>
            <a:endParaRPr lang="en-US" dirty="0">
              <a:latin typeface="+mn-lt"/>
            </a:endParaRPr>
          </a:p>
          <a:p>
            <a:pPr marL="0" lvl="1">
              <a:buSzPct val="105000"/>
              <a:buFont typeface="Wingdings 3" panose="05040102010807070707" pitchFamily="18" charset="2"/>
              <a:buChar char="p"/>
            </a:pPr>
            <a:r>
              <a:rPr lang="en-IN" dirty="0">
                <a:latin typeface="+mn-lt"/>
              </a:rPr>
              <a:t>Am I always alert to safety matters?</a:t>
            </a:r>
            <a:endParaRPr lang="en-US" dirty="0">
              <a:latin typeface="+mn-lt"/>
            </a:endParaRPr>
          </a:p>
          <a:p>
            <a:pPr marL="0" lvl="1">
              <a:buSzPct val="105000"/>
              <a:buFont typeface="Wingdings 3" panose="05040102010807070707" pitchFamily="18" charset="2"/>
              <a:buChar char="p"/>
            </a:pPr>
            <a:r>
              <a:rPr lang="en-IN" dirty="0">
                <a:latin typeface="+mn-lt"/>
              </a:rPr>
              <a:t>Context</a:t>
            </a:r>
            <a:endParaRPr lang="en-US" dirty="0">
              <a:latin typeface="+mn-lt"/>
            </a:endParaRPr>
          </a:p>
          <a:p>
            <a:pPr marL="0" lvl="1">
              <a:buSzPct val="105000"/>
              <a:buFont typeface="Wingdings 3" panose="05040102010807070707" pitchFamily="18" charset="2"/>
              <a:buChar char="p"/>
            </a:pPr>
            <a:r>
              <a:rPr lang="en-IN" dirty="0">
                <a:latin typeface="+mn-lt"/>
              </a:rPr>
              <a:t>Safety requires a constant awareness of the situation and a capability to anticipate what will happen next. </a:t>
            </a:r>
          </a:p>
          <a:p>
            <a:pPr marL="0" lvl="1">
              <a:buSzPct val="105000"/>
              <a:buFont typeface="Wingdings 3" panose="05040102010807070707" pitchFamily="18" charset="2"/>
              <a:buChar char="p"/>
            </a:pPr>
            <a:r>
              <a:rPr lang="en-IN" dirty="0">
                <a:latin typeface="+mn-lt"/>
              </a:rPr>
              <a:t>Nobody is born with such ability; we must develop it consciously, through an effort of concentration, until it becomes automatic.</a:t>
            </a:r>
            <a:endParaRPr lang="en-US" dirty="0">
              <a:latin typeface="+mn-lt"/>
            </a:endParaRPr>
          </a:p>
          <a:p>
            <a:pPr marL="57150" lvl="1" indent="-342900">
              <a:buSzPct val="105000"/>
              <a:buFont typeface="Wingdings 3" panose="05040102010807070707" pitchFamily="18" charset="2"/>
              <a:buChar char="p"/>
            </a:pPr>
            <a:endParaRPr lang="en-US" sz="2400" b="1" dirty="0">
              <a:latin typeface="+mn-lt"/>
            </a:endParaRPr>
          </a:p>
        </p:txBody>
      </p:sp>
      <p:pic>
        <p:nvPicPr>
          <p:cNvPr id="9218" name="Picture 2" descr="Image result for Be Mindful"/>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37022" y="4137024"/>
            <a:ext cx="1995160" cy="217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Be mindful</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Stay vigilant; maintain continual awareness of hazards, surroundings and adjacent work, e.g. is equipment correctly guarded? Are emergency doors/stairs accessible?</a:t>
            </a:r>
            <a:endParaRPr lang="en-US" dirty="0">
              <a:latin typeface="+mn-lt"/>
            </a:endParaRPr>
          </a:p>
          <a:p>
            <a:pPr marL="1028700" lvl="1" algn="just">
              <a:buSzPct val="105000"/>
              <a:buFont typeface="Wingdings 3" panose="05040102010807070707" pitchFamily="18" charset="2"/>
              <a:buChar char=""/>
            </a:pPr>
            <a:r>
              <a:rPr lang="en-IN" dirty="0">
                <a:latin typeface="+mn-lt"/>
              </a:rPr>
              <a:t>Anticipate possible risks and problems; constantly ask “what could go wrong?”</a:t>
            </a:r>
            <a:endParaRPr lang="en-US" dirty="0">
              <a:latin typeface="+mn-lt"/>
            </a:endParaRPr>
          </a:p>
          <a:p>
            <a:pPr marL="285750" indent="-285750" algn="just">
              <a:buSzPct val="105000"/>
              <a:buFont typeface="Wingdings 3" panose="05040102010807070707" pitchFamily="18" charset="2"/>
              <a:buChar char="p"/>
            </a:pPr>
            <a:r>
              <a:rPr lang="en-IN" b="1" dirty="0">
                <a:latin typeface="+mn-lt"/>
              </a:rPr>
              <a:t>I WILL NOT</a:t>
            </a:r>
            <a:endParaRPr lang="en-US" b="1" dirty="0">
              <a:latin typeface="+mn-lt"/>
            </a:endParaRPr>
          </a:p>
          <a:p>
            <a:pPr marL="1028700" lvl="1" algn="just">
              <a:buSzPct val="105000"/>
              <a:buFont typeface="Wingdings 3" panose="05040102010807070707" pitchFamily="18" charset="2"/>
              <a:buChar char=""/>
            </a:pPr>
            <a:r>
              <a:rPr lang="en-IN" dirty="0">
                <a:latin typeface="+mn-lt"/>
              </a:rPr>
              <a:t>Expect somebody else to consider the Safety and Health implications of a task</a:t>
            </a:r>
            <a:endParaRPr lang="en-US" dirty="0">
              <a:latin typeface="+mn-lt"/>
            </a:endParaRPr>
          </a:p>
          <a:p>
            <a:pPr marL="1028700" lvl="1" algn="just">
              <a:buSzPct val="105000"/>
              <a:buFont typeface="Wingdings 3" panose="05040102010807070707" pitchFamily="18" charset="2"/>
              <a:buChar char=""/>
            </a:pPr>
            <a:r>
              <a:rPr lang="en-IN" dirty="0">
                <a:latin typeface="+mn-lt"/>
              </a:rPr>
              <a:t>Begin a task without thinking the job through</a:t>
            </a:r>
            <a:endParaRPr lang="en-US" dirty="0">
              <a:latin typeface="+mn-lt"/>
            </a:endParaRPr>
          </a:p>
        </p:txBody>
      </p:sp>
      <p:pic>
        <p:nvPicPr>
          <p:cNvPr id="8" name="Picture 7"/>
          <p:cNvPicPr>
            <a:picLocks noChangeAspect="1"/>
          </p:cNvPicPr>
          <p:nvPr/>
        </p:nvPicPr>
        <p:blipFill rotWithShape="1">
          <a:blip r:embed="rId2">
            <a:duotone>
              <a:prstClr val="black"/>
              <a:schemeClr val="bg1">
                <a:lumMod val="85000"/>
                <a:tint val="45000"/>
                <a:satMod val="400000"/>
              </a:schemeClr>
            </a:duotone>
          </a:blip>
          <a:srcRect t="13131"/>
          <a:stretch/>
        </p:blipFill>
        <p:spPr>
          <a:xfrm>
            <a:off x="6792686" y="4648200"/>
            <a:ext cx="2122714" cy="1905000"/>
          </a:xfrm>
          <a:prstGeom prst="rect">
            <a:avLst/>
          </a:prstGeom>
          <a:ln>
            <a:noFill/>
          </a:ln>
          <a:effectLst>
            <a:softEdge rad="112500"/>
          </a:effectLst>
        </p:spPr>
      </p:pic>
      <p:pic>
        <p:nvPicPr>
          <p:cNvPr id="6" name="Picture 5"/>
          <p:cNvPicPr>
            <a:picLocks noChangeAspect="1"/>
          </p:cNvPicPr>
          <p:nvPr/>
        </p:nvPicPr>
        <p:blipFill rotWithShape="1">
          <a:blip r:embed="rId3">
            <a:duotone>
              <a:prstClr val="black"/>
              <a:schemeClr val="bg1">
                <a:lumMod val="85000"/>
                <a:tint val="45000"/>
                <a:satMod val="400000"/>
              </a:schemeClr>
            </a:duotone>
          </a:blip>
          <a:srcRect l="27381" b="55655"/>
          <a:stretch/>
        </p:blipFill>
        <p:spPr>
          <a:xfrm rot="19958094">
            <a:off x="7336664" y="3984899"/>
            <a:ext cx="1429339" cy="1163779"/>
          </a:xfrm>
          <a:prstGeom prst="rect">
            <a:avLst/>
          </a:prstGeom>
          <a:ln>
            <a:noFill/>
          </a:ln>
          <a:effectLst>
            <a:softEdge rad="112500"/>
          </a:effectLst>
        </p:spPr>
      </p:pic>
      <p:sp>
        <p:nvSpPr>
          <p:cNvPr id="7" name="Oval Callout 6"/>
          <p:cNvSpPr/>
          <p:nvPr/>
        </p:nvSpPr>
        <p:spPr>
          <a:xfrm>
            <a:off x="7202316" y="4099834"/>
            <a:ext cx="1789284" cy="762000"/>
          </a:xfrm>
          <a:prstGeom prst="wedgeEllipseCallout">
            <a:avLst>
              <a:gd name="adj1" fmla="val -57639"/>
              <a:gd name="adj2" fmla="val 7660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a:t>
            </a:r>
          </a:p>
          <a:p>
            <a:pPr algn="ctr"/>
            <a:r>
              <a:rPr lang="en-US" dirty="0">
                <a:solidFill>
                  <a:schemeClr val="tx1"/>
                </a:solidFill>
              </a:rPr>
              <a:t>I will not….</a:t>
            </a:r>
          </a:p>
        </p:txBody>
      </p:sp>
    </p:spTree>
    <p:extLst>
      <p:ext uri="{BB962C8B-B14F-4D97-AF65-F5344CB8AC3E}">
        <p14:creationId xmlns:p14="http://schemas.microsoft.com/office/powerpoint/2010/main" val="265278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Get involved</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a:latin typeface="+mn-lt"/>
              </a:rPr>
              <a:t>Am I willing to get involved, do my part and get my part?</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Excellence in safety is a collective performance. If one team player fails to contribute, it is impossible to reach the best possible state. Teams without 100% participation are – by definition – weaker than teams with total involvement. Eventually, this weakness will lead to an accident.</a:t>
            </a:r>
            <a:endParaRPr lang="en-US" dirty="0">
              <a:latin typeface="+mn-lt"/>
            </a:endParaRPr>
          </a:p>
          <a:p>
            <a:pPr marL="285750" indent="-285750">
              <a:buSzPct val="105000"/>
              <a:buFont typeface="Wingdings 3" panose="05040102010807070707" pitchFamily="18" charset="2"/>
              <a:buChar char="p"/>
            </a:pPr>
            <a:r>
              <a:rPr lang="en-IN" b="1" dirty="0">
                <a:latin typeface="+mn-lt"/>
              </a:rPr>
              <a:t>I Will</a:t>
            </a:r>
          </a:p>
          <a:p>
            <a:pPr marL="1028700" lvl="1">
              <a:buSzPct val="105000"/>
              <a:buFont typeface="Wingdings 3" panose="05040102010807070707" pitchFamily="18" charset="2"/>
              <a:buChar char=""/>
            </a:pPr>
            <a:r>
              <a:rPr lang="en-IN" dirty="0">
                <a:latin typeface="+mn-lt"/>
              </a:rPr>
              <a:t>Take responsibility for own safety and safety of co-workers, and support team Safety and Health standards</a:t>
            </a:r>
          </a:p>
          <a:p>
            <a:pPr marL="1028700" lvl="1">
              <a:buSzPct val="105000"/>
              <a:buFont typeface="Wingdings 3" panose="05040102010807070707" pitchFamily="18" charset="2"/>
              <a:buChar char=""/>
            </a:pPr>
            <a:r>
              <a:rPr lang="en-IN" dirty="0">
                <a:latin typeface="+mn-lt"/>
              </a:rPr>
              <a:t>Share personal Safety and Health knowledge and learning with others</a:t>
            </a:r>
          </a:p>
          <a:p>
            <a:pPr marL="285750" indent="-285750">
              <a:buSzPct val="105000"/>
              <a:buFont typeface="Wingdings 3" panose="05040102010807070707" pitchFamily="18" charset="2"/>
              <a:buChar char="p"/>
            </a:pPr>
            <a:r>
              <a:rPr lang="en-IN" b="1" dirty="0">
                <a:latin typeface="+mn-lt"/>
              </a:rPr>
              <a:t>I WILL NOT</a:t>
            </a:r>
          </a:p>
          <a:p>
            <a:pPr marL="1028700" lvl="1">
              <a:buSzPct val="105000"/>
              <a:buFont typeface="Wingdings 3" panose="05040102010807070707" pitchFamily="18" charset="2"/>
              <a:buChar char=""/>
            </a:pPr>
            <a:r>
              <a:rPr lang="en-IN" dirty="0">
                <a:latin typeface="+mn-lt"/>
              </a:rPr>
              <a:t>Tend to follow others regardless of the consequences</a:t>
            </a:r>
          </a:p>
          <a:p>
            <a:pPr marL="1028700" lvl="1">
              <a:buSzPct val="105000"/>
              <a:buFont typeface="Wingdings 3" panose="05040102010807070707" pitchFamily="18" charset="2"/>
              <a:buChar char=""/>
            </a:pPr>
            <a:r>
              <a:rPr lang="en-IN" dirty="0">
                <a:latin typeface="+mn-lt"/>
              </a:rPr>
              <a:t>Try to solve the problem without involving others; put self before team</a:t>
            </a:r>
            <a:endParaRPr lang="en-US" dirty="0">
              <a:latin typeface="+mn-lt"/>
            </a:endParaRPr>
          </a:p>
          <a:p>
            <a:pPr marL="571500" indent="-342900">
              <a:buSzPct val="105000"/>
              <a:buFont typeface="Wingdings 3" panose="05040102010807070707" pitchFamily="18" charset="2"/>
              <a:buChar char="p"/>
            </a:pPr>
            <a:endParaRPr lang="en-US" sz="2400" b="1" dirty="0">
              <a:latin typeface="+mn-lt"/>
            </a:endParaRPr>
          </a:p>
        </p:txBody>
      </p:sp>
      <p:pic>
        <p:nvPicPr>
          <p:cNvPr id="9" name="Picture 8"/>
          <p:cNvPicPr>
            <a:picLocks noChangeAspect="1"/>
          </p:cNvPicPr>
          <p:nvPr/>
        </p:nvPicPr>
        <p:blipFill>
          <a:blip r:embed="rId2">
            <a:duotone>
              <a:prstClr val="black"/>
              <a:schemeClr val="bg1">
                <a:lumMod val="85000"/>
                <a:tint val="45000"/>
                <a:satMod val="400000"/>
              </a:schemeClr>
            </a:duotone>
          </a:blip>
          <a:stretch>
            <a:fillRect/>
          </a:stretch>
        </p:blipFill>
        <p:spPr>
          <a:xfrm>
            <a:off x="6172200" y="5410200"/>
            <a:ext cx="2724150" cy="995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728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Ensure compliance</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Standards</a:t>
            </a:r>
            <a:endParaRPr lang="en-US" dirty="0">
              <a:latin typeface="+mn-lt"/>
            </a:endParaRPr>
          </a:p>
          <a:p>
            <a:pPr marL="285750" indent="-285750">
              <a:buSzPct val="105000"/>
              <a:buFont typeface="Wingdings 3" panose="05040102010807070707" pitchFamily="18" charset="2"/>
              <a:buChar char="p"/>
            </a:pPr>
            <a:r>
              <a:rPr lang="en-IN" dirty="0">
                <a:latin typeface="+mn-lt"/>
              </a:rPr>
              <a:t>Am I aware that I am one of the few keys for my team’s excellence?</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In all collective endeavours, all along history, it is indispensable to have a main coordinator that helps the team to perform</a:t>
            </a:r>
            <a:r>
              <a:rPr lang="en-IN" b="1" dirty="0">
                <a:latin typeface="+mn-lt"/>
              </a:rPr>
              <a:t>.</a:t>
            </a:r>
            <a:endParaRPr lang="en-US" dirty="0">
              <a:latin typeface="+mn-lt"/>
            </a:endParaRPr>
          </a:p>
          <a:p>
            <a:pPr marL="285750" indent="-285750">
              <a:buSzPct val="105000"/>
              <a:buFont typeface="Wingdings 3" panose="05040102010807070707" pitchFamily="18" charset="2"/>
              <a:buChar char="p"/>
            </a:pPr>
            <a:r>
              <a:rPr lang="en-IN" b="1" dirty="0">
                <a:latin typeface="+mn-lt"/>
              </a:rPr>
              <a:t>I WILL</a:t>
            </a:r>
            <a:endParaRPr lang="en-US" dirty="0">
              <a:latin typeface="+mn-lt"/>
            </a:endParaRPr>
          </a:p>
          <a:p>
            <a:pPr marL="285750">
              <a:buSzPct val="105000"/>
              <a:buFont typeface="Wingdings 3" panose="05040102010807070707" pitchFamily="18" charset="2"/>
              <a:buChar char=""/>
            </a:pPr>
            <a:r>
              <a:rPr lang="en-IN" dirty="0">
                <a:latin typeface="+mn-lt"/>
              </a:rPr>
              <a:t>Visit the worksite frequently to ensure compliance, and discuss Safety and Health issues with team</a:t>
            </a:r>
          </a:p>
          <a:p>
            <a:pPr marL="285750">
              <a:buSzPct val="105000"/>
              <a:buFont typeface="Wingdings 3" panose="05040102010807070707" pitchFamily="18" charset="2"/>
              <a:buChar char=""/>
            </a:pPr>
            <a:r>
              <a:rPr lang="en-IN" dirty="0">
                <a:latin typeface="+mn-lt"/>
              </a:rPr>
              <a:t>Help team to resolve production/ Safety and Health conflicts</a:t>
            </a:r>
          </a:p>
          <a:p>
            <a:pPr marL="285750" indent="-285750">
              <a:buSzPct val="105000"/>
              <a:buFont typeface="Wingdings 3" panose="05040102010807070707" pitchFamily="18" charset="2"/>
              <a:buChar char="p"/>
            </a:pPr>
            <a:r>
              <a:rPr lang="en-IN" b="1" dirty="0">
                <a:latin typeface="+mn-lt"/>
              </a:rPr>
              <a:t>I WILL NOT</a:t>
            </a:r>
          </a:p>
          <a:p>
            <a:pPr marL="285750">
              <a:buSzPct val="105000"/>
              <a:buFont typeface="Wingdings 3" panose="05040102010807070707" pitchFamily="18" charset="2"/>
              <a:buChar char=""/>
            </a:pPr>
            <a:r>
              <a:rPr lang="en-IN" dirty="0">
                <a:latin typeface="+mn-lt"/>
              </a:rPr>
              <a:t>Set poor example by breaking Safety and Health standards or rules</a:t>
            </a:r>
          </a:p>
          <a:p>
            <a:pPr marL="285750">
              <a:buSzPct val="105000"/>
              <a:buFont typeface="Wingdings 3" panose="05040102010807070707" pitchFamily="18" charset="2"/>
              <a:buChar char=""/>
            </a:pPr>
            <a:r>
              <a:rPr lang="en-IN" dirty="0">
                <a:latin typeface="+mn-lt"/>
              </a:rPr>
              <a:t>Fail to think fully about the implications of not following procedures or systems</a:t>
            </a:r>
            <a:endParaRPr lang="en-US" dirty="0">
              <a:latin typeface="+mn-lt"/>
            </a:endParaRPr>
          </a:p>
        </p:txBody>
      </p:sp>
    </p:spTree>
    <p:extLst>
      <p:ext uri="{BB962C8B-B14F-4D97-AF65-F5344CB8AC3E}">
        <p14:creationId xmlns:p14="http://schemas.microsoft.com/office/powerpoint/2010/main" val="19788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Encourage the team</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Communication</a:t>
            </a:r>
            <a:endParaRPr lang="en-US" dirty="0">
              <a:latin typeface="+mn-lt"/>
            </a:endParaRPr>
          </a:p>
          <a:p>
            <a:pPr marL="285750" indent="-285750">
              <a:buSzPct val="105000"/>
              <a:buFont typeface="Wingdings 3" panose="05040102010807070707" pitchFamily="18" charset="2"/>
              <a:buChar char="p"/>
            </a:pPr>
            <a:r>
              <a:rPr lang="en-IN" dirty="0">
                <a:latin typeface="+mn-lt"/>
              </a:rPr>
              <a:t>Do I make my team know how grateful and glad I am that they perform so well?</a:t>
            </a:r>
            <a:endParaRPr lang="en-US" dirty="0">
              <a:latin typeface="+mn-lt"/>
            </a:endParaRPr>
          </a:p>
          <a:p>
            <a:pPr marL="285750" indent="-285750" algn="just">
              <a:buSzPct val="105000"/>
              <a:buFont typeface="Wingdings 3" panose="05040102010807070707" pitchFamily="18" charset="2"/>
              <a:buChar char="p"/>
            </a:pPr>
            <a:r>
              <a:rPr lang="en-IN" dirty="0">
                <a:latin typeface="+mn-lt"/>
              </a:rPr>
              <a:t>Context:</a:t>
            </a:r>
            <a:endParaRPr lang="en-US" dirty="0">
              <a:latin typeface="+mn-lt"/>
            </a:endParaRPr>
          </a:p>
          <a:p>
            <a:pPr marL="285750" indent="-285750" algn="just">
              <a:buSzPct val="105000"/>
              <a:buFont typeface="Wingdings 3" panose="05040102010807070707" pitchFamily="18" charset="2"/>
              <a:buChar char="p"/>
            </a:pPr>
            <a:r>
              <a:rPr lang="en-IN" dirty="0">
                <a:latin typeface="+mn-lt"/>
              </a:rPr>
              <a:t>To get involved and put all their will into the task, people need to be motivated deeply in their hearts. Then, as human beings, they will be glad to provide an effort for the benefit of other human beings.</a:t>
            </a:r>
            <a:endParaRPr lang="en-US" dirty="0">
              <a:latin typeface="+mn-lt"/>
            </a:endParaRPr>
          </a:p>
          <a:p>
            <a:pPr marL="285750" indent="-285750" algn="just">
              <a:buSzPct val="105000"/>
              <a:buFont typeface="Wingdings 3" panose="05040102010807070707" pitchFamily="18" charset="2"/>
              <a:buChar char="p"/>
            </a:pPr>
            <a:endParaRPr lang="en-US" dirty="0">
              <a:latin typeface="+mn-lt"/>
            </a:endParaRPr>
          </a:p>
        </p:txBody>
      </p:sp>
      <p:pic>
        <p:nvPicPr>
          <p:cNvPr id="10242" name="Picture 2" descr="Image result for Encourage the Te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683424"/>
            <a:ext cx="2724150" cy="262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8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Encourage the team</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SAFETY LEADERSHIP</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SzPct val="105000"/>
              <a:buFont typeface="Wingdings 3" panose="05040102010807070707" pitchFamily="18" charset="2"/>
              <a:buChar char="p"/>
            </a:pPr>
            <a:r>
              <a:rPr lang="en-IN" b="1" dirty="0">
                <a:latin typeface="+mn-lt"/>
              </a:rPr>
              <a:t>I WILL</a:t>
            </a:r>
            <a:endParaRPr lang="en-US" b="1" dirty="0">
              <a:latin typeface="+mn-lt"/>
            </a:endParaRPr>
          </a:p>
          <a:p>
            <a:pPr marL="1028700" lvl="1" algn="just">
              <a:buSzPct val="105000"/>
              <a:buFont typeface="Wingdings 3" panose="05040102010807070707" pitchFamily="18" charset="2"/>
              <a:buChar char=""/>
            </a:pPr>
            <a:r>
              <a:rPr lang="en-IN" dirty="0">
                <a:latin typeface="+mn-lt"/>
              </a:rPr>
              <a:t>Seek and listen to team Safety and Health suggestions, concerns and ideas</a:t>
            </a:r>
            <a:endParaRPr lang="en-US" dirty="0">
              <a:latin typeface="+mn-lt"/>
            </a:endParaRPr>
          </a:p>
          <a:p>
            <a:pPr marL="1028700" lvl="1" algn="just">
              <a:buSzPct val="105000"/>
              <a:buFont typeface="Wingdings 3" panose="05040102010807070707" pitchFamily="18" charset="2"/>
              <a:buChar char=""/>
            </a:pPr>
            <a:r>
              <a:rPr lang="en-IN" dirty="0">
                <a:latin typeface="+mn-lt"/>
              </a:rPr>
              <a:t>Recognize and reward good individual and team Safety and Health performance, and deal firmly and fairly with poor performance</a:t>
            </a:r>
            <a:endParaRPr lang="en-US" dirty="0">
              <a:latin typeface="+mn-lt"/>
            </a:endParaRPr>
          </a:p>
          <a:p>
            <a:pPr marL="285750" indent="-285750" algn="just">
              <a:buSzPct val="105000"/>
              <a:buFont typeface="Wingdings 3" panose="05040102010807070707" pitchFamily="18" charset="2"/>
              <a:buChar char="p"/>
            </a:pPr>
            <a:r>
              <a:rPr lang="en-IN" b="1" dirty="0">
                <a:latin typeface="+mn-lt"/>
              </a:rPr>
              <a:t>I WILL NOT</a:t>
            </a:r>
            <a:endParaRPr lang="en-US" b="1" dirty="0">
              <a:latin typeface="+mn-lt"/>
            </a:endParaRPr>
          </a:p>
          <a:p>
            <a:pPr marL="1028700" lvl="1" algn="just">
              <a:buSzPct val="105000"/>
              <a:buFont typeface="Wingdings 3" panose="05040102010807070707" pitchFamily="18" charset="2"/>
              <a:buChar char=""/>
            </a:pPr>
            <a:r>
              <a:rPr lang="en-IN" dirty="0">
                <a:latin typeface="+mn-lt"/>
              </a:rPr>
              <a:t>Reject feedback. Tend to give direct orders instead of asking for input from them</a:t>
            </a:r>
            <a:endParaRPr lang="en-US" dirty="0">
              <a:latin typeface="+mn-lt"/>
            </a:endParaRPr>
          </a:p>
          <a:p>
            <a:pPr marL="1028700" lvl="1" algn="just">
              <a:buSzPct val="105000"/>
              <a:buFont typeface="Wingdings 3" panose="05040102010807070707" pitchFamily="18" charset="2"/>
              <a:buChar char=""/>
            </a:pPr>
            <a:r>
              <a:rPr lang="en-IN" dirty="0">
                <a:latin typeface="+mn-lt"/>
              </a:rPr>
              <a:t>Neglect to address poor performance and avoid  tough or unpopular decisions</a:t>
            </a:r>
            <a:endParaRPr lang="en-US" dirty="0">
              <a:latin typeface="+mn-lt"/>
            </a:endParaRPr>
          </a:p>
          <a:p>
            <a:pPr marL="400050" indent="-285750">
              <a:buSzPct val="105000"/>
              <a:buFont typeface="Wingdings 3" panose="05040102010807070707" pitchFamily="18" charset="2"/>
              <a:buChar char="p"/>
            </a:pPr>
            <a:endParaRPr lang="en-US" b="1" dirty="0">
              <a:latin typeface="+mn-lt"/>
            </a:endParaRPr>
          </a:p>
        </p:txBody>
      </p:sp>
    </p:spTree>
    <p:extLst>
      <p:ext uri="{BB962C8B-B14F-4D97-AF65-F5344CB8AC3E}">
        <p14:creationId xmlns:p14="http://schemas.microsoft.com/office/powerpoint/2010/main" val="190687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Promote Risk Awareness</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a:latin typeface="+mn-lt"/>
              </a:rPr>
              <a:t>Risk Management </a:t>
            </a:r>
            <a:endParaRPr lang="en-US" dirty="0">
              <a:latin typeface="+mn-lt"/>
            </a:endParaRPr>
          </a:p>
          <a:p>
            <a:pPr marL="285750" indent="-285750" algn="just">
              <a:buSzPct val="105000"/>
              <a:buFont typeface="Wingdings 3" panose="05040102010807070707" pitchFamily="18" charset="2"/>
              <a:buChar char="p"/>
            </a:pPr>
            <a:r>
              <a:rPr lang="en-IN" dirty="0">
                <a:latin typeface="+mn-lt"/>
              </a:rPr>
              <a:t>As a team leader, do I do enough to help my team become autonomous?</a:t>
            </a:r>
            <a:endParaRPr lang="en-US" dirty="0">
              <a:latin typeface="+mn-lt"/>
            </a:endParaRPr>
          </a:p>
          <a:p>
            <a:pPr marL="285750" indent="-285750" algn="just">
              <a:buSzPct val="105000"/>
              <a:buFont typeface="Wingdings 3" panose="05040102010807070707" pitchFamily="18" charset="2"/>
              <a:buChar char="p"/>
            </a:pPr>
            <a:r>
              <a:rPr lang="en-IN" dirty="0">
                <a:latin typeface="+mn-lt"/>
              </a:rPr>
              <a:t>Context:</a:t>
            </a:r>
            <a:endParaRPr lang="en-US" dirty="0">
              <a:latin typeface="+mn-lt"/>
            </a:endParaRPr>
          </a:p>
          <a:p>
            <a:pPr marL="285750" indent="-285750" algn="just">
              <a:buSzPct val="105000"/>
              <a:buFont typeface="Wingdings 3" panose="05040102010807070707" pitchFamily="18" charset="2"/>
              <a:buChar char="p"/>
            </a:pPr>
            <a:r>
              <a:rPr lang="en-IN" dirty="0">
                <a:latin typeface="+mn-lt"/>
              </a:rPr>
              <a:t>No matter how competent the leader is, the only way to reach excellence is by ensuring that each team member reaches his/her highest potential. Everyone must become excellent in detecting the risks and anticipating their control</a:t>
            </a:r>
            <a:r>
              <a:rPr lang="en-IN" b="1" dirty="0">
                <a:latin typeface="+mn-lt"/>
              </a:rPr>
              <a:t>.</a:t>
            </a:r>
            <a:endParaRPr lang="en-US" dirty="0">
              <a:latin typeface="+mn-lt"/>
            </a:endParaRPr>
          </a:p>
        </p:txBody>
      </p:sp>
      <p:pic>
        <p:nvPicPr>
          <p:cNvPr id="5" name="Picture 4"/>
          <p:cNvPicPr>
            <a:picLocks noChangeAspect="1"/>
          </p:cNvPicPr>
          <p:nvPr/>
        </p:nvPicPr>
        <p:blipFill>
          <a:blip r:embed="rId2"/>
          <a:stretch>
            <a:fillRect/>
          </a:stretch>
        </p:blipFill>
        <p:spPr>
          <a:xfrm>
            <a:off x="4724400" y="4495800"/>
            <a:ext cx="4077478"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53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Promote Risk Awareness</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lvl="0" indent="-285750">
              <a:buSzPct val="105000"/>
              <a:buFont typeface="Wingdings 3" panose="05040102010807070707" pitchFamily="18" charset="2"/>
              <a:buChar char="p"/>
            </a:pPr>
            <a:r>
              <a:rPr lang="en-IN" b="1" dirty="0">
                <a:latin typeface="+mn-lt"/>
              </a:rPr>
              <a:t>Risk Management </a:t>
            </a:r>
          </a:p>
          <a:p>
            <a:pPr marL="285750" lvl="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Take time to plan work with team, challenging any complacency about routine work </a:t>
            </a:r>
            <a:endParaRPr lang="en-US" dirty="0">
              <a:latin typeface="+mn-lt"/>
            </a:endParaRPr>
          </a:p>
          <a:p>
            <a:pPr marL="1028700" lvl="1">
              <a:buSzPct val="105000"/>
              <a:buFont typeface="Wingdings 3" panose="05040102010807070707" pitchFamily="18" charset="2"/>
              <a:buChar char=""/>
            </a:pPr>
            <a:r>
              <a:rPr lang="en-IN" dirty="0">
                <a:latin typeface="+mn-lt"/>
              </a:rPr>
              <a:t>Encourage the team to be cautious, and stop the job if they have Safety and Health concerns </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 </a:t>
            </a:r>
            <a:endParaRPr lang="en-US" b="1" dirty="0">
              <a:latin typeface="+mn-lt"/>
            </a:endParaRPr>
          </a:p>
          <a:p>
            <a:pPr marL="1028700" lvl="1">
              <a:buSzPct val="105000"/>
              <a:buFont typeface="Wingdings 3" panose="05040102010807070707" pitchFamily="18" charset="2"/>
              <a:buChar char=""/>
            </a:pPr>
            <a:r>
              <a:rPr lang="en-IN" dirty="0">
                <a:latin typeface="+mn-lt"/>
              </a:rPr>
              <a:t>Rush into the activity without first recognising the hazards and implementing controls </a:t>
            </a:r>
            <a:endParaRPr lang="en-US" dirty="0">
              <a:latin typeface="+mn-lt"/>
            </a:endParaRPr>
          </a:p>
          <a:p>
            <a:pPr marL="1028700" lvl="1">
              <a:buSzPct val="105000"/>
              <a:buFont typeface="Wingdings 3" panose="05040102010807070707" pitchFamily="18" charset="2"/>
              <a:buChar char=""/>
            </a:pPr>
            <a:r>
              <a:rPr lang="en-IN" dirty="0">
                <a:latin typeface="+mn-lt"/>
              </a:rPr>
              <a:t>Consider Safety and Health activities (e.g. risk assessment) as non-essential</a:t>
            </a:r>
            <a:endParaRPr lang="en-US" dirty="0">
              <a:latin typeface="+mn-lt"/>
            </a:endParaRPr>
          </a:p>
          <a:p>
            <a:pPr marL="1028700" lvl="1">
              <a:buSzPct val="105000"/>
              <a:buFont typeface="Wingdings 3" panose="05040102010807070707" pitchFamily="18" charset="2"/>
              <a:buChar char=""/>
            </a:pPr>
            <a:r>
              <a:rPr lang="en-IN" dirty="0">
                <a:latin typeface="+mn-lt"/>
              </a:rPr>
              <a:t>Team Leaders’ Behaviours</a:t>
            </a:r>
            <a:endParaRPr lang="en-US" dirty="0">
              <a:latin typeface="+mn-lt"/>
            </a:endParaRPr>
          </a:p>
        </p:txBody>
      </p:sp>
    </p:spTree>
    <p:extLst>
      <p:ext uri="{BB962C8B-B14F-4D97-AF65-F5344CB8AC3E}">
        <p14:creationId xmlns:p14="http://schemas.microsoft.com/office/powerpoint/2010/main" val="308805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rPr>
              <a:t>  Team Leaders’ Behaviours Involve the Team</a:t>
            </a:r>
            <a:endParaRPr lang="en-US" sz="2000" b="1" dirty="0">
              <a:solidFill>
                <a:schemeClr val="bg1"/>
              </a:solidFill>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Involvement </a:t>
            </a:r>
            <a:endParaRPr lang="en-US" dirty="0">
              <a:latin typeface="+mn-lt"/>
            </a:endParaRPr>
          </a:p>
          <a:p>
            <a:pPr marL="285750" indent="-285750">
              <a:buSzPct val="105000"/>
              <a:buFont typeface="Wingdings 3" panose="05040102010807070707" pitchFamily="18" charset="2"/>
              <a:buChar char="p"/>
            </a:pPr>
            <a:r>
              <a:rPr lang="en-IN" dirty="0">
                <a:latin typeface="+mn-lt"/>
              </a:rPr>
              <a:t>Am I demonstrating constantly my commitment?</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If the leader does not do what he/she says must Be  done,  exactly  as  any other  team  member, he/she loses credibility and  people  do  not  feel Inclined  to  follow.  The  team  leaded is like any other member he/she must listen and improve himself/herself too. No one is perfect</a:t>
            </a:r>
            <a:r>
              <a:rPr lang="en-IN" b="1" dirty="0">
                <a:latin typeface="+mn-lt"/>
              </a:rPr>
              <a:t>.</a:t>
            </a:r>
            <a:endParaRPr lang="en-US" dirty="0">
              <a:latin typeface="+mn-lt"/>
            </a:endParaRPr>
          </a:p>
          <a:p>
            <a:pPr marL="285750" lvl="0" indent="-285750">
              <a:buSzPct val="105000"/>
              <a:buFont typeface="Wingdings 3" panose="05040102010807070707" pitchFamily="18" charset="2"/>
              <a:buChar char="p"/>
            </a:pPr>
            <a:endParaRPr lang="en-US" dirty="0">
              <a:latin typeface="+mn-lt"/>
            </a:endParaRPr>
          </a:p>
        </p:txBody>
      </p:sp>
      <p:pic>
        <p:nvPicPr>
          <p:cNvPr id="5" name="Picture 4"/>
          <p:cNvPicPr>
            <a:picLocks noChangeAspect="1"/>
          </p:cNvPicPr>
          <p:nvPr/>
        </p:nvPicPr>
        <p:blipFill>
          <a:blip r:embed="rId2"/>
          <a:stretch>
            <a:fillRect/>
          </a:stretch>
        </p:blipFill>
        <p:spPr>
          <a:xfrm>
            <a:off x="6468532" y="3733800"/>
            <a:ext cx="2446867"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608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Team Leaders’ Behaviours Involve the Team</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TEAM LEADERS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dirty="0">
              <a:latin typeface="+mn-lt"/>
            </a:endParaRPr>
          </a:p>
          <a:p>
            <a:pPr marL="1028700" lvl="1">
              <a:buSzPct val="105000"/>
              <a:buFont typeface="Wingdings 3" panose="05040102010807070707" pitchFamily="18" charset="2"/>
              <a:buChar char=""/>
            </a:pPr>
            <a:r>
              <a:rPr lang="en-IN" dirty="0">
                <a:latin typeface="+mn-lt"/>
              </a:rPr>
              <a:t>Work with the team to ensure they understand their Safety and Health goals and responsibilities </a:t>
            </a:r>
            <a:endParaRPr lang="en-US" dirty="0">
              <a:latin typeface="+mn-lt"/>
            </a:endParaRPr>
          </a:p>
          <a:p>
            <a:pPr marL="1028700" lvl="1">
              <a:buSzPct val="105000"/>
              <a:buFont typeface="Wingdings 3" panose="05040102010807070707" pitchFamily="18" charset="2"/>
              <a:buChar char=""/>
            </a:pPr>
            <a:r>
              <a:rPr lang="en-IN" dirty="0">
                <a:latin typeface="+mn-lt"/>
              </a:rPr>
              <a:t>Regularly discuss Safety and Health performance during operational meetings e.g. shift handover or shop floor meetings, and share lessons learned </a:t>
            </a:r>
            <a:endParaRPr lang="en-US" dirty="0">
              <a:latin typeface="+mn-lt"/>
            </a:endParaRPr>
          </a:p>
          <a:p>
            <a:pPr marL="1028700" lvl="1">
              <a:buSzPct val="105000"/>
              <a:buFont typeface="Wingdings 3" panose="05040102010807070707" pitchFamily="18" charset="2"/>
              <a:buChar char=""/>
            </a:pPr>
            <a:r>
              <a:rPr lang="en-IN" dirty="0">
                <a:latin typeface="+mn-lt"/>
              </a:rPr>
              <a:t>Support, coach and involve team members in implementing Safety and Health improvements </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 </a:t>
            </a:r>
            <a:endParaRPr lang="en-US" b="1" dirty="0">
              <a:latin typeface="+mn-lt"/>
            </a:endParaRPr>
          </a:p>
          <a:p>
            <a:pPr marL="1028700" lvl="1">
              <a:buSzPct val="105000"/>
              <a:buFont typeface="Wingdings 3" panose="05040102010807070707" pitchFamily="18" charset="2"/>
              <a:buChar char=""/>
            </a:pPr>
            <a:r>
              <a:rPr lang="en-IN" dirty="0">
                <a:latin typeface="+mn-lt"/>
              </a:rPr>
              <a:t>Fail to show willingness to listen to the team or to proposals for change </a:t>
            </a:r>
            <a:endParaRPr lang="en-US" dirty="0">
              <a:latin typeface="+mn-lt"/>
            </a:endParaRPr>
          </a:p>
          <a:p>
            <a:pPr marL="1028700" lvl="1">
              <a:buSzPct val="105000"/>
              <a:buFont typeface="Wingdings 3" panose="05040102010807070707" pitchFamily="18" charset="2"/>
              <a:buChar char=""/>
            </a:pPr>
            <a:r>
              <a:rPr lang="en-IN" dirty="0">
                <a:latin typeface="+mn-lt"/>
              </a:rPr>
              <a:t>Ignore Safety and Health concerns that are raised. Fail to follow through to address concerns </a:t>
            </a:r>
            <a:endParaRPr lang="en-US" dirty="0">
              <a:latin typeface="+mn-lt"/>
            </a:endParaRPr>
          </a:p>
          <a:p>
            <a:pPr marL="1028700" lvl="1">
              <a:buSzPct val="105000"/>
              <a:buFont typeface="Wingdings 3" panose="05040102010807070707" pitchFamily="18" charset="2"/>
              <a:buChar char=""/>
            </a:pPr>
            <a:r>
              <a:rPr lang="en-IN" dirty="0">
                <a:latin typeface="+mn-lt"/>
              </a:rPr>
              <a:t>Give insufficient support to Safety and Health initiative, preventing the message getting through to the workforce</a:t>
            </a:r>
            <a:endParaRPr lang="en-US" dirty="0">
              <a:latin typeface="+mn-lt"/>
            </a:endParaRPr>
          </a:p>
        </p:txBody>
      </p:sp>
    </p:spTree>
    <p:extLst>
      <p:ext uri="{BB962C8B-B14F-4D97-AF65-F5344CB8AC3E}">
        <p14:creationId xmlns:p14="http://schemas.microsoft.com/office/powerpoint/2010/main" val="402060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6"/>
          <p:cNvSpPr>
            <a:spLocks noChangeArrowheads="1"/>
          </p:cNvSpPr>
          <p:nvPr/>
        </p:nvSpPr>
        <p:spPr bwMode="gray">
          <a:xfrm>
            <a:off x="950913" y="1555751"/>
            <a:ext cx="7869237" cy="954088"/>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dirty="0">
                <a:latin typeface="+mn-lt"/>
              </a:rPr>
              <a:t>What is safety leadership?</a:t>
            </a:r>
            <a:endParaRPr lang="en-US" sz="2000" dirty="0">
              <a:latin typeface="+mn-lt"/>
            </a:endParaRPr>
          </a:p>
        </p:txBody>
      </p:sp>
      <p:sp>
        <p:nvSpPr>
          <p:cNvPr id="5" name="Rectangle 29"/>
          <p:cNvSpPr>
            <a:spLocks noChangeArrowheads="1"/>
          </p:cNvSpPr>
          <p:nvPr/>
        </p:nvSpPr>
        <p:spPr bwMode="gray">
          <a:xfrm>
            <a:off x="950913" y="2658979"/>
            <a:ext cx="7869237" cy="950996"/>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dirty="0">
                <a:latin typeface="+mn-lt"/>
              </a:rPr>
              <a:t>Expected behaviours</a:t>
            </a:r>
            <a:endParaRPr lang="en-US" sz="2000" dirty="0">
              <a:latin typeface="+mn-lt"/>
            </a:endParaRPr>
          </a:p>
        </p:txBody>
      </p:sp>
      <p:sp>
        <p:nvSpPr>
          <p:cNvPr id="6" name="Rectangle 32"/>
          <p:cNvSpPr>
            <a:spLocks noChangeArrowheads="1"/>
          </p:cNvSpPr>
          <p:nvPr/>
        </p:nvSpPr>
        <p:spPr bwMode="gray">
          <a:xfrm>
            <a:off x="950913" y="3759116"/>
            <a:ext cx="7869237" cy="944648"/>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dirty="0">
                <a:latin typeface="+mn-lt"/>
              </a:rPr>
              <a:t>Team leaders behaviours </a:t>
            </a:r>
            <a:endParaRPr lang="en-US" sz="2000" dirty="0">
              <a:latin typeface="+mn-lt"/>
            </a:endParaRPr>
          </a:p>
        </p:txBody>
      </p:sp>
      <p:sp>
        <p:nvSpPr>
          <p:cNvPr id="7" name="Rectangle 35"/>
          <p:cNvSpPr>
            <a:spLocks noChangeArrowheads="1"/>
          </p:cNvSpPr>
          <p:nvPr/>
        </p:nvSpPr>
        <p:spPr bwMode="gray">
          <a:xfrm>
            <a:off x="950913" y="4849813"/>
            <a:ext cx="7869237" cy="954087"/>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dirty="0">
                <a:latin typeface="+mn-lt"/>
              </a:rPr>
              <a:t>Managers behaviours </a:t>
            </a:r>
            <a:endParaRPr lang="en-US" sz="2000" dirty="0">
              <a:latin typeface="+mn-lt"/>
            </a:endParaRPr>
          </a:p>
        </p:txBody>
      </p:sp>
      <p:sp>
        <p:nvSpPr>
          <p:cNvPr id="10" name="Rectangle 38"/>
          <p:cNvSpPr>
            <a:spLocks noChangeArrowheads="1"/>
          </p:cNvSpPr>
          <p:nvPr/>
        </p:nvSpPr>
        <p:spPr bwMode="gray">
          <a:xfrm>
            <a:off x="323850" y="3749675"/>
            <a:ext cx="482600" cy="954088"/>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3</a:t>
            </a:r>
          </a:p>
        </p:txBody>
      </p:sp>
      <p:sp>
        <p:nvSpPr>
          <p:cNvPr id="12" name="Rectangle 38"/>
          <p:cNvSpPr>
            <a:spLocks noChangeArrowheads="1"/>
          </p:cNvSpPr>
          <p:nvPr/>
        </p:nvSpPr>
        <p:spPr bwMode="gray">
          <a:xfrm>
            <a:off x="323850" y="4849813"/>
            <a:ext cx="482600" cy="954088"/>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4</a:t>
            </a:r>
          </a:p>
        </p:txBody>
      </p:sp>
      <p:sp>
        <p:nvSpPr>
          <p:cNvPr id="13" name="Rectangle 38"/>
          <p:cNvSpPr>
            <a:spLocks noChangeArrowheads="1"/>
          </p:cNvSpPr>
          <p:nvPr/>
        </p:nvSpPr>
        <p:spPr bwMode="gray">
          <a:xfrm>
            <a:off x="323850" y="2658979"/>
            <a:ext cx="482600" cy="954088"/>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2</a:t>
            </a:r>
          </a:p>
        </p:txBody>
      </p:sp>
      <p:sp>
        <p:nvSpPr>
          <p:cNvPr id="14" name="Rectangle 38"/>
          <p:cNvSpPr>
            <a:spLocks noChangeArrowheads="1"/>
          </p:cNvSpPr>
          <p:nvPr/>
        </p:nvSpPr>
        <p:spPr bwMode="gray">
          <a:xfrm>
            <a:off x="323850" y="1555751"/>
            <a:ext cx="482600" cy="954088"/>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solidFill>
                  <a:schemeClr val="bg1"/>
                </a:solidFill>
                <a:latin typeface="+mn-lt"/>
              </a:rPr>
              <a:t>1</a:t>
            </a: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cs typeface="Arial" panose="020B0604020202020204" pitchFamily="34" charset="0"/>
              </a:rPr>
              <a:t>AGENDA</a:t>
            </a:r>
            <a:endParaRPr lang="en-US" sz="3200" dirty="0">
              <a:cs typeface="Arial" panose="020B0604020202020204" pitchFamily="34" charset="0"/>
            </a:endParaRPr>
          </a:p>
        </p:txBody>
      </p:sp>
    </p:spTree>
    <p:extLst>
      <p:ext uri="{BB962C8B-B14F-4D97-AF65-F5344CB8AC3E}">
        <p14:creationId xmlns:p14="http://schemas.microsoft.com/office/powerpoint/2010/main" val="3063854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Set High Standards</a:t>
            </a:r>
            <a:endParaRPr lang="en-US" sz="2000"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Standards</a:t>
            </a:r>
            <a:endParaRPr lang="en-US" dirty="0">
              <a:latin typeface="+mn-lt"/>
            </a:endParaRPr>
          </a:p>
          <a:p>
            <a:pPr marL="285750" indent="-285750">
              <a:buSzPct val="105000"/>
              <a:buFont typeface="Wingdings 3" panose="05040102010807070707" pitchFamily="18" charset="2"/>
              <a:buChar char="p"/>
            </a:pPr>
            <a:r>
              <a:rPr lang="en-IN" dirty="0">
                <a:latin typeface="+mn-lt"/>
              </a:rPr>
              <a:t>Am I dedicating enough effort to safety, so that I can expect always higher performance from my organisation?</a:t>
            </a:r>
          </a:p>
          <a:p>
            <a:pPr marL="285750" indent="-285750">
              <a:buSzPct val="105000"/>
              <a:buFont typeface="Wingdings 3" panose="05040102010807070707" pitchFamily="18" charset="2"/>
              <a:buChar char="p"/>
            </a:pPr>
            <a:r>
              <a:rPr lang="en-IN" dirty="0">
                <a:latin typeface="+mn-lt"/>
              </a:rPr>
              <a:t>Context:</a:t>
            </a:r>
          </a:p>
          <a:p>
            <a:pPr marL="285750" indent="-285750">
              <a:buSzPct val="105000"/>
              <a:buFont typeface="Wingdings 3" panose="05040102010807070707" pitchFamily="18" charset="2"/>
              <a:buChar char="p"/>
            </a:pPr>
            <a:r>
              <a:rPr lang="en-IN" dirty="0">
                <a:latin typeface="+mn-lt"/>
              </a:rPr>
              <a:t>Managers set the performance of their organisations through their high expectations. Usually, you will get from an organisation the minimum you expect from it, or may be just a bit more. If you want to reach excellence, you must adopt the highest standards you know.</a:t>
            </a:r>
            <a:endParaRPr lang="en-US" dirty="0">
              <a:latin typeface="+mn-lt"/>
            </a:endParaRPr>
          </a:p>
        </p:txBody>
      </p:sp>
      <p:pic>
        <p:nvPicPr>
          <p:cNvPr id="5" name="Picture 4"/>
          <p:cNvPicPr>
            <a:picLocks noChangeAspect="1"/>
          </p:cNvPicPr>
          <p:nvPr/>
        </p:nvPicPr>
        <p:blipFill>
          <a:blip r:embed="rId2"/>
          <a:stretch>
            <a:fillRect/>
          </a:stretch>
        </p:blipFill>
        <p:spPr>
          <a:xfrm>
            <a:off x="6381749" y="3886200"/>
            <a:ext cx="2438401" cy="2438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20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Set High Standards</a:t>
            </a:r>
            <a:endParaRPr lang="en-US" sz="2000"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Regularly explain Safety and Health expectations, and verify understanding and compliance Continually emphasise that our commitment to Safety will never be  sacrificed in pursuit of achieving any other business targets or KPIs </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a:t>
            </a:r>
            <a:r>
              <a:rPr lang="en-IN" dirty="0">
                <a:latin typeface="+mn-lt"/>
              </a:rPr>
              <a:t> </a:t>
            </a:r>
            <a:endParaRPr lang="en-US" dirty="0">
              <a:latin typeface="+mn-lt"/>
            </a:endParaRPr>
          </a:p>
          <a:p>
            <a:pPr marL="1028700" lvl="1">
              <a:buSzPct val="105000"/>
              <a:buFont typeface="Wingdings 3" panose="05040102010807070707" pitchFamily="18" charset="2"/>
              <a:buChar char=""/>
            </a:pPr>
            <a:r>
              <a:rPr lang="en-IN" dirty="0">
                <a:latin typeface="+mn-lt"/>
              </a:rPr>
              <a:t>React to circumstances; do not plan how to achieve desired Safety performance </a:t>
            </a:r>
            <a:endParaRPr lang="en-US" dirty="0">
              <a:latin typeface="+mn-lt"/>
            </a:endParaRPr>
          </a:p>
          <a:p>
            <a:pPr marL="1028700" lvl="1">
              <a:buSzPct val="105000"/>
              <a:buFont typeface="Wingdings 3" panose="05040102010807070707" pitchFamily="18" charset="2"/>
              <a:buChar char=""/>
            </a:pPr>
            <a:r>
              <a:rPr lang="en-IN" dirty="0">
                <a:latin typeface="+mn-lt"/>
              </a:rPr>
              <a:t>Tolerate variable and inconsistent Safety and Health standards</a:t>
            </a:r>
            <a:endParaRPr lang="en-US" dirty="0">
              <a:latin typeface="+mn-lt"/>
            </a:endParaRPr>
          </a:p>
        </p:txBody>
      </p:sp>
    </p:spTree>
    <p:extLst>
      <p:ext uri="{BB962C8B-B14F-4D97-AF65-F5344CB8AC3E}">
        <p14:creationId xmlns:p14="http://schemas.microsoft.com/office/powerpoint/2010/main" val="244555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Communicate Openly</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Communication</a:t>
            </a:r>
            <a:endParaRPr lang="en-US" dirty="0">
              <a:latin typeface="+mn-lt"/>
            </a:endParaRPr>
          </a:p>
          <a:p>
            <a:pPr marL="285750" indent="-285750">
              <a:buSzPct val="105000"/>
              <a:buFont typeface="Wingdings 3" panose="05040102010807070707" pitchFamily="18" charset="2"/>
              <a:buChar char="p"/>
            </a:pPr>
            <a:r>
              <a:rPr lang="en-IN" dirty="0">
                <a:latin typeface="+mn-lt"/>
              </a:rPr>
              <a:t>Do I tell my organisation how much I feel responsible for safety, how important that is for me? Do I do this often enough?</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Successful managers obtain from others that they work well, willingly and gladly. To succeed, they must excel in communication at all levels.</a:t>
            </a:r>
            <a:endParaRPr lang="en-US" dirty="0">
              <a:latin typeface="+mn-lt"/>
            </a:endParaRPr>
          </a:p>
        </p:txBody>
      </p:sp>
    </p:spTree>
    <p:extLst>
      <p:ext uri="{BB962C8B-B14F-4D97-AF65-F5344CB8AC3E}">
        <p14:creationId xmlns:p14="http://schemas.microsoft.com/office/powerpoint/2010/main" val="233590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Communicate Openly</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Talk face-to-face with the staff about Safety and Health performance and concerns</a:t>
            </a:r>
            <a:endParaRPr lang="en-US" dirty="0">
              <a:latin typeface="+mn-lt"/>
            </a:endParaRPr>
          </a:p>
          <a:p>
            <a:pPr marL="1028700" lvl="1">
              <a:buSzPct val="105000"/>
              <a:buFont typeface="Wingdings 3" panose="05040102010807070707" pitchFamily="18" charset="2"/>
              <a:buChar char=""/>
            </a:pPr>
            <a:r>
              <a:rPr lang="en-IN" dirty="0">
                <a:latin typeface="+mn-lt"/>
              </a:rPr>
              <a:t>Provide prompt, honest feedback on concerns raised by the workforce </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a:t>
            </a:r>
            <a:r>
              <a:rPr lang="en-IN" dirty="0">
                <a:latin typeface="+mn-lt"/>
              </a:rPr>
              <a:t> </a:t>
            </a:r>
            <a:endParaRPr lang="en-US" dirty="0">
              <a:latin typeface="+mn-lt"/>
            </a:endParaRPr>
          </a:p>
          <a:p>
            <a:pPr marL="1028700" lvl="1">
              <a:buSzPct val="105000"/>
              <a:buFont typeface="Wingdings 3" panose="05040102010807070707" pitchFamily="18" charset="2"/>
              <a:buChar char=""/>
            </a:pPr>
            <a:r>
              <a:rPr lang="en-IN" dirty="0">
                <a:latin typeface="+mn-lt"/>
              </a:rPr>
              <a:t>Wait for others to communicate on Safety and Health; do not take initiative </a:t>
            </a:r>
            <a:endParaRPr lang="en-US" dirty="0">
              <a:latin typeface="+mn-lt"/>
            </a:endParaRPr>
          </a:p>
          <a:p>
            <a:pPr marL="1028700" lvl="1">
              <a:buSzPct val="105000"/>
              <a:buFont typeface="Wingdings 3" panose="05040102010807070707" pitchFamily="18" charset="2"/>
              <a:buChar char=""/>
            </a:pPr>
            <a:r>
              <a:rPr lang="en-IN" dirty="0">
                <a:latin typeface="+mn-lt"/>
              </a:rPr>
              <a:t>Fail to include Safety and Health on the leadership meeting agenda</a:t>
            </a:r>
            <a:endParaRPr lang="en-US" dirty="0">
              <a:latin typeface="+mn-lt"/>
            </a:endParaRPr>
          </a:p>
        </p:txBody>
      </p:sp>
    </p:spTree>
    <p:extLst>
      <p:ext uri="{BB962C8B-B14F-4D97-AF65-F5344CB8AC3E}">
        <p14:creationId xmlns:p14="http://schemas.microsoft.com/office/powerpoint/2010/main" val="134761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Confront Risk</a:t>
            </a:r>
            <a:endParaRPr lang="en-US" sz="2000"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Risk Management </a:t>
            </a:r>
            <a:endParaRPr lang="en-US" dirty="0">
              <a:latin typeface="+mn-lt"/>
            </a:endParaRPr>
          </a:p>
          <a:p>
            <a:pPr marL="285750" indent="-285750">
              <a:buSzPct val="105000"/>
              <a:buFont typeface="Wingdings 3" panose="05040102010807070707" pitchFamily="18" charset="2"/>
              <a:buChar char="p"/>
            </a:pPr>
            <a:r>
              <a:rPr lang="en-IN" dirty="0">
                <a:latin typeface="+mn-lt"/>
              </a:rPr>
              <a:t>Am I aware of all the risks people in my organisation encounter every day in the course of their work? What do I do to make sure I know those risks and to enable employees to protect themselves against any danger?</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“Walk the talk” means: “I go around, I know what my people do, how they do it, how easy or difficult is each task, which are the dangers we must worry about. I know what my people need to do their work well and I make sure they have what they need.”</a:t>
            </a:r>
            <a:endParaRPr lang="en-US" dirty="0">
              <a:latin typeface="+mn-lt"/>
            </a:endParaRPr>
          </a:p>
        </p:txBody>
      </p:sp>
      <p:pic>
        <p:nvPicPr>
          <p:cNvPr id="5" name="Picture 4"/>
          <p:cNvPicPr>
            <a:picLocks noChangeAspect="1"/>
          </p:cNvPicPr>
          <p:nvPr/>
        </p:nvPicPr>
        <p:blipFill rotWithShape="1">
          <a:blip r:embed="rId2"/>
          <a:srcRect l="21280"/>
          <a:stretch/>
        </p:blipFill>
        <p:spPr>
          <a:xfrm>
            <a:off x="6324600" y="4114800"/>
            <a:ext cx="2495550" cy="2162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29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Confront Risk</a:t>
            </a:r>
            <a:endParaRPr lang="en-US" sz="2000"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Risk Management </a:t>
            </a:r>
            <a:endParaRPr lang="en-US" dirty="0">
              <a:latin typeface="+mn-lt"/>
            </a:endParaRPr>
          </a:p>
          <a:p>
            <a:pPr marL="285750" indent="-285750">
              <a:buSzPct val="105000"/>
              <a:buFont typeface="Wingdings 3" panose="05040102010807070707" pitchFamily="18" charset="2"/>
              <a:buChar char="p"/>
            </a:pPr>
            <a:r>
              <a:rPr lang="en-IN" b="1" dirty="0">
                <a:latin typeface="+mn-lt"/>
              </a:rPr>
              <a:t>I WILL </a:t>
            </a:r>
            <a:endParaRPr lang="en-US" dirty="0">
              <a:latin typeface="+mn-lt"/>
            </a:endParaRPr>
          </a:p>
          <a:p>
            <a:pPr marL="1028700" lvl="1">
              <a:buSzPct val="105000"/>
              <a:buFont typeface="Wingdings 3" panose="05040102010807070707" pitchFamily="18" charset="2"/>
              <a:buChar char=""/>
            </a:pPr>
            <a:r>
              <a:rPr lang="en-IN" dirty="0">
                <a:latin typeface="+mn-lt"/>
              </a:rPr>
              <a:t>Ensure effective mechanisms exist for people to raise Safety and Health and welfare concerns </a:t>
            </a:r>
            <a:endParaRPr lang="en-US" dirty="0">
              <a:latin typeface="+mn-lt"/>
            </a:endParaRPr>
          </a:p>
          <a:p>
            <a:pPr marL="1028700" lvl="1">
              <a:buSzPct val="105000"/>
              <a:buFont typeface="Wingdings 3" panose="05040102010807070707" pitchFamily="18" charset="2"/>
              <a:buChar char=""/>
            </a:pPr>
            <a:r>
              <a:rPr lang="en-IN" dirty="0">
                <a:latin typeface="+mn-lt"/>
              </a:rPr>
              <a:t>Be approachable by any employee to discuss Safety and Health concerns that the employee would like to address </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 </a:t>
            </a:r>
            <a:endParaRPr lang="en-US" b="1" dirty="0">
              <a:latin typeface="+mn-lt"/>
            </a:endParaRPr>
          </a:p>
          <a:p>
            <a:pPr marL="1028700" lvl="1">
              <a:buSzPct val="105000"/>
              <a:buFont typeface="Wingdings 3" panose="05040102010807070707" pitchFamily="18" charset="2"/>
              <a:buChar char=""/>
            </a:pPr>
            <a:r>
              <a:rPr lang="en-IN" dirty="0">
                <a:latin typeface="+mn-lt"/>
              </a:rPr>
              <a:t>Fail to seek new ideas to support Safety and Health performance improvement </a:t>
            </a:r>
            <a:endParaRPr lang="en-US" dirty="0">
              <a:latin typeface="+mn-lt"/>
            </a:endParaRPr>
          </a:p>
          <a:p>
            <a:pPr marL="1028700" lvl="1">
              <a:buSzPct val="105000"/>
              <a:buFont typeface="Wingdings 3" panose="05040102010807070707" pitchFamily="18" charset="2"/>
              <a:buChar char=""/>
            </a:pPr>
            <a:r>
              <a:rPr lang="en-IN" dirty="0">
                <a:latin typeface="+mn-lt"/>
              </a:rPr>
              <a:t>Fail to provide response or feedback to workforce about Safety and Health or welfare concerns raised</a:t>
            </a:r>
            <a:endParaRPr lang="en-US" dirty="0">
              <a:latin typeface="+mn-lt"/>
            </a:endParaRPr>
          </a:p>
        </p:txBody>
      </p:sp>
    </p:spTree>
    <p:extLst>
      <p:ext uri="{BB962C8B-B14F-4D97-AF65-F5344CB8AC3E}">
        <p14:creationId xmlns:p14="http://schemas.microsoft.com/office/powerpoint/2010/main" val="82337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Involve the Workforce</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Involvement</a:t>
            </a:r>
            <a:endParaRPr lang="en-US" dirty="0">
              <a:latin typeface="+mn-lt"/>
            </a:endParaRPr>
          </a:p>
          <a:p>
            <a:pPr marL="285750" indent="-285750">
              <a:buSzPct val="105000"/>
              <a:buFont typeface="Wingdings 3" panose="05040102010807070707" pitchFamily="18" charset="2"/>
              <a:buChar char="p"/>
            </a:pPr>
            <a:r>
              <a:rPr lang="en-IN" dirty="0">
                <a:latin typeface="+mn-lt"/>
              </a:rPr>
              <a:t>Am I demonstrating that our organisation needs everyone’s involvement including mine, uncompromised – to build and maintain a safe work environment?</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No leader in history has accomplished anything alone. The great men in all periods were those that had the ability to involve people at all levels in a common cause. Why should safety in our company be different?</a:t>
            </a:r>
            <a:endParaRPr lang="en-US" dirty="0">
              <a:latin typeface="+mn-lt"/>
            </a:endParaRPr>
          </a:p>
        </p:txBody>
      </p:sp>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589" y="3640575"/>
            <a:ext cx="3396916" cy="283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0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IN" sz="2000" b="1" dirty="0">
                <a:solidFill>
                  <a:schemeClr val="bg1"/>
                </a:solidFill>
                <a:latin typeface="+mn-lt"/>
              </a:rPr>
              <a:t>  Involve the Workforce</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algn="ctr"/>
            <a:r>
              <a:rPr lang="en-IN" sz="3200" dirty="0"/>
              <a:t>MANAGERS’ </a:t>
            </a:r>
            <a:r>
              <a:rPr lang="en-IN" sz="3200" dirty="0">
                <a:cs typeface="Arial" panose="020B0604020202020204" pitchFamily="34" charset="0"/>
              </a:rPr>
              <a:t>BEHAVIOURS</a:t>
            </a:r>
            <a:endParaRPr lang="en-US" sz="3200" dirty="0">
              <a:cs typeface="Arial" panose="020B0604020202020204" pitchFamily="34" charset="0"/>
            </a:endParaRPr>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numCol="1"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Ensure adequate Safety and Health resources and training are available; allocate sufficient time and priority for these initiatives.</a:t>
            </a:r>
            <a:endParaRPr lang="en-US" dirty="0">
              <a:latin typeface="+mn-lt"/>
            </a:endParaRPr>
          </a:p>
          <a:p>
            <a:pPr marL="1028700" lvl="1">
              <a:buSzPct val="105000"/>
              <a:buFont typeface="Wingdings 3" panose="05040102010807070707" pitchFamily="18" charset="2"/>
              <a:buChar char=""/>
            </a:pPr>
            <a:r>
              <a:rPr lang="en-IN" dirty="0">
                <a:latin typeface="+mn-lt"/>
              </a:rPr>
              <a:t>Take personal action to improve Safety and Health performance by showing enthusiasm, decisiveness and support.</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a:t>
            </a:r>
            <a:endParaRPr lang="en-US" b="1" dirty="0">
              <a:latin typeface="+mn-lt"/>
            </a:endParaRPr>
          </a:p>
          <a:p>
            <a:pPr marL="1028700" lvl="1">
              <a:buSzPct val="105000"/>
              <a:buFont typeface="Wingdings 3" panose="05040102010807070707" pitchFamily="18" charset="2"/>
              <a:buChar char=""/>
            </a:pPr>
            <a:r>
              <a:rPr lang="en-IN" dirty="0">
                <a:latin typeface="+mn-lt"/>
              </a:rPr>
              <a:t>Unnecessarily delegate attendance at Safety and Health meetings, and personal involvement in Safety and Health initiatives.</a:t>
            </a:r>
            <a:endParaRPr lang="en-US" dirty="0">
              <a:latin typeface="+mn-lt"/>
            </a:endParaRPr>
          </a:p>
          <a:p>
            <a:pPr marL="1028700" lvl="1">
              <a:buSzPct val="105000"/>
              <a:buFont typeface="Wingdings 3" panose="05040102010807070707" pitchFamily="18" charset="2"/>
              <a:buChar char=""/>
            </a:pPr>
            <a:r>
              <a:rPr lang="en-IN" dirty="0">
                <a:latin typeface="+mn-lt"/>
              </a:rPr>
              <a:t>Show no positive interest, enthusiasm or support for Safety and Health initiatives or issues.</a:t>
            </a:r>
            <a:endParaRPr lang="en-US" dirty="0">
              <a:latin typeface="+mn-lt"/>
            </a:endParaRPr>
          </a:p>
        </p:txBody>
      </p:sp>
      <p:pic>
        <p:nvPicPr>
          <p:cNvPr id="26626" name="Picture 2" descr="Image result for Involv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4756" y="4572000"/>
            <a:ext cx="2710644" cy="18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1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200" b="1" noProof="1">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WHAT IS SAFETY LEADERSHIP?</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a:latin typeface="+mn-lt"/>
              </a:rPr>
              <a:t>Safety leadership is defined as the process of interaction between leaders and followers, through which leaders can exert their influence on followers to achieve organizational safety goals.</a:t>
            </a:r>
          </a:p>
          <a:p>
            <a:pPr marL="285750" indent="-285750">
              <a:buSzPct val="105000"/>
              <a:buFont typeface="Wingdings 3" panose="05040102010807070707" pitchFamily="18" charset="2"/>
              <a:buChar char="p"/>
            </a:pPr>
            <a:r>
              <a:rPr lang="en-IN" dirty="0">
                <a:latin typeface="+mn-lt"/>
              </a:rPr>
              <a:t>The feature of this definition that most often confuses people is the concept of leaders and followers. The terms ‘leadership’ and ‘management’ are used interchangeably. </a:t>
            </a:r>
          </a:p>
          <a:p>
            <a:pPr marL="285750" indent="-285750">
              <a:buSzPct val="105000"/>
              <a:buFont typeface="Wingdings 3" panose="05040102010807070707" pitchFamily="18" charset="2"/>
              <a:buChar char="p"/>
            </a:pPr>
            <a:r>
              <a:rPr lang="en-IN" dirty="0">
                <a:latin typeface="+mn-lt"/>
              </a:rPr>
              <a:t>The problem here is that many do not recognize the critical differences between these roles and the vital functions of each in building strong safety performance. </a:t>
            </a:r>
          </a:p>
          <a:p>
            <a:pPr marL="285750" indent="-285750">
              <a:buSzPct val="105000"/>
              <a:buFont typeface="Wingdings 3" panose="05040102010807070707" pitchFamily="18" charset="2"/>
              <a:buChar char="p"/>
            </a:pPr>
            <a:r>
              <a:rPr lang="en-IN" dirty="0">
                <a:latin typeface="+mn-lt"/>
              </a:rPr>
              <a:t>Specifically, managers exist as part of the organization’s structural hierarchy and exert formal influence over their subordinates, while leadership is a voluntary activity by which an individual exerts social influence over co-workers by setting an example of appropriate behaviour to elicit shared goals and effect Positive change in the organization. </a:t>
            </a:r>
          </a:p>
          <a:p>
            <a:pPr marL="285750" indent="-285750">
              <a:buSzPct val="105000"/>
              <a:buFont typeface="Wingdings 3" panose="05040102010807070707" pitchFamily="18" charset="2"/>
              <a:buChar char="p"/>
            </a:pPr>
            <a:r>
              <a:rPr lang="en-IN" dirty="0">
                <a:latin typeface="+mn-lt"/>
              </a:rPr>
              <a:t>Certainly one individual can be both a manager and a leader but this only occurs through conscious effort to effectively perform both roles.</a:t>
            </a:r>
            <a:endParaRPr lang="en-US" dirty="0">
              <a:latin typeface="+mn-lt"/>
            </a:endParaRPr>
          </a:p>
          <a:p>
            <a:r>
              <a:rPr lang="en-IN" dirty="0">
                <a:latin typeface="+mn-lt"/>
              </a:rPr>
              <a:t> </a:t>
            </a:r>
            <a:endParaRPr lang="en-US" dirty="0">
              <a:latin typeface="+mn-lt"/>
            </a:endParaRPr>
          </a:p>
        </p:txBody>
      </p:sp>
      <p:pic>
        <p:nvPicPr>
          <p:cNvPr id="11" name="Picture 10"/>
          <p:cNvPicPr>
            <a:picLocks noChangeAspect="1"/>
          </p:cNvPicPr>
          <p:nvPr/>
        </p:nvPicPr>
        <p:blipFill>
          <a:blip r:embed="rId2">
            <a:duotone>
              <a:prstClr val="black"/>
              <a:schemeClr val="bg1">
                <a:lumMod val="85000"/>
                <a:tint val="45000"/>
                <a:satMod val="400000"/>
              </a:schemeClr>
            </a:duotone>
          </a:blip>
          <a:stretch>
            <a:fillRect/>
          </a:stretch>
        </p:blipFill>
        <p:spPr>
          <a:xfrm>
            <a:off x="7367337" y="5159188"/>
            <a:ext cx="1600200" cy="1317812"/>
          </a:xfrm>
          <a:prstGeom prst="rect">
            <a:avLst/>
          </a:prstGeom>
          <a:ln>
            <a:noFill/>
          </a:ln>
          <a:effectLst>
            <a:softEdge rad="112500"/>
          </a:effectLst>
        </p:spPr>
      </p:pic>
    </p:spTree>
    <p:extLst>
      <p:ext uri="{BB962C8B-B14F-4D97-AF65-F5344CB8AC3E}">
        <p14:creationId xmlns:p14="http://schemas.microsoft.com/office/powerpoint/2010/main" val="294266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200" b="1" noProof="1">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a:latin typeface="+mn-lt"/>
              </a:rPr>
              <a:t>Company expects all its employees, i.e. managers, team leaders and employees in general, to display Behaviours that lead to a strong safety culture. </a:t>
            </a:r>
          </a:p>
          <a:p>
            <a:pPr marL="285750" indent="-285750">
              <a:buSzPct val="105000"/>
              <a:buFont typeface="Wingdings 3" panose="05040102010807070707" pitchFamily="18" charset="2"/>
              <a:buChar char="p"/>
            </a:pPr>
            <a:r>
              <a:rPr lang="en-IN" dirty="0">
                <a:latin typeface="+mn-lt"/>
              </a:rPr>
              <a:t>Contractors who work in the same environment Are asked to adhere to the same standards. </a:t>
            </a:r>
          </a:p>
          <a:p>
            <a:pPr marL="285750" indent="-285750">
              <a:buSzPct val="105000"/>
              <a:buFont typeface="Wingdings 3" panose="05040102010807070707" pitchFamily="18" charset="2"/>
              <a:buChar char="p"/>
            </a:pPr>
            <a:r>
              <a:rPr lang="en-IN" dirty="0">
                <a:latin typeface="+mn-lt"/>
              </a:rPr>
              <a:t>These behaviours are linked through four themes: </a:t>
            </a:r>
            <a:endParaRPr lang="en-US" dirty="0">
              <a:latin typeface="+mn-lt"/>
            </a:endParaRPr>
          </a:p>
          <a:p>
            <a:pPr marL="1028700" lvl="1" algn="just">
              <a:buSzPct val="105000"/>
              <a:buFont typeface="Wingdings 3" panose="05040102010807070707" pitchFamily="18" charset="2"/>
              <a:buChar char=""/>
            </a:pPr>
            <a:r>
              <a:rPr lang="en-IN" dirty="0">
                <a:latin typeface="+mn-lt"/>
              </a:rPr>
              <a:t>Standards</a:t>
            </a:r>
            <a:endParaRPr lang="en-US" dirty="0">
              <a:latin typeface="+mn-lt"/>
            </a:endParaRPr>
          </a:p>
          <a:p>
            <a:pPr marL="1028700" lvl="1" algn="just">
              <a:buSzPct val="105000"/>
              <a:buFont typeface="Wingdings 3" panose="05040102010807070707" pitchFamily="18" charset="2"/>
              <a:buChar char=""/>
            </a:pPr>
            <a:r>
              <a:rPr lang="en-IN" dirty="0">
                <a:latin typeface="+mn-lt"/>
              </a:rPr>
              <a:t>Communication</a:t>
            </a:r>
            <a:endParaRPr lang="en-US" dirty="0">
              <a:latin typeface="+mn-lt"/>
            </a:endParaRPr>
          </a:p>
          <a:p>
            <a:pPr marL="1028700" lvl="1" algn="just">
              <a:buSzPct val="105000"/>
              <a:buFont typeface="Wingdings 3" panose="05040102010807070707" pitchFamily="18" charset="2"/>
              <a:buChar char=""/>
            </a:pPr>
            <a:r>
              <a:rPr lang="en-IN" dirty="0">
                <a:latin typeface="+mn-lt"/>
              </a:rPr>
              <a:t>Risk Management</a:t>
            </a:r>
          </a:p>
          <a:p>
            <a:pPr marL="1028700" lvl="1" algn="just">
              <a:buSzPct val="105000"/>
              <a:buFont typeface="Wingdings 3" panose="05040102010807070707" pitchFamily="18" charset="2"/>
              <a:buChar char=""/>
            </a:pPr>
            <a:r>
              <a:rPr lang="en-IN" dirty="0">
                <a:latin typeface="+mn-lt"/>
              </a:rPr>
              <a:t>Involvement</a:t>
            </a:r>
            <a:endParaRPr lang="en-US" dirty="0">
              <a:latin typeface="+mn-lt"/>
            </a:endParaRPr>
          </a:p>
          <a:p>
            <a:pPr marL="342900" indent="-342900">
              <a:buSzPct val="105000"/>
              <a:buFont typeface="Wingdings 3" panose="05040102010807070707" pitchFamily="18" charset="2"/>
              <a:buChar char=""/>
            </a:pPr>
            <a:endParaRPr lang="en-US" sz="2400" b="1" dirty="0">
              <a:latin typeface="+mn-lt"/>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155" y="4114800"/>
            <a:ext cx="343524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200" b="1" noProof="1">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nSpc>
                <a:spcPct val="150000"/>
              </a:lnSpc>
              <a:buSzPct val="105000"/>
              <a:buFont typeface="Wingdings 3" panose="05040102010807070707" pitchFamily="18" charset="2"/>
              <a:buChar char="p"/>
            </a:pPr>
            <a:r>
              <a:rPr lang="en-IN" dirty="0">
                <a:latin typeface="+mn-lt"/>
              </a:rPr>
              <a:t>“</a:t>
            </a:r>
            <a:r>
              <a:rPr lang="en-IN" b="1" dirty="0">
                <a:latin typeface="+mn-lt"/>
              </a:rPr>
              <a:t>Managers”, “Team Leaders” and “Everyone</a:t>
            </a:r>
            <a:r>
              <a:rPr lang="en-IN" dirty="0">
                <a:latin typeface="+mn-lt"/>
              </a:rPr>
              <a:t>” there are four sets of behaviours. As the name implies, Everyone” behaviours apply to all of us. Those occupying functions of first line supervision or management display also additional behaviours that correspond to the functions of “Team Leader” and “Manager”.</a:t>
            </a:r>
          </a:p>
          <a:p>
            <a:pPr marL="285750" indent="-285750">
              <a:lnSpc>
                <a:spcPct val="150000"/>
              </a:lnSpc>
              <a:buSzPct val="105000"/>
              <a:buFont typeface="Wingdings 3" panose="05040102010807070707" pitchFamily="18" charset="2"/>
              <a:buChar char="p"/>
            </a:pPr>
            <a:r>
              <a:rPr lang="en-IN" dirty="0">
                <a:latin typeface="+mn-lt"/>
              </a:rPr>
              <a:t>Each behaviour has a letter code for ease of reference. </a:t>
            </a:r>
          </a:p>
          <a:p>
            <a:pPr lvl="2">
              <a:lnSpc>
                <a:spcPct val="150000"/>
              </a:lnSpc>
            </a:pPr>
            <a:r>
              <a:rPr lang="en-IN" b="1" dirty="0">
                <a:latin typeface="+mn-lt"/>
              </a:rPr>
              <a:t>E </a:t>
            </a:r>
            <a:r>
              <a:rPr lang="en-IN" dirty="0">
                <a:latin typeface="+mn-lt"/>
              </a:rPr>
              <a:t>refers to Everyone</a:t>
            </a:r>
          </a:p>
          <a:p>
            <a:pPr lvl="2">
              <a:lnSpc>
                <a:spcPct val="150000"/>
              </a:lnSpc>
            </a:pPr>
            <a:r>
              <a:rPr lang="en-IN" b="1" dirty="0">
                <a:latin typeface="+mn-lt"/>
              </a:rPr>
              <a:t>L </a:t>
            </a:r>
            <a:r>
              <a:rPr lang="en-IN" dirty="0">
                <a:latin typeface="+mn-lt"/>
              </a:rPr>
              <a:t>to Team Leaders </a:t>
            </a:r>
          </a:p>
          <a:p>
            <a:pPr lvl="2">
              <a:lnSpc>
                <a:spcPct val="150000"/>
              </a:lnSpc>
            </a:pPr>
            <a:r>
              <a:rPr lang="en-IN" b="1" dirty="0">
                <a:latin typeface="+mn-lt"/>
              </a:rPr>
              <a:t>M </a:t>
            </a:r>
            <a:r>
              <a:rPr lang="en-IN" dirty="0">
                <a:latin typeface="+mn-lt"/>
              </a:rPr>
              <a:t>to Managers </a:t>
            </a:r>
          </a:p>
          <a:p>
            <a:pPr lvl="2">
              <a:lnSpc>
                <a:spcPct val="150000"/>
              </a:lnSpc>
            </a:pPr>
            <a:r>
              <a:rPr lang="en-IN" b="1" dirty="0">
                <a:latin typeface="+mn-lt"/>
              </a:rPr>
              <a:t>P </a:t>
            </a:r>
            <a:r>
              <a:rPr lang="en-IN" dirty="0">
                <a:latin typeface="+mn-lt"/>
              </a:rPr>
              <a:t>refers to a positive Safety and Health behaviour</a:t>
            </a:r>
          </a:p>
          <a:p>
            <a:pPr lvl="2">
              <a:lnSpc>
                <a:spcPct val="150000"/>
              </a:lnSpc>
            </a:pPr>
            <a:r>
              <a:rPr lang="en-IN" b="1" dirty="0">
                <a:latin typeface="+mn-lt"/>
              </a:rPr>
              <a:t>N </a:t>
            </a:r>
            <a:r>
              <a:rPr lang="en-IN" dirty="0">
                <a:latin typeface="+mn-lt"/>
              </a:rPr>
              <a:t>refers to a negative Safety and Health  behaviour.</a:t>
            </a:r>
          </a:p>
          <a:p>
            <a:pPr marL="285750" indent="-285750">
              <a:lnSpc>
                <a:spcPct val="150000"/>
              </a:lnSpc>
              <a:buSzPct val="105000"/>
              <a:buFont typeface="Wingdings 3" panose="05040102010807070707" pitchFamily="18" charset="2"/>
              <a:buChar char="p"/>
            </a:pPr>
            <a:r>
              <a:rPr lang="en-IN" dirty="0">
                <a:latin typeface="+mn-lt"/>
              </a:rPr>
              <a:t>Each behaviour is also numbered.</a:t>
            </a:r>
            <a:endParaRPr lang="en-US" dirty="0">
              <a:latin typeface="+mn-lt"/>
            </a:endParaRPr>
          </a:p>
          <a:p>
            <a:pPr>
              <a:lnSpc>
                <a:spcPct val="150000"/>
              </a:lnSpc>
            </a:pPr>
            <a:endParaRPr lang="en-US" sz="2400" b="1" dirty="0">
              <a:latin typeface="+mn-lt"/>
            </a:endParaRPr>
          </a:p>
        </p:txBody>
      </p:sp>
      <p:pic>
        <p:nvPicPr>
          <p:cNvPr id="6" name="Picture 5"/>
          <p:cNvPicPr>
            <a:picLocks noChangeAspect="1"/>
          </p:cNvPicPr>
          <p:nvPr/>
        </p:nvPicPr>
        <p:blipFill>
          <a:blip r:embed="rId2">
            <a:duotone>
              <a:prstClr val="black"/>
              <a:schemeClr val="bg1">
                <a:lumMod val="85000"/>
                <a:tint val="45000"/>
                <a:satMod val="400000"/>
              </a:schemeClr>
            </a:duotone>
          </a:blip>
          <a:stretch>
            <a:fillRect/>
          </a:stretch>
        </p:blipFill>
        <p:spPr>
          <a:xfrm>
            <a:off x="6329613" y="3810000"/>
            <a:ext cx="2514600"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501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Follow Rules</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a:latin typeface="+mn-lt"/>
              </a:rPr>
              <a:t>Do I always follow safety rules and procedures?</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In companies that excel in safety, everybody follows the rules that guarantee safe operation and therefore the prevention of accidents.</a:t>
            </a:r>
            <a:endParaRPr lang="en-US" dirty="0">
              <a:latin typeface="+mn-lt"/>
            </a:endParaRPr>
          </a:p>
          <a:p>
            <a:pPr marL="285750" indent="-285750">
              <a:buSzPct val="105000"/>
              <a:buFont typeface="Wingdings 3" panose="05040102010807070707" pitchFamily="18" charset="2"/>
              <a:buChar char="p"/>
            </a:pPr>
            <a:r>
              <a:rPr lang="en-IN" dirty="0">
                <a:latin typeface="+mn-lt"/>
              </a:rPr>
              <a:t>They do so because they want to, because they understand that safety is to their own advantage.</a:t>
            </a:r>
            <a:r>
              <a:rPr lang="en-IN" b="1" dirty="0">
                <a:latin typeface="+mn-lt"/>
              </a:rPr>
              <a:t> </a:t>
            </a:r>
          </a:p>
          <a:p>
            <a:pPr marL="285750" indent="-285750">
              <a:buSzPct val="105000"/>
              <a:buFont typeface="Wingdings 3" panose="05040102010807070707" pitchFamily="18" charset="2"/>
              <a:buChar char="p"/>
            </a:pPr>
            <a:endParaRPr lang="en-IN" b="1" dirty="0">
              <a:latin typeface="+mn-lt"/>
            </a:endParaRPr>
          </a:p>
        </p:txBody>
      </p:sp>
      <p:pic>
        <p:nvPicPr>
          <p:cNvPr id="7" name="Picture 6"/>
          <p:cNvPicPr>
            <a:picLocks noChangeAspect="1"/>
          </p:cNvPicPr>
          <p:nvPr/>
        </p:nvPicPr>
        <p:blipFill>
          <a:blip r:embed="rId2">
            <a:duotone>
              <a:prstClr val="black"/>
              <a:schemeClr val="bg1">
                <a:lumMod val="85000"/>
                <a:tint val="45000"/>
                <a:satMod val="400000"/>
              </a:schemeClr>
            </a:duotone>
          </a:blip>
          <a:stretch>
            <a:fillRect/>
          </a:stretch>
        </p:blipFill>
        <p:spPr>
          <a:xfrm>
            <a:off x="7684017" y="4716379"/>
            <a:ext cx="1295551" cy="1760621"/>
          </a:xfrm>
          <a:prstGeom prst="rect">
            <a:avLst/>
          </a:prstGeom>
          <a:ln>
            <a:noFill/>
          </a:ln>
          <a:effectLst>
            <a:softEdge rad="112500"/>
          </a:effectLst>
        </p:spPr>
      </p:pic>
    </p:spTree>
    <p:extLst>
      <p:ext uri="{BB962C8B-B14F-4D97-AF65-F5344CB8AC3E}">
        <p14:creationId xmlns:p14="http://schemas.microsoft.com/office/powerpoint/2010/main" val="145484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Follow Rules</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 </a:t>
            </a:r>
          </a:p>
          <a:p>
            <a:pPr marL="1028700" lvl="1">
              <a:buSzPct val="105000"/>
              <a:buFont typeface="Wingdings 3" panose="05040102010807070707" pitchFamily="18" charset="2"/>
              <a:buChar char=""/>
            </a:pPr>
            <a:r>
              <a:rPr lang="en-IN" dirty="0">
                <a:latin typeface="+mn-lt"/>
              </a:rPr>
              <a:t>Learn and respect relevant local standards, rules and procedures </a:t>
            </a:r>
          </a:p>
          <a:p>
            <a:pPr marL="1028700" lvl="1">
              <a:buSzPct val="105000"/>
              <a:buFont typeface="Wingdings 3" panose="05040102010807070707" pitchFamily="18" charset="2"/>
              <a:buChar char=""/>
            </a:pPr>
            <a:r>
              <a:rPr lang="en-IN" dirty="0">
                <a:latin typeface="+mn-lt"/>
              </a:rPr>
              <a:t>Strictly follow rules, and always use the right procedure for the job.</a:t>
            </a:r>
          </a:p>
          <a:p>
            <a:pPr marL="285750" indent="-285750">
              <a:buSzPct val="105000"/>
              <a:buFont typeface="Wingdings 3" panose="05040102010807070707" pitchFamily="18" charset="2"/>
              <a:buChar char="p"/>
            </a:pPr>
            <a:r>
              <a:rPr lang="en-IN" b="1" dirty="0">
                <a:latin typeface="+mn-lt"/>
              </a:rPr>
              <a:t>I Will Not </a:t>
            </a:r>
            <a:r>
              <a:rPr lang="en-US" dirty="0">
                <a:latin typeface="+mn-lt"/>
              </a:rPr>
              <a:t> </a:t>
            </a:r>
          </a:p>
          <a:p>
            <a:pPr marL="1028700" lvl="1">
              <a:buSzPct val="105000"/>
              <a:buFont typeface="Wingdings 3" panose="05040102010807070707" pitchFamily="18" charset="2"/>
              <a:buChar char=""/>
            </a:pPr>
            <a:r>
              <a:rPr lang="en-IN" dirty="0">
                <a:latin typeface="+mn-lt"/>
              </a:rPr>
              <a:t>Ignore rules and procedures; e.g. by cutting corners skipping steps</a:t>
            </a:r>
          </a:p>
          <a:p>
            <a:pPr marL="1028700" lvl="1">
              <a:buSzPct val="105000"/>
              <a:buFont typeface="Wingdings 3" panose="05040102010807070707" pitchFamily="18" charset="2"/>
              <a:buChar char=""/>
            </a:pPr>
            <a:r>
              <a:rPr lang="en-IN" dirty="0">
                <a:latin typeface="+mn-lt"/>
              </a:rPr>
              <a:t>not wearing full protection, not wearing seat belt Fail to consider the implications of not following a procedure</a:t>
            </a:r>
            <a:endParaRPr lang="en-US" dirty="0">
              <a:latin typeface="+mn-lt"/>
            </a:endParaRPr>
          </a:p>
          <a:p>
            <a:pPr marL="285750" indent="-285750">
              <a:buSzPct val="105000"/>
              <a:buFont typeface="Wingdings 3" panose="05040102010807070707" pitchFamily="18" charset="2"/>
              <a:buChar char="p"/>
            </a:pPr>
            <a:endParaRPr lang="en-IN" b="1" dirty="0">
              <a:latin typeface="+mn-lt"/>
            </a:endParaRPr>
          </a:p>
        </p:txBody>
      </p:sp>
      <p:pic>
        <p:nvPicPr>
          <p:cNvPr id="8" name="Picture 7"/>
          <p:cNvPicPr>
            <a:picLocks noChangeAspect="1"/>
          </p:cNvPicPr>
          <p:nvPr/>
        </p:nvPicPr>
        <p:blipFill>
          <a:blip r:embed="rId2">
            <a:duotone>
              <a:prstClr val="black"/>
              <a:schemeClr val="bg1">
                <a:lumMod val="85000"/>
                <a:tint val="45000"/>
                <a:satMod val="400000"/>
              </a:schemeClr>
            </a:duotone>
          </a:blip>
          <a:stretch>
            <a:fillRect/>
          </a:stretch>
        </p:blipFill>
        <p:spPr>
          <a:xfrm>
            <a:off x="6726655" y="3657600"/>
            <a:ext cx="2057400" cy="2743200"/>
          </a:xfrm>
          <a:prstGeom prst="rect">
            <a:avLst/>
          </a:prstGeom>
          <a:ln>
            <a:noFill/>
          </a:ln>
          <a:effectLst>
            <a:softEdge rad="112500"/>
          </a:effectLst>
        </p:spPr>
      </p:pic>
      <p:sp>
        <p:nvSpPr>
          <p:cNvPr id="9" name="Oval Callout 8"/>
          <p:cNvSpPr/>
          <p:nvPr/>
        </p:nvSpPr>
        <p:spPr>
          <a:xfrm>
            <a:off x="6913146" y="3605463"/>
            <a:ext cx="2230854" cy="1219200"/>
          </a:xfrm>
          <a:prstGeom prst="wedgeEllipseCallout">
            <a:avLst>
              <a:gd name="adj1" fmla="val -57639"/>
              <a:gd name="adj2" fmla="val 7660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a:t>
            </a:r>
          </a:p>
          <a:p>
            <a:pPr algn="ctr"/>
            <a:r>
              <a:rPr lang="en-US" dirty="0">
                <a:solidFill>
                  <a:schemeClr val="tx1"/>
                </a:solidFill>
              </a:rPr>
              <a:t>I will not….</a:t>
            </a:r>
          </a:p>
        </p:txBody>
      </p:sp>
    </p:spTree>
    <p:extLst>
      <p:ext uri="{BB962C8B-B14F-4D97-AF65-F5344CB8AC3E}">
        <p14:creationId xmlns:p14="http://schemas.microsoft.com/office/powerpoint/2010/main" val="379205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Speak up</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dirty="0">
                <a:latin typeface="+mn-lt"/>
              </a:rPr>
              <a:t>Communication</a:t>
            </a:r>
            <a:endParaRPr lang="en-US" dirty="0">
              <a:latin typeface="+mn-lt"/>
            </a:endParaRPr>
          </a:p>
          <a:p>
            <a:pPr marL="285750" indent="-285750">
              <a:buSzPct val="105000"/>
              <a:buFont typeface="Wingdings 3" panose="05040102010807070707" pitchFamily="18" charset="2"/>
              <a:buChar char="p"/>
            </a:pPr>
            <a:r>
              <a:rPr lang="en-IN" dirty="0">
                <a:latin typeface="+mn-lt"/>
              </a:rPr>
              <a:t>In matters of safety, do I always express myself if I see opportunity for improvement?</a:t>
            </a:r>
            <a:endParaRPr lang="en-US" dirty="0">
              <a:latin typeface="+mn-lt"/>
            </a:endParaRPr>
          </a:p>
          <a:p>
            <a:pPr marL="285750" indent="-285750">
              <a:buSzPct val="105000"/>
              <a:buFont typeface="Wingdings 3" panose="05040102010807070707" pitchFamily="18" charset="2"/>
              <a:buChar char="p"/>
            </a:pPr>
            <a:r>
              <a:rPr lang="en-IN" dirty="0">
                <a:latin typeface="+mn-lt"/>
              </a:rPr>
              <a:t>Context:</a:t>
            </a:r>
            <a:endParaRPr lang="en-US" dirty="0">
              <a:latin typeface="+mn-lt"/>
            </a:endParaRPr>
          </a:p>
          <a:p>
            <a:pPr marL="285750" indent="-285750">
              <a:buSzPct val="105000"/>
              <a:buFont typeface="Wingdings 3" panose="05040102010807070707" pitchFamily="18" charset="2"/>
              <a:buChar char="p"/>
            </a:pPr>
            <a:r>
              <a:rPr lang="en-IN" dirty="0">
                <a:latin typeface="+mn-lt"/>
              </a:rPr>
              <a:t>Safety is an important matter for organised work. Since everyone is affected by safety, if I see something wrong, or a way to improve our safety, I must speak up, for my own good and that of my team mates.</a:t>
            </a:r>
            <a:endParaRPr lang="en-US" dirty="0">
              <a:latin typeface="+mn-lt"/>
            </a:endParaRPr>
          </a:p>
          <a:p>
            <a:pPr marL="342900" indent="-342900">
              <a:buSzPct val="105000"/>
              <a:buFont typeface="Wingdings 3" panose="05040102010807070707" pitchFamily="18" charset="2"/>
              <a:buChar char="p"/>
            </a:pPr>
            <a:endParaRPr lang="en-US" sz="2400" b="1" dirty="0">
              <a:latin typeface="+mn-lt"/>
            </a:endParaRPr>
          </a:p>
        </p:txBody>
      </p:sp>
    </p:spTree>
    <p:extLst>
      <p:ext uri="{BB962C8B-B14F-4D97-AF65-F5344CB8AC3E}">
        <p14:creationId xmlns:p14="http://schemas.microsoft.com/office/powerpoint/2010/main" val="392274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8"/>
          <p:cNvSpPr>
            <a:spLocks noChangeArrowheads="1"/>
          </p:cNvSpPr>
          <p:nvPr/>
        </p:nvSpPr>
        <p:spPr bwMode="gray">
          <a:xfrm>
            <a:off x="152400" y="1371600"/>
            <a:ext cx="8839200" cy="425449"/>
          </a:xfrm>
          <a:prstGeom prst="rect">
            <a:avLst/>
          </a:prstGeom>
          <a:gradFill rotWithShape="1">
            <a:gsLst>
              <a:gs pos="0">
                <a:srgbClr val="C40505"/>
              </a:gs>
              <a:gs pos="100000">
                <a:srgbClr val="5B0202"/>
              </a:gs>
            </a:gsLst>
            <a:lin ang="5400000" scaled="1"/>
          </a:gra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sz="2000" b="1" dirty="0">
                <a:solidFill>
                  <a:schemeClr val="bg1"/>
                </a:solidFill>
                <a:latin typeface="+mn-lt"/>
              </a:rPr>
              <a:t>  Speak up</a:t>
            </a:r>
            <a:endParaRPr lang="en-US" sz="2000" b="1" dirty="0">
              <a:solidFill>
                <a:schemeClr val="bg1"/>
              </a:solidFill>
              <a:latin typeface="+mn-lt"/>
            </a:endParaRPr>
          </a:p>
        </p:txBody>
      </p:sp>
      <p:sp>
        <p:nvSpPr>
          <p:cNvPr id="16" name="Rectangle 15"/>
          <p:cNvSpPr/>
          <p:nvPr/>
        </p:nvSpPr>
        <p:spPr>
          <a:xfrm>
            <a:off x="226803" y="685800"/>
            <a:ext cx="8593347" cy="584775"/>
          </a:xfrm>
          <a:prstGeom prst="rect">
            <a:avLst/>
          </a:prstGeom>
        </p:spPr>
        <p:txBody>
          <a:bodyPr wrap="square">
            <a:spAutoFit/>
          </a:bodyPr>
          <a:lstStyle/>
          <a:p>
            <a:pPr lvl="0" algn="ctr"/>
            <a:r>
              <a:rPr lang="en-IN" sz="3200" dirty="0"/>
              <a:t>EXPECTED BEHAVIOURS</a:t>
            </a:r>
            <a:endParaRPr lang="en-US" sz="3200" dirty="0"/>
          </a:p>
        </p:txBody>
      </p:sp>
      <p:sp>
        <p:nvSpPr>
          <p:cNvPr id="4" name="Rectangle 26"/>
          <p:cNvSpPr>
            <a:spLocks noChangeArrowheads="1"/>
          </p:cNvSpPr>
          <p:nvPr/>
        </p:nvSpPr>
        <p:spPr bwMode="gray">
          <a:xfrm>
            <a:off x="152400" y="1797048"/>
            <a:ext cx="8839200" cy="467995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SzPct val="105000"/>
              <a:buFont typeface="Wingdings 3" panose="05040102010807070707" pitchFamily="18" charset="2"/>
              <a:buChar char="p"/>
            </a:pPr>
            <a:r>
              <a:rPr lang="en-IN" b="1" dirty="0">
                <a:latin typeface="+mn-lt"/>
              </a:rPr>
              <a:t>I WILL</a:t>
            </a:r>
            <a:endParaRPr lang="en-US" b="1" dirty="0">
              <a:latin typeface="+mn-lt"/>
            </a:endParaRPr>
          </a:p>
          <a:p>
            <a:pPr marL="1028700" lvl="1">
              <a:buSzPct val="105000"/>
              <a:buFont typeface="Wingdings 3" panose="05040102010807070707" pitchFamily="18" charset="2"/>
              <a:buChar char=""/>
            </a:pPr>
            <a:r>
              <a:rPr lang="en-IN" dirty="0">
                <a:latin typeface="+mn-lt"/>
              </a:rPr>
              <a:t>Ask questions to gain clarification and understanding, listen to others’ views and concerns </a:t>
            </a:r>
            <a:endParaRPr lang="en-US" dirty="0">
              <a:latin typeface="+mn-lt"/>
            </a:endParaRPr>
          </a:p>
          <a:p>
            <a:pPr marL="1028700" lvl="1">
              <a:buSzPct val="105000"/>
              <a:buFont typeface="Wingdings 3" panose="05040102010807070707" pitchFamily="18" charset="2"/>
              <a:buChar char=""/>
            </a:pPr>
            <a:r>
              <a:rPr lang="en-IN" dirty="0">
                <a:latin typeface="+mn-lt"/>
              </a:rPr>
              <a:t>Challenge any unsafe behaviour immediately</a:t>
            </a:r>
            <a:endParaRPr lang="en-US" dirty="0">
              <a:latin typeface="+mn-lt"/>
            </a:endParaRPr>
          </a:p>
          <a:p>
            <a:pPr marL="285750" indent="-285750">
              <a:buSzPct val="105000"/>
              <a:buFont typeface="Wingdings 3" panose="05040102010807070707" pitchFamily="18" charset="2"/>
              <a:buChar char="p"/>
            </a:pPr>
            <a:r>
              <a:rPr lang="en-IN" b="1" dirty="0">
                <a:latin typeface="+mn-lt"/>
              </a:rPr>
              <a:t>I WILL NOT</a:t>
            </a:r>
            <a:endParaRPr lang="en-US" b="1" dirty="0">
              <a:latin typeface="+mn-lt"/>
            </a:endParaRPr>
          </a:p>
          <a:p>
            <a:pPr marL="1028700" lvl="1">
              <a:buSzPct val="105000"/>
              <a:buFont typeface="Wingdings 3" panose="05040102010807070707" pitchFamily="18" charset="2"/>
              <a:buChar char=""/>
            </a:pPr>
            <a:r>
              <a:rPr lang="en-IN" dirty="0">
                <a:latin typeface="+mn-lt"/>
              </a:rPr>
              <a:t>Ignore unsafe behaviours </a:t>
            </a:r>
            <a:endParaRPr lang="en-US" dirty="0">
              <a:latin typeface="+mn-lt"/>
            </a:endParaRPr>
          </a:p>
          <a:p>
            <a:pPr marL="1028700" lvl="1">
              <a:buSzPct val="105000"/>
              <a:buFont typeface="Wingdings 3" panose="05040102010807070707" pitchFamily="18" charset="2"/>
              <a:buChar char=""/>
            </a:pPr>
            <a:r>
              <a:rPr lang="en-IN" dirty="0">
                <a:latin typeface="+mn-lt"/>
              </a:rPr>
              <a:t>Fail to support discussions and decision-making that encourages and promotes safety</a:t>
            </a:r>
            <a:endParaRPr lang="en-US" dirty="0">
              <a:latin typeface="+mn-lt"/>
            </a:endParaRPr>
          </a:p>
          <a:p>
            <a:pPr>
              <a:buSzPct val="105000"/>
            </a:pPr>
            <a:endParaRPr lang="en-US" sz="2400" b="1" dirty="0">
              <a:latin typeface="+mn-lt"/>
            </a:endParaRPr>
          </a:p>
        </p:txBody>
      </p:sp>
      <p:pic>
        <p:nvPicPr>
          <p:cNvPr id="409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2968" y="4012070"/>
            <a:ext cx="3429000" cy="2444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19800" y="4267200"/>
            <a:ext cx="569387" cy="338554"/>
          </a:xfrm>
          <a:prstGeom prst="rect">
            <a:avLst/>
          </a:prstGeom>
        </p:spPr>
        <p:txBody>
          <a:bodyPr wrap="none">
            <a:spAutoFit/>
          </a:bodyPr>
          <a:lstStyle/>
          <a:p>
            <a:pPr>
              <a:buSzPct val="105000"/>
            </a:pPr>
            <a:r>
              <a:rPr lang="en-IN" sz="1600" dirty="0"/>
              <a:t>I will</a:t>
            </a:r>
            <a:endParaRPr lang="en-US" sz="1600" dirty="0"/>
          </a:p>
        </p:txBody>
      </p:sp>
      <p:sp>
        <p:nvSpPr>
          <p:cNvPr id="7" name="Rectangle 6"/>
          <p:cNvSpPr/>
          <p:nvPr/>
        </p:nvSpPr>
        <p:spPr>
          <a:xfrm>
            <a:off x="8307859" y="4181975"/>
            <a:ext cx="569387" cy="584775"/>
          </a:xfrm>
          <a:prstGeom prst="rect">
            <a:avLst/>
          </a:prstGeom>
        </p:spPr>
        <p:txBody>
          <a:bodyPr wrap="none">
            <a:spAutoFit/>
          </a:bodyPr>
          <a:lstStyle/>
          <a:p>
            <a:pPr>
              <a:buSzPct val="105000"/>
            </a:pPr>
            <a:r>
              <a:rPr lang="en-IN" sz="1600" dirty="0"/>
              <a:t>I will</a:t>
            </a:r>
          </a:p>
          <a:p>
            <a:pPr>
              <a:buSzPct val="105000"/>
            </a:pPr>
            <a:r>
              <a:rPr lang="en-IN" sz="1600" dirty="0"/>
              <a:t> not</a:t>
            </a:r>
            <a:endParaRPr lang="en-US" sz="1600" dirty="0"/>
          </a:p>
        </p:txBody>
      </p:sp>
    </p:spTree>
    <p:extLst>
      <p:ext uri="{BB962C8B-B14F-4D97-AF65-F5344CB8AC3E}">
        <p14:creationId xmlns:p14="http://schemas.microsoft.com/office/powerpoint/2010/main" val="27011016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180CB-08B1-436B-9799-0C76022FBD6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f0eb950-47b7-49a7-b2b9-b0c411c9c3b8"/>
    <ds:schemaRef ds:uri="http://schemas.microsoft.com/sharepoint/v3/fields"/>
    <ds:schemaRef ds:uri="B6023AA3-3CEE-413F-91F8-322A2644F388"/>
    <ds:schemaRef ds:uri="http://www.w3.org/XML/1998/namespace"/>
    <ds:schemaRef ds:uri="http://purl.org/dc/dcmitype/"/>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6761</TotalTime>
  <Words>2083</Words>
  <Application>Microsoft Office PowerPoint</Application>
  <PresentationFormat>On-screen Show (4:3)</PresentationFormat>
  <Paragraphs>209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Eras Medium ITC</vt:lpstr>
      <vt:lpstr>Wingdings 3</vt:lpstr>
      <vt:lpstr>Office Theme</vt:lpstr>
      <vt:lpstr>SAFETY LEADERSHIP BASIC BEHAVIOURS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abhinav pandey</cp:lastModifiedBy>
  <cp:revision>1212</cp:revision>
  <cp:lastPrinted>2014-11-21T06:58:07Z</cp:lastPrinted>
  <dcterms:created xsi:type="dcterms:W3CDTF">2014-04-07T11:41:40Z</dcterms:created>
  <dcterms:modified xsi:type="dcterms:W3CDTF">2025-04-15T09:14:22Z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