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5"/>
  </p:sldMasterIdLst>
  <p:notesMasterIdLst>
    <p:notesMasterId r:id="rId21"/>
  </p:notesMasterIdLst>
  <p:sldIdLst>
    <p:sldId id="473" r:id="rId6"/>
    <p:sldId id="474" r:id="rId7"/>
    <p:sldId id="434" r:id="rId8"/>
    <p:sldId id="475" r:id="rId9"/>
    <p:sldId id="476" r:id="rId10"/>
    <p:sldId id="477" r:id="rId11"/>
    <p:sldId id="478" r:id="rId12"/>
    <p:sldId id="479" r:id="rId13"/>
    <p:sldId id="480" r:id="rId14"/>
    <p:sldId id="481" r:id="rId15"/>
    <p:sldId id="482" r:id="rId16"/>
    <p:sldId id="483" r:id="rId17"/>
    <p:sldId id="484" r:id="rId18"/>
    <p:sldId id="471" r:id="rId19"/>
    <p:sldId id="485" r:id="rId2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FF99CC"/>
    <a:srgbClr val="FF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379" autoAdjust="0"/>
  </p:normalViewPr>
  <p:slideViewPr>
    <p:cSldViewPr>
      <p:cViewPr varScale="1">
        <p:scale>
          <a:sx n="69" d="100"/>
          <a:sy n="69" d="100"/>
        </p:scale>
        <p:origin x="44" y="42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5462E2-F543-4B30-B078-C63253CE8CBB}" type="slidenum">
              <a:rPr lang="en-US" smtClean="0"/>
              <a:pPr/>
              <a:t>14</a:t>
            </a:fld>
            <a:endParaRPr lang="en-US"/>
          </a:p>
        </p:txBody>
      </p:sp>
    </p:spTree>
    <p:extLst>
      <p:ext uri="{BB962C8B-B14F-4D97-AF65-F5344CB8AC3E}">
        <p14:creationId xmlns:p14="http://schemas.microsoft.com/office/powerpoint/2010/main" val="303460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5462E2-F543-4B30-B078-C63253CE8CBB}" type="slidenum">
              <a:rPr lang="en-US" smtClean="0"/>
              <a:pPr/>
              <a:t>15</a:t>
            </a:fld>
            <a:endParaRPr lang="en-US"/>
          </a:p>
        </p:txBody>
      </p:sp>
    </p:spTree>
    <p:extLst>
      <p:ext uri="{BB962C8B-B14F-4D97-AF65-F5344CB8AC3E}">
        <p14:creationId xmlns:p14="http://schemas.microsoft.com/office/powerpoint/2010/main" val="1388665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961394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215087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4285260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3936663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781446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81000" y="609600"/>
            <a:ext cx="8229600" cy="1828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latin typeface="Bookman Old Style" panose="02050604050505020204" pitchFamily="18" charset="0"/>
                <a:cs typeface="Arial" panose="020B0604020202020204" pitchFamily="34" charset="0"/>
              </a:rPr>
              <a:t>WORKPLACE HEALTH AND SAFETY ORGANIZATION AND RESPONSIBILITIES</a:t>
            </a:r>
          </a:p>
        </p:txBody>
      </p:sp>
      <p:pic>
        <p:nvPicPr>
          <p:cNvPr id="9218" name="Picture 2" descr="Image result for WORKPLACE HEALTH AND SAFETY ORGANIZATION AND RESPONSIBILITIES"/>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8667" t="18666" r="21333" b="25333"/>
          <a:stretch/>
        </p:blipFill>
        <p:spPr bwMode="auto">
          <a:xfrm>
            <a:off x="2413736" y="4193228"/>
            <a:ext cx="4091691" cy="1909456"/>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Related image"/>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652318" y="3962400"/>
            <a:ext cx="3466282" cy="2599712"/>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Image result for ORGANIZATI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20397615">
            <a:off x="565948" y="3939279"/>
            <a:ext cx="2276268" cy="2371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3649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152400" y="1447800"/>
            <a:ext cx="8763000"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dirty="0"/>
              <a:t> </a:t>
            </a:r>
            <a:r>
              <a:rPr lang="en-IN" sz="2000" b="1" dirty="0"/>
              <a:t>Personnel qualification and fitness</a:t>
            </a:r>
            <a:endParaRPr lang="en-US" sz="2000" dirty="0"/>
          </a:p>
        </p:txBody>
      </p:sp>
      <p:sp>
        <p:nvSpPr>
          <p:cNvPr id="6" name="Rectangle 5"/>
          <p:cNvSpPr>
            <a:spLocks noChangeArrowheads="1"/>
          </p:cNvSpPr>
          <p:nvPr/>
        </p:nvSpPr>
        <p:spPr bwMode="gray">
          <a:xfrm>
            <a:off x="152400" y="1886506"/>
            <a:ext cx="8763000"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lgn="just">
              <a:spcAft>
                <a:spcPct val="20000"/>
              </a:spcAft>
              <a:buSzPct val="105000"/>
              <a:buFont typeface="Wingdings 3" panose="05040102010807070707" pitchFamily="18" charset="2"/>
              <a:buChar char="p"/>
            </a:pPr>
            <a:r>
              <a:rPr lang="en-US" dirty="0">
                <a:cs typeface="Arial" panose="020B0604020202020204" pitchFamily="34" charset="0"/>
              </a:rPr>
              <a:t>Effective systems shall be established for recruitment, placement, training, supervision and assessment of employees to enable work to be carried out to agreed Occupational Health and Safety standards..</a:t>
            </a:r>
          </a:p>
          <a:p>
            <a:pPr marL="285750" lvl="0" indent="-285750" algn="just">
              <a:spcAft>
                <a:spcPct val="20000"/>
              </a:spcAft>
              <a:buSzPct val="105000"/>
              <a:buFont typeface="Wingdings 3" panose="05040102010807070707" pitchFamily="18" charset="2"/>
              <a:buChar char="p"/>
            </a:pPr>
            <a:r>
              <a:rPr lang="en-US" dirty="0">
                <a:cs typeface="Arial" panose="020B0604020202020204" pitchFamily="34" charset="0"/>
              </a:rPr>
              <a:t>Effective systems shall be established for pre-employment, return to work health assessments and rehabilitation, as appropriate, to enable work to be carried out to agreed Occupational Health and Safety standards.</a:t>
            </a:r>
          </a:p>
        </p:txBody>
      </p:sp>
      <p:sp>
        <p:nvSpPr>
          <p:cNvPr id="7"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IN" sz="3200" dirty="0">
                <a:latin typeface="+mn-lt"/>
              </a:rPr>
              <a:t>GENERAL REQUIREMENTS</a:t>
            </a:r>
            <a:endParaRPr lang="en-US" sz="3200" dirty="0">
              <a:latin typeface="+mn-lt"/>
            </a:endParaRPr>
          </a:p>
        </p:txBody>
      </p:sp>
    </p:spTree>
    <p:extLst>
      <p:ext uri="{BB962C8B-B14F-4D97-AF65-F5344CB8AC3E}">
        <p14:creationId xmlns:p14="http://schemas.microsoft.com/office/powerpoint/2010/main" val="985665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152400" y="1447800"/>
            <a:ext cx="4419600"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Basic requirements</a:t>
            </a:r>
            <a:endParaRPr lang="en-US" sz="2000" b="1" dirty="0">
              <a:cs typeface="Arial" panose="020B0604020202020204" pitchFamily="34" charset="0"/>
            </a:endParaRPr>
          </a:p>
        </p:txBody>
      </p:sp>
      <p:sp>
        <p:nvSpPr>
          <p:cNvPr id="6" name="Rectangle 5"/>
          <p:cNvSpPr>
            <a:spLocks noChangeArrowheads="1"/>
          </p:cNvSpPr>
          <p:nvPr/>
        </p:nvSpPr>
        <p:spPr bwMode="gray">
          <a:xfrm>
            <a:off x="152400" y="1886506"/>
            <a:ext cx="4419600"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All general requirements stated in GI-18.001 and OHSAS 18001 in matters of policies, standards, objectives, plans, audits, self-assessments and emergency response are a prerequisite.</a:t>
            </a:r>
          </a:p>
          <a:p>
            <a:pPr>
              <a:buSzPct val="105000"/>
            </a:pPr>
            <a:endParaRPr lang="en-US" dirty="0"/>
          </a:p>
        </p:txBody>
      </p:sp>
      <p:sp>
        <p:nvSpPr>
          <p:cNvPr id="7"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IN" sz="3200" dirty="0">
                <a:latin typeface="+mn-lt"/>
              </a:rPr>
              <a:t>GENERAL REQUIREMENTS</a:t>
            </a:r>
            <a:endParaRPr lang="en-US" sz="3200" dirty="0">
              <a:latin typeface="+mn-lt"/>
            </a:endParaRPr>
          </a:p>
        </p:txBody>
      </p:sp>
      <p:sp>
        <p:nvSpPr>
          <p:cNvPr id="9" name="Rectangle 2"/>
          <p:cNvSpPr>
            <a:spLocks noChangeArrowheads="1"/>
          </p:cNvSpPr>
          <p:nvPr/>
        </p:nvSpPr>
        <p:spPr bwMode="gray">
          <a:xfrm>
            <a:off x="4698274" y="1447800"/>
            <a:ext cx="4217126"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Health surveillance</a:t>
            </a:r>
            <a:endParaRPr lang="en-US" sz="2000" b="1" dirty="0">
              <a:cs typeface="Arial" panose="020B0604020202020204" pitchFamily="34" charset="0"/>
            </a:endParaRPr>
          </a:p>
        </p:txBody>
      </p:sp>
      <p:sp>
        <p:nvSpPr>
          <p:cNvPr id="10" name="Rectangle 9"/>
          <p:cNvSpPr>
            <a:spLocks noChangeArrowheads="1"/>
          </p:cNvSpPr>
          <p:nvPr/>
        </p:nvSpPr>
        <p:spPr bwMode="gray">
          <a:xfrm>
            <a:off x="4698274" y="1886506"/>
            <a:ext cx="4217126"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Health surveillance systems and procedures shall be in place to identify, establish, monitor and review health surveillance programs identified as relevant through market and site specific risk assessments.</a:t>
            </a:r>
          </a:p>
          <a:p>
            <a:pPr>
              <a:buSzPct val="105000"/>
            </a:pPr>
            <a:endParaRPr lang="en-US" dirty="0"/>
          </a:p>
        </p:txBody>
      </p:sp>
    </p:spTree>
    <p:extLst>
      <p:ext uri="{BB962C8B-B14F-4D97-AF65-F5344CB8AC3E}">
        <p14:creationId xmlns:p14="http://schemas.microsoft.com/office/powerpoint/2010/main" val="4224828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152400" y="1447800"/>
            <a:ext cx="4419600"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US" sz="2000" b="1" dirty="0">
                <a:cs typeface="Arial" panose="020B0604020202020204" pitchFamily="34" charset="0"/>
              </a:rPr>
              <a:t>Site health and safety committee</a:t>
            </a:r>
            <a:endParaRPr lang="en-US" sz="2000" dirty="0">
              <a:cs typeface="Arial" panose="020B0604020202020204" pitchFamily="34" charset="0"/>
            </a:endParaRPr>
          </a:p>
        </p:txBody>
      </p:sp>
      <p:sp>
        <p:nvSpPr>
          <p:cNvPr id="6" name="Rectangle 5"/>
          <p:cNvSpPr>
            <a:spLocks noChangeArrowheads="1"/>
          </p:cNvSpPr>
          <p:nvPr/>
        </p:nvSpPr>
        <p:spPr bwMode="gray">
          <a:xfrm>
            <a:off x="152400" y="1886506"/>
            <a:ext cx="4419600"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The Company shall, through its Directors and Managers, establish, implement, and maintain Occupational Health and Safety Committees.</a:t>
            </a:r>
          </a:p>
          <a:p>
            <a:pPr marL="285750" lvl="0" indent="-285750">
              <a:buSzPct val="105000"/>
              <a:buFont typeface="Wingdings 3" panose="05040102010807070707" pitchFamily="18" charset="2"/>
              <a:buChar char="p"/>
            </a:pPr>
            <a:r>
              <a:rPr lang="en-US" dirty="0"/>
              <a:t>The Committee considers all matters of Occupational Safety and Health strategy and direction in relation to legal and business needs and makes appropriate recommendations to the Site Management</a:t>
            </a:r>
          </a:p>
        </p:txBody>
      </p:sp>
      <p:sp>
        <p:nvSpPr>
          <p:cNvPr id="7"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IN" sz="3200" dirty="0">
                <a:latin typeface="+mn-lt"/>
              </a:rPr>
              <a:t>GENERAL REQUIREMENTS</a:t>
            </a:r>
            <a:endParaRPr lang="en-US" sz="3200" dirty="0">
              <a:latin typeface="+mn-lt"/>
            </a:endParaRPr>
          </a:p>
        </p:txBody>
      </p:sp>
      <p:sp>
        <p:nvSpPr>
          <p:cNvPr id="9" name="Rectangle 2"/>
          <p:cNvSpPr>
            <a:spLocks noChangeArrowheads="1"/>
          </p:cNvSpPr>
          <p:nvPr/>
        </p:nvSpPr>
        <p:spPr bwMode="gray">
          <a:xfrm>
            <a:off x="4698274" y="1447800"/>
            <a:ext cx="4217126"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US" sz="2000" b="1" dirty="0">
                <a:cs typeface="Arial" panose="020B0604020202020204" pitchFamily="34" charset="0"/>
              </a:rPr>
              <a:t>Committee membership</a:t>
            </a:r>
            <a:endParaRPr lang="en-US" sz="2000" dirty="0">
              <a:cs typeface="Arial" panose="020B0604020202020204" pitchFamily="34" charset="0"/>
            </a:endParaRPr>
          </a:p>
        </p:txBody>
      </p:sp>
      <p:sp>
        <p:nvSpPr>
          <p:cNvPr id="10" name="Rectangle 9"/>
          <p:cNvSpPr>
            <a:spLocks noChangeArrowheads="1"/>
          </p:cNvSpPr>
          <p:nvPr/>
        </p:nvSpPr>
        <p:spPr bwMode="gray">
          <a:xfrm>
            <a:off x="4698274" y="1886506"/>
            <a:ext cx="4217126"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Permanent members:</a:t>
            </a:r>
          </a:p>
          <a:p>
            <a:pPr marL="742950" lvl="1" indent="-285750">
              <a:buSzPct val="105000"/>
              <a:buFont typeface="Wingdings 3" panose="05040102010807070707" pitchFamily="18" charset="2"/>
              <a:buChar char=""/>
            </a:pPr>
            <a:r>
              <a:rPr lang="en-US" dirty="0"/>
              <a:t>Site Manager</a:t>
            </a:r>
          </a:p>
          <a:p>
            <a:pPr marL="742950" lvl="1" indent="-285750">
              <a:buSzPct val="105000"/>
              <a:buFont typeface="Wingdings 3" panose="05040102010807070707" pitchFamily="18" charset="2"/>
              <a:buChar char=""/>
            </a:pPr>
            <a:r>
              <a:rPr lang="en-US" dirty="0"/>
              <a:t>Safety Officer </a:t>
            </a:r>
          </a:p>
          <a:p>
            <a:pPr marL="742950" lvl="1" indent="-285750">
              <a:buSzPct val="105000"/>
              <a:buFont typeface="Wingdings 3" panose="05040102010807070707" pitchFamily="18" charset="2"/>
              <a:buChar char=""/>
            </a:pPr>
            <a:r>
              <a:rPr lang="en-US" dirty="0"/>
              <a:t>Heads of main departments </a:t>
            </a:r>
          </a:p>
          <a:p>
            <a:pPr marL="742950" lvl="1" indent="-285750">
              <a:buSzPct val="105000"/>
              <a:buFont typeface="Wingdings 3" panose="05040102010807070707" pitchFamily="18" charset="2"/>
              <a:buChar char=""/>
            </a:pPr>
            <a:r>
              <a:rPr lang="en-US" dirty="0"/>
              <a:t>Medical Officer (when this function exists at the site)</a:t>
            </a:r>
          </a:p>
          <a:p>
            <a:pPr marL="742950" lvl="1" indent="-285750">
              <a:buSzPct val="105000"/>
              <a:buFont typeface="Wingdings 3" panose="05040102010807070707" pitchFamily="18" charset="2"/>
              <a:buChar char=""/>
            </a:pPr>
            <a:r>
              <a:rPr lang="en-US" dirty="0"/>
              <a:t>Legal Adviser</a:t>
            </a:r>
          </a:p>
          <a:p>
            <a:pPr marL="285750" lvl="0" indent="-285750">
              <a:buSzPct val="105000"/>
              <a:buFont typeface="Wingdings 3" panose="05040102010807070707" pitchFamily="18" charset="2"/>
              <a:buChar char="p"/>
            </a:pPr>
            <a:r>
              <a:rPr lang="en-US" dirty="0"/>
              <a:t>Temporary members (periodic rotation):</a:t>
            </a:r>
          </a:p>
          <a:p>
            <a:pPr marL="742950" lvl="1" indent="-285750">
              <a:buSzPct val="105000"/>
              <a:buFont typeface="Wingdings 3" panose="05040102010807070707" pitchFamily="18" charset="2"/>
              <a:buChar char=""/>
            </a:pPr>
            <a:r>
              <a:rPr lang="en-US" dirty="0"/>
              <a:t>Worker or safety representatives from each department, as per site size and needs.</a:t>
            </a:r>
          </a:p>
          <a:p>
            <a:pPr marL="285750" lvl="0" indent="-285750">
              <a:buSzPct val="105000"/>
              <a:buFont typeface="Wingdings 3" panose="05040102010807070707" pitchFamily="18" charset="2"/>
              <a:buChar char="p"/>
            </a:pPr>
            <a:r>
              <a:rPr lang="en-US" dirty="0"/>
              <a:t>Other people: Invitation to meetings should be based on specific problems on the agenda.</a:t>
            </a:r>
          </a:p>
          <a:p>
            <a:pPr>
              <a:buSzPct val="105000"/>
            </a:pPr>
            <a:endParaRPr lang="en-US" dirty="0"/>
          </a:p>
        </p:txBody>
      </p:sp>
    </p:spTree>
    <p:extLst>
      <p:ext uri="{BB962C8B-B14F-4D97-AF65-F5344CB8AC3E}">
        <p14:creationId xmlns:p14="http://schemas.microsoft.com/office/powerpoint/2010/main" val="493012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152400" y="1447800"/>
            <a:ext cx="4419600"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US" sz="2000" b="1" dirty="0">
                <a:cs typeface="Arial" panose="020B0604020202020204" pitchFamily="34" charset="0"/>
              </a:rPr>
              <a:t>Procedure for appointing </a:t>
            </a:r>
            <a:endParaRPr lang="en-US" sz="2000" dirty="0">
              <a:cs typeface="Arial" panose="020B0604020202020204" pitchFamily="34" charset="0"/>
            </a:endParaRPr>
          </a:p>
        </p:txBody>
      </p:sp>
      <p:sp>
        <p:nvSpPr>
          <p:cNvPr id="6" name="Rectangle 5"/>
          <p:cNvSpPr>
            <a:spLocks noChangeArrowheads="1"/>
          </p:cNvSpPr>
          <p:nvPr/>
        </p:nvSpPr>
        <p:spPr bwMode="gray">
          <a:xfrm>
            <a:off x="152400" y="1886506"/>
            <a:ext cx="4419600"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Employee representatives to the site Safety Committee shall be designated according to either:</a:t>
            </a:r>
          </a:p>
          <a:p>
            <a:pPr marL="742950" lvl="1" indent="-285750">
              <a:buSzPct val="105000"/>
              <a:buFont typeface="Wingdings 3" panose="05040102010807070707" pitchFamily="18" charset="2"/>
              <a:buChar char=""/>
            </a:pPr>
            <a:r>
              <a:rPr lang="en-US" dirty="0"/>
              <a:t>The procedure established by the legal framework in the country of operation.</a:t>
            </a:r>
          </a:p>
          <a:p>
            <a:pPr>
              <a:buSzPct val="105000"/>
            </a:pPr>
            <a:endParaRPr lang="en-US" dirty="0"/>
          </a:p>
        </p:txBody>
      </p:sp>
      <p:sp>
        <p:nvSpPr>
          <p:cNvPr id="7"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IN" sz="3200" dirty="0">
                <a:latin typeface="+mn-lt"/>
              </a:rPr>
              <a:t>GENERAL REQUIREMENTS</a:t>
            </a:r>
            <a:endParaRPr lang="en-US" sz="3200" dirty="0">
              <a:latin typeface="+mn-lt"/>
            </a:endParaRPr>
          </a:p>
        </p:txBody>
      </p:sp>
      <p:sp>
        <p:nvSpPr>
          <p:cNvPr id="9" name="Rectangle 2"/>
          <p:cNvSpPr>
            <a:spLocks noChangeArrowheads="1"/>
          </p:cNvSpPr>
          <p:nvPr/>
        </p:nvSpPr>
        <p:spPr bwMode="gray">
          <a:xfrm>
            <a:off x="4698274" y="1447800"/>
            <a:ext cx="4217126"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US" sz="2000" b="1" dirty="0">
                <a:cs typeface="Arial" panose="020B0604020202020204" pitchFamily="34" charset="0"/>
              </a:rPr>
              <a:t>Committee meetings</a:t>
            </a:r>
            <a:endParaRPr lang="en-US" sz="2000" dirty="0">
              <a:cs typeface="Arial" panose="020B0604020202020204" pitchFamily="34" charset="0"/>
            </a:endParaRPr>
          </a:p>
        </p:txBody>
      </p:sp>
      <p:sp>
        <p:nvSpPr>
          <p:cNvPr id="10" name="Rectangle 9"/>
          <p:cNvSpPr>
            <a:spLocks noChangeArrowheads="1"/>
          </p:cNvSpPr>
          <p:nvPr/>
        </p:nvSpPr>
        <p:spPr bwMode="gray">
          <a:xfrm>
            <a:off x="4698274" y="1886506"/>
            <a:ext cx="4217126"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This committee should meet regularly, twelve meetings per year being the optimum and six the minimum. </a:t>
            </a:r>
          </a:p>
          <a:p>
            <a:pPr marL="285750" lvl="0" indent="-285750">
              <a:buSzPct val="105000"/>
              <a:buFont typeface="Wingdings 3" panose="05040102010807070707" pitchFamily="18" charset="2"/>
              <a:buChar char="p"/>
            </a:pPr>
            <a:r>
              <a:rPr lang="en-US" dirty="0"/>
              <a:t>To get the best possible results, sessions must be planned.</a:t>
            </a:r>
          </a:p>
          <a:p>
            <a:pPr marL="285750" lvl="0" indent="-285750">
              <a:buSzPct val="105000"/>
              <a:buFont typeface="Wingdings 3" panose="05040102010807070707" pitchFamily="18" charset="2"/>
              <a:buChar char="p"/>
            </a:pPr>
            <a:r>
              <a:rPr lang="en-US" dirty="0"/>
              <a:t>Agendas must be established and minutes with action plans must be issued after each meeting to summaries activities, objectives, responsible person and timing.</a:t>
            </a:r>
          </a:p>
          <a:p>
            <a:pPr>
              <a:buSzPct val="105000"/>
            </a:pPr>
            <a:endParaRPr lang="en-US" dirty="0"/>
          </a:p>
        </p:txBody>
      </p:sp>
      <p:pic>
        <p:nvPicPr>
          <p:cNvPr id="11" name="Picture 10"/>
          <p:cNvPicPr>
            <a:picLocks noChangeAspect="1"/>
          </p:cNvPicPr>
          <p:nvPr/>
        </p:nvPicPr>
        <p:blipFill rotWithShape="1">
          <a:blip r:embed="rId2" cstate="print"/>
          <a:srcRect l="83420" b="60119"/>
          <a:stretch/>
        </p:blipFill>
        <p:spPr>
          <a:xfrm>
            <a:off x="7010400" y="4772150"/>
            <a:ext cx="1770743" cy="1548822"/>
          </a:xfrm>
          <a:prstGeom prst="rect">
            <a:avLst/>
          </a:prstGeom>
        </p:spPr>
      </p:pic>
    </p:spTree>
    <p:extLst>
      <p:ext uri="{BB962C8B-B14F-4D97-AF65-F5344CB8AC3E}">
        <p14:creationId xmlns:p14="http://schemas.microsoft.com/office/powerpoint/2010/main" val="1409786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359392" y="1420504"/>
            <a:ext cx="4226255" cy="376238"/>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US" sz="2000" b="1" dirty="0">
                <a:cs typeface="Arial" panose="020B0604020202020204" pitchFamily="34" charset="0"/>
              </a:rPr>
              <a:t>Representatives</a:t>
            </a:r>
            <a:endParaRPr lang="en-US" sz="2000" dirty="0">
              <a:cs typeface="Arial" panose="020B0604020202020204" pitchFamily="34" charset="0"/>
            </a:endParaRPr>
          </a:p>
        </p:txBody>
      </p:sp>
      <p:sp>
        <p:nvSpPr>
          <p:cNvPr id="6" name="Rectangle 5"/>
          <p:cNvSpPr>
            <a:spLocks noChangeArrowheads="1"/>
          </p:cNvSpPr>
          <p:nvPr/>
        </p:nvSpPr>
        <p:spPr bwMode="gray">
          <a:xfrm>
            <a:off x="371143" y="1796742"/>
            <a:ext cx="4214504" cy="2016456"/>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The site should appoint for each sector of a department a collaborator interested in serving as Safety Representative to assist the Safety Officer..</a:t>
            </a:r>
          </a:p>
        </p:txBody>
      </p:sp>
      <p:sp>
        <p:nvSpPr>
          <p:cNvPr id="13" name="Rectangle 2"/>
          <p:cNvSpPr>
            <a:spLocks noChangeArrowheads="1"/>
          </p:cNvSpPr>
          <p:nvPr/>
        </p:nvSpPr>
        <p:spPr bwMode="gray">
          <a:xfrm>
            <a:off x="4689146" y="1442112"/>
            <a:ext cx="4226253" cy="376238"/>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US" sz="2000" b="1" dirty="0">
                <a:cs typeface="Arial" panose="020B0604020202020204" pitchFamily="34" charset="0"/>
              </a:rPr>
              <a:t>Health and safety teams</a:t>
            </a:r>
            <a:endParaRPr lang="en-US" sz="2000" dirty="0">
              <a:cs typeface="Arial" panose="020B0604020202020204" pitchFamily="34" charset="0"/>
            </a:endParaRPr>
          </a:p>
        </p:txBody>
      </p:sp>
      <p:sp>
        <p:nvSpPr>
          <p:cNvPr id="14" name="Rectangle 13"/>
          <p:cNvSpPr>
            <a:spLocks noChangeArrowheads="1"/>
          </p:cNvSpPr>
          <p:nvPr/>
        </p:nvSpPr>
        <p:spPr bwMode="gray">
          <a:xfrm>
            <a:off x="4693498" y="1818350"/>
            <a:ext cx="4221901" cy="1994848"/>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Evacuation</a:t>
            </a:r>
          </a:p>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Fire brigade</a:t>
            </a:r>
          </a:p>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First aid </a:t>
            </a:r>
          </a:p>
          <a:p>
            <a:pPr algn="just">
              <a:lnSpc>
                <a:spcPct val="120000"/>
              </a:lnSpc>
              <a:spcAft>
                <a:spcPct val="20000"/>
              </a:spcAft>
              <a:buSzPct val="105000"/>
            </a:pPr>
            <a:endParaRPr lang="en-US" dirty="0">
              <a:cs typeface="Arial" panose="020B0604020202020204" pitchFamily="34" charset="0"/>
            </a:endParaRPr>
          </a:p>
        </p:txBody>
      </p:sp>
      <p:sp>
        <p:nvSpPr>
          <p:cNvPr id="16" name="Rectangle 2"/>
          <p:cNvSpPr>
            <a:spLocks noChangeArrowheads="1"/>
          </p:cNvSpPr>
          <p:nvPr/>
        </p:nvSpPr>
        <p:spPr bwMode="gray">
          <a:xfrm>
            <a:off x="359392" y="3976914"/>
            <a:ext cx="4226255" cy="39784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US" sz="2000" b="1" dirty="0">
                <a:cs typeface="Arial" panose="020B0604020202020204" pitchFamily="34" charset="0"/>
              </a:rPr>
              <a:t>Hazardous materials</a:t>
            </a:r>
            <a:endParaRPr lang="en-US" sz="2000" dirty="0">
              <a:cs typeface="Arial" panose="020B0604020202020204" pitchFamily="34" charset="0"/>
            </a:endParaRPr>
          </a:p>
        </p:txBody>
      </p:sp>
      <p:sp>
        <p:nvSpPr>
          <p:cNvPr id="17" name="Rectangle 16"/>
          <p:cNvSpPr>
            <a:spLocks noChangeArrowheads="1"/>
          </p:cNvSpPr>
          <p:nvPr/>
        </p:nvSpPr>
        <p:spPr bwMode="gray">
          <a:xfrm>
            <a:off x="371143" y="4374760"/>
            <a:ext cx="4214504" cy="197324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Equipped with laboratories</a:t>
            </a:r>
          </a:p>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Chemists and/or microbiologists</a:t>
            </a:r>
          </a:p>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Hazardous materials coordinator</a:t>
            </a:r>
          </a:p>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Official intervention forces</a:t>
            </a:r>
          </a:p>
        </p:txBody>
      </p:sp>
      <p:sp>
        <p:nvSpPr>
          <p:cNvPr id="18" name="Rectangle 2"/>
          <p:cNvSpPr>
            <a:spLocks noChangeArrowheads="1"/>
          </p:cNvSpPr>
          <p:nvPr/>
        </p:nvSpPr>
        <p:spPr bwMode="gray">
          <a:xfrm>
            <a:off x="4689146" y="3976914"/>
            <a:ext cx="4226253" cy="39784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US" sz="2000" b="1" dirty="0">
                <a:cs typeface="Arial" panose="020B0604020202020204" pitchFamily="34" charset="0"/>
              </a:rPr>
              <a:t>Risk assessment</a:t>
            </a:r>
            <a:endParaRPr lang="en-US" sz="2000" dirty="0">
              <a:cs typeface="Arial" panose="020B0604020202020204" pitchFamily="34" charset="0"/>
            </a:endParaRPr>
          </a:p>
        </p:txBody>
      </p:sp>
      <p:sp>
        <p:nvSpPr>
          <p:cNvPr id="19" name="Rectangle 18"/>
          <p:cNvSpPr>
            <a:spLocks noChangeArrowheads="1"/>
          </p:cNvSpPr>
          <p:nvPr/>
        </p:nvSpPr>
        <p:spPr bwMode="gray">
          <a:xfrm>
            <a:off x="4689145" y="4374760"/>
            <a:ext cx="4226254" cy="197324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Line manager </a:t>
            </a:r>
          </a:p>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Supervisor operator </a:t>
            </a:r>
          </a:p>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Maintenance people of the assessed work place</a:t>
            </a:r>
          </a:p>
          <a:p>
            <a:pPr marL="285750" indent="-285750" algn="just">
              <a:lnSpc>
                <a:spcPct val="120000"/>
              </a:lnSpc>
              <a:spcAft>
                <a:spcPct val="20000"/>
              </a:spcAft>
              <a:buSzPct val="105000"/>
              <a:buFont typeface="Wingdings 3" panose="05040102010807070707" pitchFamily="18" charset="2"/>
              <a:buChar char="p"/>
            </a:pPr>
            <a:r>
              <a:rPr lang="en-US" dirty="0">
                <a:cs typeface="Arial" panose="020B0604020202020204" pitchFamily="34" charset="0"/>
              </a:rPr>
              <a:t>Audits and self-assessment</a:t>
            </a:r>
          </a:p>
          <a:p>
            <a:pPr marL="285750" indent="-285750" algn="just">
              <a:lnSpc>
                <a:spcPct val="120000"/>
              </a:lnSpc>
              <a:spcAft>
                <a:spcPct val="20000"/>
              </a:spcAft>
              <a:buSzPct val="105000"/>
              <a:buFont typeface="Wingdings 3" panose="05040102010807070707" pitchFamily="18" charset="2"/>
              <a:buChar char="p"/>
            </a:pPr>
            <a:endParaRPr lang="en-US" dirty="0">
              <a:cs typeface="Arial" panose="020B0604020202020204" pitchFamily="34" charset="0"/>
            </a:endParaRPr>
          </a:p>
        </p:txBody>
      </p:sp>
      <p:sp>
        <p:nvSpPr>
          <p:cNvPr id="12"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IN" sz="3200" dirty="0">
                <a:latin typeface="+mn-lt"/>
              </a:rPr>
              <a:t>GENERAL REQUIREMENTS</a:t>
            </a:r>
            <a:endParaRPr lang="en-US" sz="3200" dirty="0">
              <a:latin typeface="+mn-lt"/>
            </a:endParaRPr>
          </a:p>
        </p:txBody>
      </p:sp>
    </p:spTree>
    <p:extLst>
      <p:ext uri="{BB962C8B-B14F-4D97-AF65-F5344CB8AC3E}">
        <p14:creationId xmlns:p14="http://schemas.microsoft.com/office/powerpoint/2010/main" val="4136503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359392" y="1420504"/>
            <a:ext cx="4226255" cy="376238"/>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Evacuation plan</a:t>
            </a:r>
            <a:endParaRPr lang="en-US" sz="2000" dirty="0">
              <a:cs typeface="Arial" panose="020B0604020202020204" pitchFamily="34" charset="0"/>
            </a:endParaRPr>
          </a:p>
        </p:txBody>
      </p:sp>
      <p:sp>
        <p:nvSpPr>
          <p:cNvPr id="6" name="Rectangle 5"/>
          <p:cNvSpPr>
            <a:spLocks noChangeArrowheads="1"/>
          </p:cNvSpPr>
          <p:nvPr/>
        </p:nvSpPr>
        <p:spPr bwMode="gray">
          <a:xfrm>
            <a:off x="371143" y="1796742"/>
            <a:ext cx="4214504" cy="2016456"/>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The evacuation plan defines the procedures for evacuation of buildings, either partially or totally</a:t>
            </a:r>
          </a:p>
          <a:p>
            <a:pPr>
              <a:buSzPct val="105000"/>
            </a:pPr>
            <a:r>
              <a:rPr lang="en-US" dirty="0"/>
              <a:t> </a:t>
            </a:r>
          </a:p>
        </p:txBody>
      </p:sp>
      <p:sp>
        <p:nvSpPr>
          <p:cNvPr id="13" name="Rectangle 2"/>
          <p:cNvSpPr>
            <a:spLocks noChangeArrowheads="1"/>
          </p:cNvSpPr>
          <p:nvPr/>
        </p:nvSpPr>
        <p:spPr bwMode="gray">
          <a:xfrm>
            <a:off x="4689146" y="1442112"/>
            <a:ext cx="4226253" cy="376238"/>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Intervention plan</a:t>
            </a:r>
            <a:endParaRPr lang="en-US" sz="2000" dirty="0">
              <a:cs typeface="Arial" panose="020B0604020202020204" pitchFamily="34" charset="0"/>
            </a:endParaRPr>
          </a:p>
        </p:txBody>
      </p:sp>
      <p:sp>
        <p:nvSpPr>
          <p:cNvPr id="14" name="Rectangle 13"/>
          <p:cNvSpPr>
            <a:spLocks noChangeArrowheads="1"/>
          </p:cNvSpPr>
          <p:nvPr/>
        </p:nvSpPr>
        <p:spPr bwMode="gray">
          <a:xfrm>
            <a:off x="4693498" y="1818350"/>
            <a:ext cx="4221901" cy="1994848"/>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Master plan of the facility</a:t>
            </a:r>
          </a:p>
          <a:p>
            <a:pPr marL="285750" lvl="0" indent="-285750">
              <a:buSzPct val="105000"/>
              <a:buFont typeface="Wingdings 3" panose="05040102010807070707" pitchFamily="18" charset="2"/>
              <a:buChar char="p"/>
            </a:pPr>
            <a:r>
              <a:rPr lang="en-US" dirty="0"/>
              <a:t>Building floor plans indicating equipment location</a:t>
            </a:r>
          </a:p>
          <a:p>
            <a:pPr marL="285750" lvl="0" indent="-285750">
              <a:buSzPct val="105000"/>
              <a:buFont typeface="Wingdings 3" panose="05040102010807070707" pitchFamily="18" charset="2"/>
              <a:buChar char="p"/>
            </a:pPr>
            <a:r>
              <a:rPr lang="en-US" dirty="0"/>
              <a:t>Technical description of the buildings</a:t>
            </a:r>
          </a:p>
          <a:p>
            <a:pPr marL="285750" lvl="0" indent="-285750">
              <a:buSzPct val="105000"/>
              <a:buFont typeface="Wingdings 3" panose="05040102010807070707" pitchFamily="18" charset="2"/>
              <a:buChar char="p"/>
            </a:pPr>
            <a:r>
              <a:rPr lang="en-US" dirty="0"/>
              <a:t>Internal prevention measures</a:t>
            </a:r>
          </a:p>
        </p:txBody>
      </p:sp>
      <p:sp>
        <p:nvSpPr>
          <p:cNvPr id="16" name="Rectangle 2"/>
          <p:cNvSpPr>
            <a:spLocks noChangeArrowheads="1"/>
          </p:cNvSpPr>
          <p:nvPr/>
        </p:nvSpPr>
        <p:spPr bwMode="gray">
          <a:xfrm>
            <a:off x="359392" y="3976914"/>
            <a:ext cx="4226255" cy="39784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Emergency plan</a:t>
            </a:r>
            <a:endParaRPr lang="en-US" sz="2000" dirty="0">
              <a:cs typeface="Arial" panose="020B0604020202020204" pitchFamily="34" charset="0"/>
            </a:endParaRPr>
          </a:p>
        </p:txBody>
      </p:sp>
      <p:sp>
        <p:nvSpPr>
          <p:cNvPr id="17" name="Rectangle 16"/>
          <p:cNvSpPr>
            <a:spLocks noChangeArrowheads="1"/>
          </p:cNvSpPr>
          <p:nvPr/>
        </p:nvSpPr>
        <p:spPr bwMode="gray">
          <a:xfrm>
            <a:off x="371143" y="4374760"/>
            <a:ext cx="4214504" cy="197324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Explosion, fire or major accident.</a:t>
            </a:r>
          </a:p>
          <a:p>
            <a:pPr marL="285750" lvl="0" indent="-285750">
              <a:buSzPct val="105000"/>
              <a:buFont typeface="Wingdings 3" panose="05040102010807070707" pitchFamily="18" charset="2"/>
              <a:buChar char="p"/>
            </a:pPr>
            <a:r>
              <a:rPr lang="en-US" dirty="0"/>
              <a:t>Meteorological phenomena (tornadoes, flooding,).</a:t>
            </a:r>
          </a:p>
          <a:p>
            <a:pPr marL="285750" lvl="0" indent="-285750">
              <a:buSzPct val="105000"/>
              <a:buFont typeface="Wingdings 3" panose="05040102010807070707" pitchFamily="18" charset="2"/>
              <a:buChar char="p"/>
            </a:pPr>
            <a:r>
              <a:rPr lang="en-US" dirty="0"/>
              <a:t>Earthquake.</a:t>
            </a:r>
          </a:p>
          <a:p>
            <a:pPr marL="285750" indent="-285750">
              <a:buSzPct val="105000"/>
              <a:buFont typeface="Wingdings 3" panose="05040102010807070707" pitchFamily="18" charset="2"/>
              <a:buChar char="p"/>
            </a:pPr>
            <a:endParaRPr lang="en-US" dirty="0"/>
          </a:p>
        </p:txBody>
      </p:sp>
      <p:sp>
        <p:nvSpPr>
          <p:cNvPr id="18" name="Rectangle 2"/>
          <p:cNvSpPr>
            <a:spLocks noChangeArrowheads="1"/>
          </p:cNvSpPr>
          <p:nvPr/>
        </p:nvSpPr>
        <p:spPr bwMode="gray">
          <a:xfrm>
            <a:off x="4689146" y="3976914"/>
            <a:ext cx="4226253" cy="39784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Technical documentation</a:t>
            </a:r>
            <a:endParaRPr lang="en-US" sz="2000" dirty="0">
              <a:cs typeface="Arial" panose="020B0604020202020204" pitchFamily="34" charset="0"/>
            </a:endParaRPr>
          </a:p>
        </p:txBody>
      </p:sp>
      <p:sp>
        <p:nvSpPr>
          <p:cNvPr id="19" name="Rectangle 18"/>
          <p:cNvSpPr>
            <a:spLocks noChangeArrowheads="1"/>
          </p:cNvSpPr>
          <p:nvPr/>
        </p:nvSpPr>
        <p:spPr bwMode="gray">
          <a:xfrm>
            <a:off x="4689145" y="4374760"/>
            <a:ext cx="4226254" cy="197324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The technical documentation consists of a set of simplified schemes to be used in an emergency as quick reference documents by, sometimes, non-technical people.</a:t>
            </a:r>
          </a:p>
          <a:p>
            <a:pPr>
              <a:buSzPct val="105000"/>
            </a:pPr>
            <a:r>
              <a:rPr lang="en-US" dirty="0"/>
              <a:t> </a:t>
            </a:r>
          </a:p>
        </p:txBody>
      </p:sp>
      <p:sp>
        <p:nvSpPr>
          <p:cNvPr id="12"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IN" sz="3200" dirty="0">
                <a:latin typeface="+mn-lt"/>
              </a:rPr>
              <a:t>GENERAL BASIC SAFETY DOCUMENTS</a:t>
            </a:r>
            <a:endParaRPr lang="en-US" sz="3200" dirty="0">
              <a:latin typeface="+mn-lt"/>
            </a:endParaRPr>
          </a:p>
        </p:txBody>
      </p:sp>
    </p:spTree>
    <p:extLst>
      <p:ext uri="{BB962C8B-B14F-4D97-AF65-F5344CB8AC3E}">
        <p14:creationId xmlns:p14="http://schemas.microsoft.com/office/powerpoint/2010/main" val="310320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3200" noProof="1">
                <a:latin typeface="+mn-lt"/>
              </a:rPr>
              <a:t>     AGENDA</a:t>
            </a:r>
          </a:p>
        </p:txBody>
      </p:sp>
      <p:sp>
        <p:nvSpPr>
          <p:cNvPr id="4" name="Rectangle 51"/>
          <p:cNvSpPr>
            <a:spLocks noChangeArrowheads="1"/>
          </p:cNvSpPr>
          <p:nvPr/>
        </p:nvSpPr>
        <p:spPr bwMode="gray">
          <a:xfrm>
            <a:off x="323850" y="1555750"/>
            <a:ext cx="733425" cy="735013"/>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1</a:t>
            </a:r>
          </a:p>
        </p:txBody>
      </p:sp>
      <p:sp>
        <p:nvSpPr>
          <p:cNvPr id="5" name="Rectangle 52"/>
          <p:cNvSpPr>
            <a:spLocks noChangeArrowheads="1"/>
          </p:cNvSpPr>
          <p:nvPr/>
        </p:nvSpPr>
        <p:spPr bwMode="gray">
          <a:xfrm>
            <a:off x="1201738" y="1555750"/>
            <a:ext cx="7618412" cy="735013"/>
          </a:xfrm>
          <a:prstGeom prst="rect">
            <a:avLst/>
          </a:prstGeom>
          <a:gradFill rotWithShape="1">
            <a:gsLst>
              <a:gs pos="0">
                <a:srgbClr val="FFFFFF"/>
              </a:gs>
              <a:gs pos="100000">
                <a:srgbClr val="EAEAEA"/>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IN" sz="2000" dirty="0">
                <a:latin typeface="+mn-lt"/>
              </a:rPr>
              <a:t>Introduction</a:t>
            </a:r>
            <a:endParaRPr lang="en-US" sz="2000" dirty="0">
              <a:latin typeface="+mn-lt"/>
            </a:endParaRPr>
          </a:p>
        </p:txBody>
      </p:sp>
      <p:sp>
        <p:nvSpPr>
          <p:cNvPr id="6" name="Rectangle 53"/>
          <p:cNvSpPr>
            <a:spLocks noChangeArrowheads="1"/>
          </p:cNvSpPr>
          <p:nvPr/>
        </p:nvSpPr>
        <p:spPr bwMode="gray">
          <a:xfrm>
            <a:off x="323850" y="2436813"/>
            <a:ext cx="733425" cy="735012"/>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2</a:t>
            </a:r>
          </a:p>
        </p:txBody>
      </p:sp>
      <p:sp>
        <p:nvSpPr>
          <p:cNvPr id="7" name="Rectangle 54"/>
          <p:cNvSpPr>
            <a:spLocks noChangeArrowheads="1"/>
          </p:cNvSpPr>
          <p:nvPr/>
        </p:nvSpPr>
        <p:spPr bwMode="gray">
          <a:xfrm>
            <a:off x="1201738" y="2436813"/>
            <a:ext cx="7618412" cy="735012"/>
          </a:xfrm>
          <a:prstGeom prst="rect">
            <a:avLst/>
          </a:prstGeom>
          <a:gradFill rotWithShape="1">
            <a:gsLst>
              <a:gs pos="0">
                <a:srgbClr val="FFFFFF"/>
              </a:gs>
              <a:gs pos="100000">
                <a:srgbClr val="EAEAEA"/>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r>
              <a:rPr lang="en-US" sz="2000" dirty="0">
                <a:latin typeface="+mn-lt"/>
              </a:rPr>
              <a:t>Responsibility and authority</a:t>
            </a:r>
          </a:p>
        </p:txBody>
      </p:sp>
      <p:sp>
        <p:nvSpPr>
          <p:cNvPr id="8" name="Rectangle 55"/>
          <p:cNvSpPr>
            <a:spLocks noChangeArrowheads="1"/>
          </p:cNvSpPr>
          <p:nvPr/>
        </p:nvSpPr>
        <p:spPr bwMode="gray">
          <a:xfrm>
            <a:off x="323850" y="3314700"/>
            <a:ext cx="733425" cy="735013"/>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3</a:t>
            </a:r>
          </a:p>
        </p:txBody>
      </p:sp>
      <p:sp>
        <p:nvSpPr>
          <p:cNvPr id="9" name="Rectangle 56"/>
          <p:cNvSpPr>
            <a:spLocks noChangeArrowheads="1"/>
          </p:cNvSpPr>
          <p:nvPr/>
        </p:nvSpPr>
        <p:spPr bwMode="gray">
          <a:xfrm>
            <a:off x="1201738" y="3314700"/>
            <a:ext cx="7618412" cy="735013"/>
          </a:xfrm>
          <a:prstGeom prst="rect">
            <a:avLst/>
          </a:prstGeom>
          <a:gradFill rotWithShape="1">
            <a:gsLst>
              <a:gs pos="0">
                <a:srgbClr val="FFFFFF"/>
              </a:gs>
              <a:gs pos="100000">
                <a:srgbClr val="EAEAEA"/>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r>
              <a:rPr lang="en-US" sz="2000" dirty="0">
                <a:latin typeface="+mn-lt"/>
              </a:rPr>
              <a:t>General requirements</a:t>
            </a:r>
          </a:p>
        </p:txBody>
      </p:sp>
      <p:sp>
        <p:nvSpPr>
          <p:cNvPr id="10" name="Rectangle 57"/>
          <p:cNvSpPr>
            <a:spLocks noChangeArrowheads="1"/>
          </p:cNvSpPr>
          <p:nvPr/>
        </p:nvSpPr>
        <p:spPr bwMode="gray">
          <a:xfrm>
            <a:off x="323850" y="4192588"/>
            <a:ext cx="733425" cy="735012"/>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4</a:t>
            </a:r>
          </a:p>
        </p:txBody>
      </p:sp>
      <p:sp>
        <p:nvSpPr>
          <p:cNvPr id="11" name="Rectangle 58"/>
          <p:cNvSpPr>
            <a:spLocks noChangeArrowheads="1"/>
          </p:cNvSpPr>
          <p:nvPr/>
        </p:nvSpPr>
        <p:spPr bwMode="gray">
          <a:xfrm>
            <a:off x="1201738" y="4192588"/>
            <a:ext cx="7618412" cy="735012"/>
          </a:xfrm>
          <a:prstGeom prst="rect">
            <a:avLst/>
          </a:prstGeom>
          <a:gradFill rotWithShape="1">
            <a:gsLst>
              <a:gs pos="0">
                <a:srgbClr val="FFFFFF"/>
              </a:gs>
              <a:gs pos="100000">
                <a:srgbClr val="EAEAEA"/>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r>
              <a:rPr lang="en-US" sz="2000" dirty="0">
                <a:latin typeface="+mn-lt"/>
              </a:rPr>
              <a:t>General organization</a:t>
            </a:r>
          </a:p>
        </p:txBody>
      </p:sp>
      <p:sp>
        <p:nvSpPr>
          <p:cNvPr id="12" name="Rectangle 59"/>
          <p:cNvSpPr>
            <a:spLocks noChangeArrowheads="1"/>
          </p:cNvSpPr>
          <p:nvPr/>
        </p:nvSpPr>
        <p:spPr bwMode="gray">
          <a:xfrm>
            <a:off x="323850" y="5067300"/>
            <a:ext cx="733425" cy="735013"/>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5</a:t>
            </a:r>
          </a:p>
        </p:txBody>
      </p:sp>
      <p:sp>
        <p:nvSpPr>
          <p:cNvPr id="13" name="Rectangle 60"/>
          <p:cNvSpPr>
            <a:spLocks noChangeArrowheads="1"/>
          </p:cNvSpPr>
          <p:nvPr/>
        </p:nvSpPr>
        <p:spPr bwMode="gray">
          <a:xfrm>
            <a:off x="1201738" y="5067300"/>
            <a:ext cx="7618412" cy="735013"/>
          </a:xfrm>
          <a:prstGeom prst="rect">
            <a:avLst/>
          </a:prstGeom>
          <a:gradFill rotWithShape="1">
            <a:gsLst>
              <a:gs pos="0">
                <a:srgbClr val="FFFFFF"/>
              </a:gs>
              <a:gs pos="100000">
                <a:srgbClr val="EAEAEA"/>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r>
              <a:rPr lang="en-US" sz="2000" dirty="0">
                <a:latin typeface="+mn-lt"/>
              </a:rPr>
              <a:t>General basic safety documents</a:t>
            </a:r>
          </a:p>
        </p:txBody>
      </p:sp>
    </p:spTree>
    <p:extLst>
      <p:ext uri="{BB962C8B-B14F-4D97-AF65-F5344CB8AC3E}">
        <p14:creationId xmlns:p14="http://schemas.microsoft.com/office/powerpoint/2010/main" val="369129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152400" y="1447800"/>
            <a:ext cx="8763000"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endParaRPr lang="en-US" dirty="0">
              <a:cs typeface="Arial" panose="020B0604020202020204" pitchFamily="34" charset="0"/>
            </a:endParaRPr>
          </a:p>
        </p:txBody>
      </p:sp>
      <p:sp>
        <p:nvSpPr>
          <p:cNvPr id="6" name="Rectangle 5"/>
          <p:cNvSpPr>
            <a:spLocks noChangeArrowheads="1"/>
          </p:cNvSpPr>
          <p:nvPr/>
        </p:nvSpPr>
        <p:spPr bwMode="gray">
          <a:xfrm>
            <a:off x="152400" y="1886506"/>
            <a:ext cx="8763000"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IN" dirty="0"/>
              <a:t>All employees responsible for maintaining a safe and secure site/working environment.</a:t>
            </a:r>
            <a:endParaRPr lang="en-US" dirty="0"/>
          </a:p>
          <a:p>
            <a:pPr marL="742950" lvl="1" indent="-285750">
              <a:buSzPct val="105000"/>
              <a:buFont typeface="Wingdings 3" panose="05040102010807070707" pitchFamily="18" charset="2"/>
              <a:buChar char=""/>
            </a:pPr>
            <a:r>
              <a:rPr lang="en-US" dirty="0"/>
              <a:t>Market, country or company executives ultimately responsible for employee safety, legal compliance and sound business practices.</a:t>
            </a:r>
          </a:p>
          <a:p>
            <a:pPr marL="742950" lvl="1" indent="-285750">
              <a:buSzPct val="105000"/>
              <a:buFont typeface="Wingdings 3" panose="05040102010807070707" pitchFamily="18" charset="2"/>
              <a:buChar char=""/>
            </a:pPr>
            <a:r>
              <a:rPr lang="en-US" dirty="0"/>
              <a:t>Key market managers and other corporate staff with direct responsibility for management of operational safety and health.</a:t>
            </a:r>
          </a:p>
          <a:p>
            <a:pPr marL="742950" lvl="1" indent="-285750">
              <a:buSzPct val="105000"/>
              <a:buFont typeface="Wingdings 3" panose="05040102010807070707" pitchFamily="18" charset="2"/>
              <a:buChar char=""/>
            </a:pPr>
            <a:r>
              <a:rPr lang="en-US" dirty="0"/>
              <a:t>Factory, PTC, R &amp; D, Head Office and Distribution Center managers and their key staff, who are directly responsible for maintaining a safe site environment and a strong safety culture.</a:t>
            </a:r>
          </a:p>
          <a:p>
            <a:pPr marL="742950" lvl="1" indent="-285750">
              <a:buSzPct val="105000"/>
              <a:buFont typeface="Wingdings 3" panose="05040102010807070707" pitchFamily="18" charset="2"/>
              <a:buChar char=""/>
            </a:pPr>
            <a:r>
              <a:rPr lang="en-US" dirty="0"/>
              <a:t>Managers who are responsible for the selection and oversight of contractors / services.</a:t>
            </a:r>
          </a:p>
          <a:p>
            <a:pPr marL="285750" indent="-285750" algn="just">
              <a:spcAft>
                <a:spcPct val="20000"/>
              </a:spcAft>
              <a:buSzPct val="105000"/>
              <a:buFont typeface="Wingdings 3" panose="05040102010807070707" pitchFamily="18" charset="2"/>
              <a:buChar char="p"/>
            </a:pPr>
            <a:endParaRPr lang="en-US" dirty="0">
              <a:cs typeface="Arial" panose="020B0604020202020204" pitchFamily="34" charset="0"/>
            </a:endParaRPr>
          </a:p>
        </p:txBody>
      </p:sp>
      <p:sp>
        <p:nvSpPr>
          <p:cNvPr id="7"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IN" sz="3200" dirty="0">
                <a:latin typeface="+mn-lt"/>
              </a:rPr>
              <a:t>INTRODUCTION</a:t>
            </a:r>
            <a:r>
              <a:rPr lang="en-IN" sz="3200" u="sng" dirty="0">
                <a:latin typeface="+mn-lt"/>
              </a:rPr>
              <a:t> </a:t>
            </a:r>
            <a:endParaRPr lang="en-US" sz="3200" dirty="0">
              <a:latin typeface="+mn-lt"/>
            </a:endParaRPr>
          </a:p>
        </p:txBody>
      </p:sp>
    </p:spTree>
    <p:extLst>
      <p:ext uri="{BB962C8B-B14F-4D97-AF65-F5344CB8AC3E}">
        <p14:creationId xmlns:p14="http://schemas.microsoft.com/office/powerpoint/2010/main" val="804863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152400" y="1447800"/>
            <a:ext cx="8763000"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Distribution of responsibility</a:t>
            </a:r>
            <a:endParaRPr lang="en-US" sz="2000" dirty="0">
              <a:cs typeface="Arial" panose="020B0604020202020204" pitchFamily="34" charset="0"/>
            </a:endParaRPr>
          </a:p>
        </p:txBody>
      </p:sp>
      <p:sp>
        <p:nvSpPr>
          <p:cNvPr id="6" name="Rectangle 5"/>
          <p:cNvSpPr>
            <a:spLocks noChangeArrowheads="1"/>
          </p:cNvSpPr>
          <p:nvPr/>
        </p:nvSpPr>
        <p:spPr bwMode="gray">
          <a:xfrm>
            <a:off x="152400" y="1886506"/>
            <a:ext cx="8763000"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lgn="just">
              <a:spcAft>
                <a:spcPct val="20000"/>
              </a:spcAft>
              <a:buSzPct val="105000"/>
              <a:buFont typeface="Wingdings 3" panose="05040102010807070707" pitchFamily="18" charset="2"/>
              <a:buChar char="p"/>
            </a:pPr>
            <a:r>
              <a:rPr lang="en-US" dirty="0">
                <a:cs typeface="Arial" panose="020B0604020202020204" pitchFamily="34" charset="0"/>
              </a:rPr>
              <a:t>Market, Country or Company Managers have overall responsibility for occupational health and safety in all  Group operations. They designate a Market Safety Officer  (according to the Market Safety Officer success profile)  that reports to the Market Management Team to coordinate the safety organization.</a:t>
            </a:r>
          </a:p>
          <a:p>
            <a:pPr marL="285750" lvl="0" indent="-285750" algn="just">
              <a:spcAft>
                <a:spcPct val="20000"/>
              </a:spcAft>
              <a:buSzPct val="105000"/>
              <a:buFont typeface="Wingdings 3" panose="05040102010807070707" pitchFamily="18" charset="2"/>
              <a:buChar char="p"/>
            </a:pPr>
            <a:r>
              <a:rPr lang="en-US" dirty="0">
                <a:cs typeface="Arial" panose="020B0604020202020204" pitchFamily="34" charset="0"/>
              </a:rPr>
              <a:t>Divisional Executives, Directors and Senior Managers have responsibility to promote, manage and ensure compliance with occupational safety and health in the areas under their control, including the provision of adequate resources and implementation of effective systems to meet legal and company requirements</a:t>
            </a:r>
          </a:p>
          <a:p>
            <a:pPr marL="285750" indent="-285750" algn="just">
              <a:spcAft>
                <a:spcPct val="20000"/>
              </a:spcAft>
              <a:buSzPct val="105000"/>
              <a:buFont typeface="Wingdings 3" panose="05040102010807070707" pitchFamily="18" charset="2"/>
              <a:buChar char="p"/>
            </a:pPr>
            <a:endParaRPr lang="en-US" dirty="0"/>
          </a:p>
        </p:txBody>
      </p:sp>
      <p:sp>
        <p:nvSpPr>
          <p:cNvPr id="7"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lgn="ctr"/>
            <a:r>
              <a:rPr lang="en-US" sz="3200" dirty="0">
                <a:latin typeface="+mn-lt"/>
              </a:rPr>
              <a:t>RESPONSIBILITY AND AUTHORITY</a:t>
            </a:r>
          </a:p>
        </p:txBody>
      </p:sp>
    </p:spTree>
    <p:extLst>
      <p:ext uri="{BB962C8B-B14F-4D97-AF65-F5344CB8AC3E}">
        <p14:creationId xmlns:p14="http://schemas.microsoft.com/office/powerpoint/2010/main" val="2251412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152400" y="1447800"/>
            <a:ext cx="8763000"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Corporate safety officer </a:t>
            </a:r>
            <a:endParaRPr lang="en-US" sz="2000" dirty="0">
              <a:cs typeface="Arial" panose="020B0604020202020204" pitchFamily="34" charset="0"/>
            </a:endParaRPr>
          </a:p>
        </p:txBody>
      </p:sp>
      <p:sp>
        <p:nvSpPr>
          <p:cNvPr id="6" name="Rectangle 5"/>
          <p:cNvSpPr>
            <a:spLocks noChangeArrowheads="1"/>
          </p:cNvSpPr>
          <p:nvPr/>
        </p:nvSpPr>
        <p:spPr bwMode="gray">
          <a:xfrm>
            <a:off x="152400" y="1886506"/>
            <a:ext cx="8763000"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lgn="just">
              <a:spcAft>
                <a:spcPct val="20000"/>
              </a:spcAft>
              <a:buSzPct val="105000"/>
              <a:buFont typeface="Wingdings 3" panose="05040102010807070707" pitchFamily="18" charset="2"/>
              <a:buChar char="p"/>
            </a:pPr>
            <a:r>
              <a:rPr lang="en-IN" b="1" dirty="0">
                <a:cs typeface="Arial" panose="020B0604020202020204" pitchFamily="34" charset="0"/>
              </a:rPr>
              <a:t>Corporate safety officer </a:t>
            </a:r>
            <a:r>
              <a:rPr lang="en-US" dirty="0">
                <a:cs typeface="Arial" panose="020B0604020202020204" pitchFamily="34" charset="0"/>
              </a:rPr>
              <a:t>has responsibility for the establishment, maintenance and review of corporate strategies for the management of occupational safety and occupational health throughout the company’s operations and to monitor and report on its operation.  This to be carried out in consultation with senior management.</a:t>
            </a:r>
          </a:p>
          <a:p>
            <a:pPr marL="285750" indent="-285750" algn="just">
              <a:spcAft>
                <a:spcPct val="20000"/>
              </a:spcAft>
              <a:buSzPct val="105000"/>
              <a:buFont typeface="Wingdings 3" panose="05040102010807070707" pitchFamily="18" charset="2"/>
              <a:buChar char="p"/>
            </a:pPr>
            <a:endParaRPr lang="en-US" dirty="0">
              <a:solidFill>
                <a:schemeClr val="bg1"/>
              </a:solidFill>
              <a:cs typeface="Arial" panose="020B0604020202020204" pitchFamily="34" charset="0"/>
            </a:endParaRPr>
          </a:p>
        </p:txBody>
      </p:sp>
      <p:sp>
        <p:nvSpPr>
          <p:cNvPr id="7"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lgn="ctr"/>
            <a:r>
              <a:rPr lang="en-US" sz="3200" dirty="0">
                <a:latin typeface="+mn-lt"/>
              </a:rPr>
              <a:t>RESPONSIBILITY AND AUTHORITY</a:t>
            </a:r>
          </a:p>
        </p:txBody>
      </p:sp>
      <p:pic>
        <p:nvPicPr>
          <p:cNvPr id="5" name="Picture 4"/>
          <p:cNvPicPr>
            <a:picLocks noChangeAspect="1"/>
          </p:cNvPicPr>
          <p:nvPr/>
        </p:nvPicPr>
        <p:blipFill rotWithShape="1">
          <a:blip r:embed="rId2" cstate="print"/>
          <a:srcRect l="-154" t="32423" r="56968" b="10265"/>
          <a:stretch/>
        </p:blipFill>
        <p:spPr>
          <a:xfrm>
            <a:off x="6096000" y="4191000"/>
            <a:ext cx="2667000" cy="2169913"/>
          </a:xfrm>
          <a:prstGeom prst="rect">
            <a:avLst/>
          </a:prstGeom>
        </p:spPr>
      </p:pic>
    </p:spTree>
    <p:extLst>
      <p:ext uri="{BB962C8B-B14F-4D97-AF65-F5344CB8AC3E}">
        <p14:creationId xmlns:p14="http://schemas.microsoft.com/office/powerpoint/2010/main" val="147823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152400" y="1447800"/>
            <a:ext cx="4419600"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Head of medical services </a:t>
            </a:r>
            <a:endParaRPr lang="en-US" sz="2000" dirty="0">
              <a:cs typeface="Arial" panose="020B0604020202020204" pitchFamily="34" charset="0"/>
            </a:endParaRPr>
          </a:p>
        </p:txBody>
      </p:sp>
      <p:sp>
        <p:nvSpPr>
          <p:cNvPr id="6" name="Rectangle 5"/>
          <p:cNvSpPr>
            <a:spLocks noChangeArrowheads="1"/>
          </p:cNvSpPr>
          <p:nvPr/>
        </p:nvSpPr>
        <p:spPr bwMode="gray">
          <a:xfrm>
            <a:off x="152400" y="1886506"/>
            <a:ext cx="4419600"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lgn="just">
              <a:spcAft>
                <a:spcPct val="20000"/>
              </a:spcAft>
              <a:buSzPct val="105000"/>
              <a:buFont typeface="Wingdings 3" panose="05040102010807070707" pitchFamily="18" charset="2"/>
              <a:buChar char="p"/>
            </a:pPr>
            <a:r>
              <a:rPr lang="en-US" dirty="0">
                <a:cs typeface="Arial" panose="020B0604020202020204" pitchFamily="34" charset="0"/>
              </a:rPr>
              <a:t>Head of medical services (when this function exists) has responsibility for establishing and implementing the company policy on occupational health matters in conjunction with the corporate safety officer and senior management.</a:t>
            </a:r>
            <a:endParaRPr lang="en-US" dirty="0"/>
          </a:p>
        </p:txBody>
      </p:sp>
      <p:sp>
        <p:nvSpPr>
          <p:cNvPr id="7"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lgn="ctr"/>
            <a:r>
              <a:rPr lang="en-US" sz="3200" dirty="0">
                <a:latin typeface="+mn-lt"/>
              </a:rPr>
              <a:t>RESPONSIBILITY AND AUTHORITY</a:t>
            </a:r>
          </a:p>
        </p:txBody>
      </p:sp>
      <p:sp>
        <p:nvSpPr>
          <p:cNvPr id="9" name="Rectangle 2"/>
          <p:cNvSpPr>
            <a:spLocks noChangeArrowheads="1"/>
          </p:cNvSpPr>
          <p:nvPr/>
        </p:nvSpPr>
        <p:spPr bwMode="gray">
          <a:xfrm>
            <a:off x="4698274" y="1447800"/>
            <a:ext cx="4217126"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Site managers </a:t>
            </a:r>
            <a:endParaRPr lang="en-US" sz="2000" dirty="0">
              <a:cs typeface="Arial" panose="020B0604020202020204" pitchFamily="34" charset="0"/>
            </a:endParaRPr>
          </a:p>
        </p:txBody>
      </p:sp>
      <p:sp>
        <p:nvSpPr>
          <p:cNvPr id="10" name="Rectangle 9"/>
          <p:cNvSpPr>
            <a:spLocks noChangeArrowheads="1"/>
          </p:cNvSpPr>
          <p:nvPr/>
        </p:nvSpPr>
        <p:spPr bwMode="gray">
          <a:xfrm>
            <a:off x="4698274" y="1886506"/>
            <a:ext cx="4217126"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lgn="just">
              <a:spcAft>
                <a:spcPct val="20000"/>
              </a:spcAft>
              <a:buSzPct val="105000"/>
              <a:buFont typeface="Wingdings 3" panose="05040102010807070707" pitchFamily="18" charset="2"/>
              <a:buChar char="p"/>
            </a:pPr>
            <a:r>
              <a:rPr lang="en-US" dirty="0">
                <a:cs typeface="Arial" panose="020B0604020202020204" pitchFamily="34" charset="0"/>
              </a:rPr>
              <a:t>Site managers have responsibility either directly or through appropriate managers, supervisors and team leaders that the operation/activities of the site are carried out in accordance with company/site policies and legislation and that any requirements are integrated into the work activities under their control.</a:t>
            </a:r>
          </a:p>
        </p:txBody>
      </p:sp>
      <p:pic>
        <p:nvPicPr>
          <p:cNvPr id="12" name="Picture 11"/>
          <p:cNvPicPr>
            <a:picLocks noChangeAspect="1"/>
          </p:cNvPicPr>
          <p:nvPr/>
        </p:nvPicPr>
        <p:blipFill>
          <a:blip r:embed="rId2" cstate="print"/>
          <a:stretch>
            <a:fillRect/>
          </a:stretch>
        </p:blipFill>
        <p:spPr>
          <a:xfrm>
            <a:off x="2438400" y="4267200"/>
            <a:ext cx="2057400" cy="2057400"/>
          </a:xfrm>
          <a:prstGeom prst="rect">
            <a:avLst/>
          </a:prstGeom>
        </p:spPr>
      </p:pic>
      <p:pic>
        <p:nvPicPr>
          <p:cNvPr id="13" name="Picture 12"/>
          <p:cNvPicPr>
            <a:picLocks noChangeAspect="1"/>
          </p:cNvPicPr>
          <p:nvPr/>
        </p:nvPicPr>
        <p:blipFill>
          <a:blip r:embed="rId3" cstate="print"/>
          <a:stretch>
            <a:fillRect/>
          </a:stretch>
        </p:blipFill>
        <p:spPr>
          <a:xfrm>
            <a:off x="6451766" y="4572000"/>
            <a:ext cx="2339810" cy="1752599"/>
          </a:xfrm>
          <a:prstGeom prst="rect">
            <a:avLst/>
          </a:prstGeom>
        </p:spPr>
      </p:pic>
    </p:spTree>
    <p:extLst>
      <p:ext uri="{BB962C8B-B14F-4D97-AF65-F5344CB8AC3E}">
        <p14:creationId xmlns:p14="http://schemas.microsoft.com/office/powerpoint/2010/main" val="122552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152400" y="1447800"/>
            <a:ext cx="4419600"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US" sz="2000" b="1" dirty="0">
                <a:cs typeface="Arial" panose="020B0604020202020204" pitchFamily="34" charset="0"/>
              </a:rPr>
              <a:t>Line managers</a:t>
            </a:r>
            <a:endParaRPr lang="en-US" sz="2000" dirty="0">
              <a:cs typeface="Arial" panose="020B0604020202020204" pitchFamily="34" charset="0"/>
            </a:endParaRPr>
          </a:p>
        </p:txBody>
      </p:sp>
      <p:sp>
        <p:nvSpPr>
          <p:cNvPr id="6" name="Rectangle 5"/>
          <p:cNvSpPr>
            <a:spLocks noChangeArrowheads="1"/>
          </p:cNvSpPr>
          <p:nvPr/>
        </p:nvSpPr>
        <p:spPr bwMode="gray">
          <a:xfrm>
            <a:off x="152400" y="1886506"/>
            <a:ext cx="4419600"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Line Managers at all levels and functions have responsibility either directly or through appropriate managers, supervisors and team leaders that the operation/activities within their areas of responsibility are carried out in accordance with company/site policies and legislation or that any requirements are integrated into the work activities under their control.</a:t>
            </a:r>
          </a:p>
          <a:p>
            <a:pPr>
              <a:buSzPct val="105000"/>
            </a:pPr>
            <a:endParaRPr lang="en-US" dirty="0"/>
          </a:p>
        </p:txBody>
      </p:sp>
      <p:sp>
        <p:nvSpPr>
          <p:cNvPr id="7"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lgn="ctr"/>
            <a:r>
              <a:rPr lang="en-US" sz="3200" dirty="0">
                <a:latin typeface="+mn-lt"/>
              </a:rPr>
              <a:t>RESPONSIBILITY AND AUTHORITY</a:t>
            </a:r>
          </a:p>
        </p:txBody>
      </p:sp>
      <p:sp>
        <p:nvSpPr>
          <p:cNvPr id="9" name="Rectangle 2"/>
          <p:cNvSpPr>
            <a:spLocks noChangeArrowheads="1"/>
          </p:cNvSpPr>
          <p:nvPr/>
        </p:nvSpPr>
        <p:spPr bwMode="gray">
          <a:xfrm>
            <a:off x="4698274" y="1447800"/>
            <a:ext cx="4217126"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Market chief engineer</a:t>
            </a:r>
            <a:r>
              <a:rPr lang="en-IN" sz="2000" dirty="0">
                <a:cs typeface="Arial" panose="020B0604020202020204" pitchFamily="34" charset="0"/>
              </a:rPr>
              <a:t> </a:t>
            </a:r>
            <a:endParaRPr lang="en-US" sz="2000" dirty="0">
              <a:cs typeface="Arial" panose="020B0604020202020204" pitchFamily="34" charset="0"/>
            </a:endParaRPr>
          </a:p>
        </p:txBody>
      </p:sp>
      <p:sp>
        <p:nvSpPr>
          <p:cNvPr id="10" name="Rectangle 9"/>
          <p:cNvSpPr>
            <a:spLocks noChangeArrowheads="1"/>
          </p:cNvSpPr>
          <p:nvPr/>
        </p:nvSpPr>
        <p:spPr bwMode="gray">
          <a:xfrm>
            <a:off x="4698274" y="1886506"/>
            <a:ext cx="4217126"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Market Chief Engineer has responsibility for establishing, in conjunction with senior and production management, group strategies for the implementation of safety and occupational health policy and standards all mechanical, electrical, “control information technology” and civil engineering matters.</a:t>
            </a:r>
          </a:p>
          <a:p>
            <a:pPr>
              <a:buSzPct val="105000"/>
            </a:pPr>
            <a:endParaRPr lang="en-US" dirty="0"/>
          </a:p>
        </p:txBody>
      </p:sp>
    </p:spTree>
    <p:extLst>
      <p:ext uri="{BB962C8B-B14F-4D97-AF65-F5344CB8AC3E}">
        <p14:creationId xmlns:p14="http://schemas.microsoft.com/office/powerpoint/2010/main" val="4059326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152400" y="1447800"/>
            <a:ext cx="4419600"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US" sz="2000" b="1" dirty="0">
                <a:cs typeface="Arial" panose="020B0604020202020204" pitchFamily="34" charset="0"/>
              </a:rPr>
              <a:t>Site safety officer </a:t>
            </a:r>
            <a:endParaRPr lang="en-US" sz="2000" dirty="0">
              <a:cs typeface="Arial" panose="020B0604020202020204" pitchFamily="34" charset="0"/>
            </a:endParaRPr>
          </a:p>
        </p:txBody>
      </p:sp>
      <p:sp>
        <p:nvSpPr>
          <p:cNvPr id="6" name="Rectangle 5"/>
          <p:cNvSpPr>
            <a:spLocks noChangeArrowheads="1"/>
          </p:cNvSpPr>
          <p:nvPr/>
        </p:nvSpPr>
        <p:spPr bwMode="gray">
          <a:xfrm>
            <a:off x="152400" y="1886506"/>
            <a:ext cx="4419600"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Site Occupational Health and Safety Officer has responsibility for coordinating occupational safety and health within the site and be active member of the site occupational safety and health committee.</a:t>
            </a:r>
          </a:p>
          <a:p>
            <a:pPr>
              <a:buSzPct val="105000"/>
            </a:pPr>
            <a:endParaRPr lang="en-US" dirty="0"/>
          </a:p>
          <a:p>
            <a:pPr marL="285750" indent="-285750" algn="just">
              <a:lnSpc>
                <a:spcPct val="120000"/>
              </a:lnSpc>
              <a:spcAft>
                <a:spcPct val="20000"/>
              </a:spcAft>
              <a:buClr>
                <a:schemeClr val="accent1"/>
              </a:buClr>
              <a:buSzPct val="105000"/>
              <a:buFont typeface="Wingdings 3" panose="05040102010807070707" pitchFamily="18" charset="2"/>
              <a:buChar char="p"/>
            </a:pPr>
            <a:endParaRPr lang="en-US" dirty="0"/>
          </a:p>
        </p:txBody>
      </p:sp>
      <p:sp>
        <p:nvSpPr>
          <p:cNvPr id="7"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lgn="ctr"/>
            <a:r>
              <a:rPr lang="en-US" sz="3200" dirty="0">
                <a:latin typeface="+mn-lt"/>
              </a:rPr>
              <a:t>RESPONSIBILITY AND AUTHORITY</a:t>
            </a:r>
          </a:p>
        </p:txBody>
      </p:sp>
      <p:sp>
        <p:nvSpPr>
          <p:cNvPr id="9" name="Rectangle 2"/>
          <p:cNvSpPr>
            <a:spLocks noChangeArrowheads="1"/>
          </p:cNvSpPr>
          <p:nvPr/>
        </p:nvSpPr>
        <p:spPr bwMode="gray">
          <a:xfrm>
            <a:off x="4698274" y="1447800"/>
            <a:ext cx="4217126"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a:cs typeface="Arial" panose="020B0604020202020204" pitchFamily="34" charset="0"/>
              </a:rPr>
              <a:t>Service providers </a:t>
            </a:r>
            <a:endParaRPr lang="en-US" sz="2000" dirty="0">
              <a:cs typeface="Arial" panose="020B0604020202020204" pitchFamily="34" charset="0"/>
            </a:endParaRPr>
          </a:p>
        </p:txBody>
      </p:sp>
      <p:sp>
        <p:nvSpPr>
          <p:cNvPr id="10" name="Rectangle 9"/>
          <p:cNvSpPr>
            <a:spLocks noChangeArrowheads="1"/>
          </p:cNvSpPr>
          <p:nvPr/>
        </p:nvSpPr>
        <p:spPr bwMode="gray">
          <a:xfrm>
            <a:off x="4698274" y="1886506"/>
            <a:ext cx="4217126"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US" dirty="0"/>
              <a:t>Internal and external service providers shall follow established occupational safety and health requirements in the work that they carry out.  This relates to group and local engineers, production specialists, consultants, architects, IT personnel, QA personnel, training officers, various support staff such as security personnel, porters, etc.</a:t>
            </a:r>
          </a:p>
        </p:txBody>
      </p:sp>
    </p:spTree>
    <p:extLst>
      <p:ext uri="{BB962C8B-B14F-4D97-AF65-F5344CB8AC3E}">
        <p14:creationId xmlns:p14="http://schemas.microsoft.com/office/powerpoint/2010/main" val="2850347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152400" y="1447800"/>
            <a:ext cx="8763000" cy="438706"/>
          </a:xfrm>
          <a:prstGeom prst="rect">
            <a:avLst/>
          </a:prstGeom>
          <a:solidFill>
            <a:schemeClr val="bg2">
              <a:lumMod val="50000"/>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r>
              <a:rPr lang="en-US" sz="2000" b="1" dirty="0">
                <a:cs typeface="Arial" panose="020B0604020202020204" pitchFamily="34" charset="0"/>
              </a:rPr>
              <a:t>All employees </a:t>
            </a:r>
            <a:endParaRPr lang="en-US" sz="2000" dirty="0">
              <a:cs typeface="Arial" panose="020B0604020202020204" pitchFamily="34" charset="0"/>
            </a:endParaRPr>
          </a:p>
        </p:txBody>
      </p:sp>
      <p:sp>
        <p:nvSpPr>
          <p:cNvPr id="6" name="Rectangle 5"/>
          <p:cNvSpPr>
            <a:spLocks noChangeArrowheads="1"/>
          </p:cNvSpPr>
          <p:nvPr/>
        </p:nvSpPr>
        <p:spPr bwMode="gray">
          <a:xfrm>
            <a:off x="152400" y="1886506"/>
            <a:ext cx="8763000" cy="4590494"/>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lgn="just">
              <a:spcAft>
                <a:spcPct val="20000"/>
              </a:spcAft>
              <a:buSzPct val="105000"/>
              <a:buFont typeface="Wingdings 3" panose="05040102010807070707" pitchFamily="18" charset="2"/>
              <a:buChar char="p"/>
            </a:pPr>
            <a:r>
              <a:rPr lang="en-US" dirty="0">
                <a:cs typeface="Arial" panose="020B0604020202020204" pitchFamily="34" charset="0"/>
              </a:rPr>
              <a:t>All employees at all levels shall not endanger the health and safety of themselves, other workers, visitors or members of the general public.  They shall adhere to company instructions, procedures and systems and cooperate with the company in meeting occupational safety and health requirements.</a:t>
            </a:r>
            <a:endParaRPr lang="en-US" dirty="0"/>
          </a:p>
          <a:p>
            <a:pPr marL="285750" indent="-285750" algn="just">
              <a:spcAft>
                <a:spcPct val="20000"/>
              </a:spcAft>
              <a:buSzPct val="105000"/>
              <a:buFont typeface="Wingdings 3" panose="05040102010807070707" pitchFamily="18" charset="2"/>
              <a:buChar char="p"/>
            </a:pPr>
            <a:endParaRPr lang="en-US" dirty="0">
              <a:cs typeface="Arial" panose="020B0604020202020204" pitchFamily="34" charset="0"/>
            </a:endParaRPr>
          </a:p>
          <a:p>
            <a:pPr marL="285750" indent="-285750" algn="just">
              <a:spcAft>
                <a:spcPct val="20000"/>
              </a:spcAft>
              <a:buSzPct val="105000"/>
              <a:buFont typeface="Wingdings 3" panose="05040102010807070707" pitchFamily="18" charset="2"/>
              <a:buChar char="p"/>
            </a:pPr>
            <a:endParaRPr lang="en-US" dirty="0">
              <a:solidFill>
                <a:schemeClr val="bg1"/>
              </a:solidFill>
              <a:cs typeface="Arial" panose="020B0604020202020204" pitchFamily="34" charset="0"/>
            </a:endParaRPr>
          </a:p>
        </p:txBody>
      </p:sp>
      <p:sp>
        <p:nvSpPr>
          <p:cNvPr id="7" name="Rectangle 4"/>
          <p:cNvSpPr>
            <a:spLocks noChangeArrowheads="1"/>
          </p:cNvSpPr>
          <p:nvPr/>
        </p:nvSpPr>
        <p:spPr bwMode="gray">
          <a:xfrm>
            <a:off x="320539" y="609600"/>
            <a:ext cx="8342312" cy="644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lgn="ctr"/>
            <a:r>
              <a:rPr lang="en-US" sz="3200" dirty="0">
                <a:latin typeface="+mn-lt"/>
              </a:rPr>
              <a:t>RESPONSIBILITY AND AUTHORITY</a:t>
            </a:r>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9025" y="4419600"/>
            <a:ext cx="2945875"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54435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0180CB-08B1-436B-9799-0C76022FBD6C}">
  <ds:schemaRefs>
    <ds:schemaRef ds:uri="http://purl.org/dc/elements/1.1/"/>
    <ds:schemaRef ds:uri="http://schemas.microsoft.com/office/2006/documentManagement/types"/>
    <ds:schemaRef ds:uri="http://www.w3.org/XML/1998/namespace"/>
    <ds:schemaRef ds:uri="http://schemas.microsoft.com/office/infopath/2007/PartnerControls"/>
    <ds:schemaRef ds:uri="http://schemas.microsoft.com/sharepoint/v3/fields"/>
    <ds:schemaRef ds:uri="http://purl.org/dc/dcmitype/"/>
    <ds:schemaRef ds:uri="http://purl.org/dc/terms/"/>
    <ds:schemaRef ds:uri="0f0eb950-47b7-49a7-b2b9-b0c411c9c3b8"/>
    <ds:schemaRef ds:uri="http://schemas.microsoft.com/office/2006/metadata/properties"/>
    <ds:schemaRef ds:uri="http://schemas.openxmlformats.org/package/2006/metadata/core-properties"/>
    <ds:schemaRef ds:uri="B6023AA3-3CEE-413F-91F8-322A2644F388"/>
    <ds:schemaRef ds:uri="http://schemas.microsoft.com/sharepoint/v3"/>
  </ds:schemaRefs>
</ds:datastoreItem>
</file>

<file path=customXml/itemProps2.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84455A5-5B1F-42D7-89F4-4C018F6FE8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9893</TotalTime>
  <Words>1140</Words>
  <Application>Microsoft Office PowerPoint</Application>
  <PresentationFormat>On-screen Show (4:3)</PresentationFormat>
  <Paragraphs>109</Paragraphs>
  <Slides>15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Bookman Old Style</vt:lpstr>
      <vt:lpstr>Calibri</vt:lpstr>
      <vt:lpstr>Calibri Light</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Gaurav Bansal</dc:creator>
  <cp:lastModifiedBy>abhinav pandey</cp:lastModifiedBy>
  <cp:revision>1626</cp:revision>
  <cp:lastPrinted>2014-11-21T06:58:07Z</cp:lastPrinted>
  <dcterms:created xsi:type="dcterms:W3CDTF">2014-04-07T11:41:40Z</dcterms:created>
  <dcterms:modified xsi:type="dcterms:W3CDTF">2025-04-15T09:14:47Z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