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16"/>
  </p:notesMasterIdLst>
  <p:sldIdLst>
    <p:sldId id="256" r:id="rId2"/>
    <p:sldId id="426" r:id="rId3"/>
    <p:sldId id="409" r:id="rId4"/>
    <p:sldId id="427" r:id="rId5"/>
    <p:sldId id="428" r:id="rId6"/>
    <p:sldId id="429" r:id="rId7"/>
    <p:sldId id="430" r:id="rId8"/>
    <p:sldId id="431" r:id="rId9"/>
    <p:sldId id="432" r:id="rId10"/>
    <p:sldId id="433" r:id="rId11"/>
    <p:sldId id="434" r:id="rId12"/>
    <p:sldId id="435" r:id="rId13"/>
    <p:sldId id="436" r:id="rId14"/>
    <p:sldId id="43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5783D1"/>
    <a:srgbClr val="0081E2"/>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4660"/>
  </p:normalViewPr>
  <p:slideViewPr>
    <p:cSldViewPr snapToGrid="0">
      <p:cViewPr varScale="1">
        <p:scale>
          <a:sx n="66" d="100"/>
          <a:sy n="66" d="100"/>
        </p:scale>
        <p:origin x="32" y="5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9D3B9-4218-4CF7-9A53-AB68C0ACF76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IN"/>
        </a:p>
      </dgm:t>
    </dgm:pt>
    <dgm:pt modelId="{DD61AD09-9BEB-41F6-B1F3-7A941CEC714C}" type="pres">
      <dgm:prSet presAssocID="{9399D3B9-4218-4CF7-9A53-AB68C0ACF766}" presName="Name0" presStyleCnt="0">
        <dgm:presLayoutVars>
          <dgm:dir/>
          <dgm:animLvl val="lvl"/>
          <dgm:resizeHandles val="exact"/>
        </dgm:presLayoutVars>
      </dgm:prSet>
      <dgm:spPr/>
    </dgm:pt>
  </dgm:ptLst>
  <dgm:cxnLst>
    <dgm:cxn modelId="{BA1EB9B4-B720-4067-9F9D-B695E6054232}" type="presOf" srcId="{9399D3B9-4218-4CF7-9A53-AB68C0ACF766}" destId="{DD61AD09-9BEB-41F6-B1F3-7A941CEC714C}"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15-04-2025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287450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829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73882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1803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421129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42192647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0" y="5516880"/>
          <a:ext cx="9144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4" name="AutoShape 2" descr="Image result for OFFICE SKETCH PHOTO IN H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196" name="AutoShape 4" descr="Image result for OFFICE SKETCH PHOTO IN H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482" name="Picture 2" descr="Image result for CONTRACTOR"/>
          <p:cNvPicPr>
            <a:picLocks noChangeAspect="1" noChangeArrowheads="1"/>
          </p:cNvPicPr>
          <p:nvPr/>
        </p:nvPicPr>
        <p:blipFill>
          <a:blip r:embed="rId7" cstate="print"/>
          <a:srcRect/>
          <a:stretch>
            <a:fillRect/>
          </a:stretch>
        </p:blipFill>
        <p:spPr bwMode="auto">
          <a:xfrm>
            <a:off x="1616765" y="3729416"/>
            <a:ext cx="6055306" cy="2658132"/>
          </a:xfrm>
          <a:prstGeom prst="rect">
            <a:avLst/>
          </a:prstGeom>
          <a:noFill/>
        </p:spPr>
      </p:pic>
      <p:sp>
        <p:nvSpPr>
          <p:cNvPr id="2" name="Rectangle 1"/>
          <p:cNvSpPr/>
          <p:nvPr/>
        </p:nvSpPr>
        <p:spPr>
          <a:xfrm>
            <a:off x="155575" y="732408"/>
            <a:ext cx="8789412" cy="1754326"/>
          </a:xfrm>
          <a:prstGeom prst="rect">
            <a:avLst/>
          </a:prstGeom>
        </p:spPr>
        <p:txBody>
          <a:bodyPr wrap="square">
            <a:spAutoFit/>
          </a:bodyPr>
          <a:lstStyle/>
          <a:p>
            <a:pPr algn="ctr"/>
            <a:r>
              <a:rPr lang="en-US" sz="5400" b="1" dirty="0">
                <a:latin typeface="High Tower Text" panose="02040502050506030303" pitchFamily="18" charset="0"/>
              </a:rPr>
              <a:t>CONTRACTOR SAFETY MANAGMENTS</a:t>
            </a:r>
            <a:endParaRPr lang="en-IN" sz="5400" b="1" dirty="0">
              <a:latin typeface="High Tower Text" panose="02040502050506030303" pitchFamily="18" charset="0"/>
            </a:endParaRPr>
          </a:p>
        </p:txBody>
      </p:sp>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US" dirty="0">
                <a:ea typeface="Times New Roman" pitchFamily="18" charset="0"/>
                <a:cs typeface="Times New Roman" pitchFamily="18" charset="0"/>
              </a:rPr>
              <a:t> </a:t>
            </a:r>
            <a:r>
              <a:rPr lang="en-IN" dirty="0"/>
              <a:t>There are certain tasks that will require a permit-to-work.  </a:t>
            </a:r>
          </a:p>
          <a:p>
            <a:pPr>
              <a:buSzPct val="105000"/>
              <a:buFont typeface="Wingdings 3" pitchFamily="18" charset="2"/>
              <a:buChar char="p"/>
            </a:pPr>
            <a:r>
              <a:rPr lang="en-IN" dirty="0"/>
              <a:t> This will be explained as part of the site induction programme.  </a:t>
            </a:r>
          </a:p>
          <a:p>
            <a:pPr>
              <a:buSzPct val="105000"/>
              <a:buFont typeface="Wingdings 3" pitchFamily="18" charset="2"/>
              <a:buChar char="p"/>
            </a:pPr>
            <a:r>
              <a:rPr lang="en-IN" dirty="0"/>
              <a:t> Under no circumstances should a contractor perform such tasks without first getting a permit from the authorized person.</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PERMIT TO WORK</a:t>
            </a:r>
          </a:p>
        </p:txBody>
      </p:sp>
      <p:pic>
        <p:nvPicPr>
          <p:cNvPr id="9" name="Picture 2" descr="Image result for PERMIT TO WORK"/>
          <p:cNvPicPr>
            <a:picLocks noChangeAspect="1" noChangeArrowheads="1"/>
          </p:cNvPicPr>
          <p:nvPr/>
        </p:nvPicPr>
        <p:blipFill>
          <a:blip r:embed="rId2" cstate="print">
            <a:clrChange>
              <a:clrFrom>
                <a:srgbClr val="FDFEFF"/>
              </a:clrFrom>
              <a:clrTo>
                <a:srgbClr val="FDFEFF">
                  <a:alpha val="0"/>
                </a:srgbClr>
              </a:clrTo>
            </a:clrChange>
          </a:blip>
          <a:srcRect/>
          <a:stretch>
            <a:fillRect/>
          </a:stretch>
        </p:blipFill>
        <p:spPr bwMode="auto">
          <a:xfrm>
            <a:off x="5575300" y="4167889"/>
            <a:ext cx="3379514" cy="2286781"/>
          </a:xfrm>
          <a:prstGeom prst="rect">
            <a:avLst/>
          </a:prstGeom>
          <a:noFill/>
        </p:spPr>
      </p:pic>
    </p:spTree>
    <p:extLst>
      <p:ext uri="{BB962C8B-B14F-4D97-AF65-F5344CB8AC3E}">
        <p14:creationId xmlns:p14="http://schemas.microsoft.com/office/powerpoint/2010/main" val="4627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Contractors must be given sufficient details of the work required to enable them to carry out any necessary risk assessments and prepare an adequate Safety Method Statement.  </a:t>
            </a:r>
          </a:p>
          <a:p>
            <a:pPr marL="285750" indent="-285750">
              <a:buSzPct val="105000"/>
              <a:buFont typeface="Wingdings 3" pitchFamily="18" charset="2"/>
              <a:buChar char="p"/>
            </a:pPr>
            <a:r>
              <a:rPr lang="en-IN" dirty="0"/>
              <a:t>The Safety Method Statement should cover all aspects of the work (i.e. removal of existing equipment, alterations to buildings, installation of new equipment, finish required to walls and floors, </a:t>
            </a:r>
            <a:r>
              <a:rPr lang="en-IN" dirty="0" err="1"/>
              <a:t>etc</a:t>
            </a:r>
            <a:r>
              <a:rPr lang="en-IN" dirty="0"/>
              <a:t>) and include information on normal site operations and other ongoing activities that may be affected by, or affect, the contract.</a:t>
            </a:r>
          </a:p>
          <a:p>
            <a:pPr marL="285750" indent="-285750">
              <a:buSzPct val="105000"/>
              <a:buFont typeface="Wingdings 3" pitchFamily="18" charset="2"/>
              <a:buChar char="p"/>
            </a:pPr>
            <a:r>
              <a:rPr lang="en-IN" dirty="0"/>
              <a:t>The detail must be relevant to the size and risk of the project.  </a:t>
            </a:r>
          </a:p>
          <a:p>
            <a:pPr marL="285750" indent="-285750">
              <a:buSzPct val="105000"/>
              <a:buFont typeface="Wingdings 3" pitchFamily="18" charset="2"/>
              <a:buChar char="p"/>
            </a:pPr>
            <a:r>
              <a:rPr lang="en-IN" dirty="0"/>
              <a:t>Small, low risk projects will require less detail than large high-risk projects.</a:t>
            </a:r>
          </a:p>
          <a:p>
            <a:pPr marL="285750" indent="-285750">
              <a:buSzPct val="105000"/>
              <a:buFont typeface="Wingdings 3" pitchFamily="18" charset="2"/>
              <a:buChar char="p"/>
            </a:pPr>
            <a:r>
              <a:rPr lang="en-IN" dirty="0"/>
              <a:t>Contractor employees must inform their Nestlé contact if they have been involved in an accident.  </a:t>
            </a:r>
          </a:p>
          <a:p>
            <a:pPr marL="285750" indent="-285750">
              <a:buSzPct val="105000"/>
              <a:buFont typeface="Wingdings 3" pitchFamily="18" charset="2"/>
              <a:buChar char="p"/>
            </a:pPr>
            <a:r>
              <a:rPr lang="en-IN" dirty="0"/>
              <a:t>They must provide their own first aid facilities.</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GENERAL INFORMAION</a:t>
            </a:r>
          </a:p>
        </p:txBody>
      </p:sp>
    </p:spTree>
    <p:extLst>
      <p:ext uri="{BB962C8B-B14F-4D97-AF65-F5344CB8AC3E}">
        <p14:creationId xmlns:p14="http://schemas.microsoft.com/office/powerpoint/2010/main" val="267100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company staff should monitor contractor employee working practices on a risk basis (the higher the risk, the more frequent the monitoring) by visiting the work area / compound to check for compliance with submitted Safety Method Statements.  </a:t>
            </a:r>
          </a:p>
          <a:p>
            <a:pPr marL="285750" indent="-285750">
              <a:buSzPct val="105000"/>
              <a:buFont typeface="Wingdings 3" pitchFamily="18" charset="2"/>
              <a:buChar char="p"/>
            </a:pPr>
            <a:r>
              <a:rPr lang="en-IN" dirty="0"/>
              <a:t>These checks should be both formal inspections and informal walkabouts.  </a:t>
            </a:r>
          </a:p>
          <a:p>
            <a:pPr marL="285750" indent="-285750">
              <a:buSzPct val="105000"/>
              <a:buFont typeface="Wingdings 3" pitchFamily="18" charset="2"/>
              <a:buChar char="p"/>
            </a:pPr>
            <a:r>
              <a:rPr lang="en-IN" dirty="0"/>
              <a:t>Where non-compliance with accepted Safety Method Statements is observed, appropriate action must be taken.</a:t>
            </a:r>
          </a:p>
          <a:p>
            <a:pPr marL="285750" indent="-285750">
              <a:buSzPct val="105000"/>
              <a:buFont typeface="Wingdings 3" pitchFamily="18" charset="2"/>
              <a:buChar char="p"/>
            </a:pPr>
            <a:r>
              <a:rPr lang="en-IN" dirty="0"/>
              <a:t>Regular meetings should be held with contractors involved in longer-term projects to review ongoing occupational health and safety issues.</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MONITORING</a:t>
            </a:r>
          </a:p>
        </p:txBody>
      </p:sp>
      <p:pic>
        <p:nvPicPr>
          <p:cNvPr id="5" name="Picture 2" descr="Image result for RISK MANAGEMEN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41380" y="3894083"/>
            <a:ext cx="4969320" cy="2591458"/>
          </a:xfrm>
          <a:prstGeom prst="rect">
            <a:avLst/>
          </a:prstGeom>
          <a:noFill/>
        </p:spPr>
      </p:pic>
    </p:spTree>
    <p:extLst>
      <p:ext uri="{BB962C8B-B14F-4D97-AF65-F5344CB8AC3E}">
        <p14:creationId xmlns:p14="http://schemas.microsoft.com/office/powerpoint/2010/main" val="399426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Contractors must have adequate arrangements in place for supervision of their employees.  </a:t>
            </a:r>
          </a:p>
          <a:p>
            <a:pPr marL="285750" indent="-285750">
              <a:buSzPct val="105000"/>
              <a:buFont typeface="Wingdings 3" pitchFamily="18" charset="2"/>
              <a:buChar char="p"/>
            </a:pPr>
            <a:r>
              <a:rPr lang="en-IN" dirty="0"/>
              <a:t>This may mean the full time presence of an onsite supervisor, or the appointment of one of their employees as a temporary supervisor who has access to further supervision from the contractor, if required.  </a:t>
            </a:r>
          </a:p>
          <a:p>
            <a:pPr marL="285750" indent="-285750">
              <a:buSzPct val="105000"/>
              <a:buFont typeface="Wingdings 3" pitchFamily="18" charset="2"/>
              <a:buChar char="p"/>
            </a:pPr>
            <a:r>
              <a:rPr lang="en-IN" dirty="0"/>
              <a:t>The level of supervision will depend on:</a:t>
            </a:r>
          </a:p>
          <a:p>
            <a:pPr marL="742950" lvl="1" indent="-285750">
              <a:buSzPct val="105000"/>
              <a:buFont typeface="Wingdings 3" pitchFamily="18" charset="2"/>
              <a:buChar char=""/>
            </a:pPr>
            <a:r>
              <a:rPr lang="en-IN" dirty="0"/>
              <a:t>Magnitude of risk from the work.</a:t>
            </a:r>
          </a:p>
          <a:p>
            <a:pPr marL="742950" lvl="1" indent="-285750">
              <a:buSzPct val="105000"/>
              <a:buFont typeface="Wingdings 3" pitchFamily="18" charset="2"/>
              <a:buChar char=""/>
            </a:pPr>
            <a:r>
              <a:rPr lang="en-IN" dirty="0"/>
              <a:t>Complexity of the work.</a:t>
            </a:r>
          </a:p>
          <a:p>
            <a:pPr marL="742950" lvl="1" indent="-285750">
              <a:buSzPct val="105000"/>
              <a:buFont typeface="Wingdings 3" pitchFamily="18" charset="2"/>
              <a:buChar char=""/>
            </a:pPr>
            <a:r>
              <a:rPr lang="en-IN" dirty="0"/>
              <a:t>Number of contractor employees working in the area.</a:t>
            </a:r>
          </a:p>
          <a:p>
            <a:pPr marL="742950" lvl="1" indent="-285750">
              <a:buSzPct val="105000"/>
              <a:buFont typeface="Wingdings 3" pitchFamily="18" charset="2"/>
              <a:buChar char=""/>
            </a:pPr>
            <a:r>
              <a:rPr lang="en-IN" dirty="0"/>
              <a:t>Number of different contract companies working in the area.</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SUPERVISION</a:t>
            </a:r>
          </a:p>
        </p:txBody>
      </p:sp>
      <p:pic>
        <p:nvPicPr>
          <p:cNvPr id="9" name="Picture 2" descr="Image result for SITE SUPERVISION"/>
          <p:cNvPicPr>
            <a:picLocks noChangeAspect="1" noChangeArrowheads="1"/>
          </p:cNvPicPr>
          <p:nvPr/>
        </p:nvPicPr>
        <p:blipFill rotWithShape="1">
          <a:blip r:embed="rId2" cstate="print">
            <a:clrChange>
              <a:clrFrom>
                <a:srgbClr val="FFFFFF"/>
              </a:clrFrom>
              <a:clrTo>
                <a:srgbClr val="FFFFFF">
                  <a:alpha val="0"/>
                </a:srgbClr>
              </a:clrTo>
            </a:clrChange>
          </a:blip>
          <a:srcRect l="25514"/>
          <a:stretch/>
        </p:blipFill>
        <p:spPr bwMode="auto">
          <a:xfrm>
            <a:off x="5905500" y="4426608"/>
            <a:ext cx="3018353" cy="2039610"/>
          </a:xfrm>
          <a:prstGeom prst="rect">
            <a:avLst/>
          </a:prstGeom>
          <a:noFill/>
        </p:spPr>
      </p:pic>
    </p:spTree>
    <p:extLst>
      <p:ext uri="{BB962C8B-B14F-4D97-AF65-F5344CB8AC3E}">
        <p14:creationId xmlns:p14="http://schemas.microsoft.com/office/powerpoint/2010/main" val="122055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As part of the arrangements for reviewing the performance of contractors, a final assessment of performance should be carried out and retained on file.  </a:t>
            </a:r>
          </a:p>
          <a:p>
            <a:pPr marL="285750" indent="-285750">
              <a:buSzPct val="105000"/>
              <a:buFont typeface="Wingdings 3" pitchFamily="18" charset="2"/>
              <a:buChar char="p"/>
            </a:pPr>
            <a:r>
              <a:rPr lang="en-IN" dirty="0"/>
              <a:t>Where any significant health and safety issues have arisen, this information should be communicated to the site purchasing authority and consideration given to removing the named contract company from the preferred supplier list.</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END OF CONTRACT ASSESSMENT</a:t>
            </a:r>
          </a:p>
        </p:txBody>
      </p:sp>
      <p:pic>
        <p:nvPicPr>
          <p:cNvPr id="10" name="Picture 2" descr="Related image"/>
          <p:cNvPicPr>
            <a:picLocks noChangeAspect="1" noChangeArrowheads="1"/>
          </p:cNvPicPr>
          <p:nvPr/>
        </p:nvPicPr>
        <p:blipFill>
          <a:blip r:embed="rId2" cstate="print">
            <a:clrChange>
              <a:clrFrom>
                <a:srgbClr val="ADAFB0"/>
              </a:clrFrom>
              <a:clrTo>
                <a:srgbClr val="ADAFB0">
                  <a:alpha val="0"/>
                </a:srgbClr>
              </a:clrTo>
            </a:clrChange>
          </a:blip>
          <a:srcRect/>
          <a:stretch>
            <a:fillRect/>
          </a:stretch>
        </p:blipFill>
        <p:spPr bwMode="auto">
          <a:xfrm>
            <a:off x="5608386" y="4432299"/>
            <a:ext cx="3232566" cy="1953009"/>
          </a:xfrm>
          <a:prstGeom prst="rect">
            <a:avLst/>
          </a:prstGeom>
          <a:noFill/>
        </p:spPr>
      </p:pic>
    </p:spTree>
    <p:extLst>
      <p:ext uri="{BB962C8B-B14F-4D97-AF65-F5344CB8AC3E}">
        <p14:creationId xmlns:p14="http://schemas.microsoft.com/office/powerpoint/2010/main" val="291784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p:cNvSpPr>
            <a:spLocks noChangeArrowheads="1"/>
          </p:cNvSpPr>
          <p:nvPr/>
        </p:nvSpPr>
        <p:spPr bwMode="gray">
          <a:xfrm>
            <a:off x="323850" y="1479550"/>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1</a:t>
            </a:r>
          </a:p>
        </p:txBody>
      </p:sp>
      <p:sp>
        <p:nvSpPr>
          <p:cNvPr id="3" name="Rectangle 77"/>
          <p:cNvSpPr>
            <a:spLocks noChangeArrowheads="1"/>
          </p:cNvSpPr>
          <p:nvPr/>
        </p:nvSpPr>
        <p:spPr bwMode="gray">
          <a:xfrm>
            <a:off x="762000" y="1479550"/>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spcAft>
                <a:spcPct val="20000"/>
              </a:spcAft>
            </a:pPr>
            <a:r>
              <a:rPr lang="en-US" altLang="en-US" noProof="1">
                <a:latin typeface="+mn-lt"/>
              </a:rPr>
              <a:t>Definition</a:t>
            </a:r>
            <a:r>
              <a:rPr lang="en-IN" altLang="en-US" noProof="1">
                <a:latin typeface="+mn-lt"/>
              </a:rPr>
              <a:t> </a:t>
            </a:r>
          </a:p>
        </p:txBody>
      </p:sp>
      <p:sp>
        <p:nvSpPr>
          <p:cNvPr id="4" name="Rectangle 78"/>
          <p:cNvSpPr>
            <a:spLocks noChangeArrowheads="1"/>
          </p:cNvSpPr>
          <p:nvPr/>
        </p:nvSpPr>
        <p:spPr bwMode="gray">
          <a:xfrm>
            <a:off x="323850" y="1920875"/>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2</a:t>
            </a:r>
          </a:p>
        </p:txBody>
      </p:sp>
      <p:sp>
        <p:nvSpPr>
          <p:cNvPr id="5" name="Rectangle 79"/>
          <p:cNvSpPr>
            <a:spLocks noChangeArrowheads="1"/>
          </p:cNvSpPr>
          <p:nvPr/>
        </p:nvSpPr>
        <p:spPr bwMode="gray">
          <a:xfrm>
            <a:off x="762000" y="19208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Contractor  selection</a:t>
            </a:r>
            <a:endParaRPr lang="en-IN" altLang="en-US" sz="2000" noProof="1">
              <a:latin typeface="+mn-lt"/>
            </a:endParaRPr>
          </a:p>
        </p:txBody>
      </p:sp>
      <p:sp>
        <p:nvSpPr>
          <p:cNvPr id="6" name="Rectangle 80"/>
          <p:cNvSpPr>
            <a:spLocks noChangeArrowheads="1"/>
          </p:cNvSpPr>
          <p:nvPr/>
        </p:nvSpPr>
        <p:spPr bwMode="gray">
          <a:xfrm>
            <a:off x="323850" y="2360613"/>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3</a:t>
            </a:r>
          </a:p>
        </p:txBody>
      </p:sp>
      <p:sp>
        <p:nvSpPr>
          <p:cNvPr id="7" name="Rectangle 81"/>
          <p:cNvSpPr>
            <a:spLocks noChangeArrowheads="1"/>
          </p:cNvSpPr>
          <p:nvPr/>
        </p:nvSpPr>
        <p:spPr bwMode="gray">
          <a:xfrm>
            <a:off x="762000" y="23606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Sub-contractor</a:t>
            </a:r>
          </a:p>
        </p:txBody>
      </p:sp>
      <p:sp>
        <p:nvSpPr>
          <p:cNvPr id="8" name="Rectangle 82"/>
          <p:cNvSpPr>
            <a:spLocks noChangeArrowheads="1"/>
          </p:cNvSpPr>
          <p:nvPr/>
        </p:nvSpPr>
        <p:spPr bwMode="gray">
          <a:xfrm>
            <a:off x="323850" y="2797175"/>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4</a:t>
            </a:r>
          </a:p>
        </p:txBody>
      </p:sp>
      <p:sp>
        <p:nvSpPr>
          <p:cNvPr id="9" name="Rectangle 83"/>
          <p:cNvSpPr>
            <a:spLocks noChangeArrowheads="1"/>
          </p:cNvSpPr>
          <p:nvPr/>
        </p:nvSpPr>
        <p:spPr bwMode="gray">
          <a:xfrm>
            <a:off x="762000" y="27971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Induction</a:t>
            </a:r>
            <a:endParaRPr lang="en-IN" altLang="en-US" sz="2000" noProof="1">
              <a:latin typeface="+mn-lt"/>
            </a:endParaRPr>
          </a:p>
        </p:txBody>
      </p:sp>
      <p:sp>
        <p:nvSpPr>
          <p:cNvPr id="10" name="Rectangle 84"/>
          <p:cNvSpPr>
            <a:spLocks noChangeArrowheads="1"/>
          </p:cNvSpPr>
          <p:nvPr/>
        </p:nvSpPr>
        <p:spPr bwMode="gray">
          <a:xfrm>
            <a:off x="323850" y="3235325"/>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5</a:t>
            </a:r>
          </a:p>
        </p:txBody>
      </p:sp>
      <p:sp>
        <p:nvSpPr>
          <p:cNvPr id="11" name="Rectangle 85"/>
          <p:cNvSpPr>
            <a:spLocks noChangeArrowheads="1"/>
          </p:cNvSpPr>
          <p:nvPr/>
        </p:nvSpPr>
        <p:spPr bwMode="gray">
          <a:xfrm>
            <a:off x="762000" y="32353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Site rules</a:t>
            </a:r>
            <a:r>
              <a:rPr lang="en-IN" altLang="en-US" sz="2000" noProof="1">
                <a:latin typeface="+mn-lt"/>
              </a:rPr>
              <a:t> </a:t>
            </a:r>
          </a:p>
        </p:txBody>
      </p:sp>
      <p:sp>
        <p:nvSpPr>
          <p:cNvPr id="12" name="Rectangle 86"/>
          <p:cNvSpPr>
            <a:spLocks noChangeArrowheads="1"/>
          </p:cNvSpPr>
          <p:nvPr/>
        </p:nvSpPr>
        <p:spPr bwMode="gray">
          <a:xfrm>
            <a:off x="323850" y="3675063"/>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6</a:t>
            </a:r>
          </a:p>
        </p:txBody>
      </p:sp>
      <p:sp>
        <p:nvSpPr>
          <p:cNvPr id="13" name="Rectangle 87"/>
          <p:cNvSpPr>
            <a:spLocks noChangeArrowheads="1"/>
          </p:cNvSpPr>
          <p:nvPr/>
        </p:nvSpPr>
        <p:spPr bwMode="gray">
          <a:xfrm>
            <a:off x="762000" y="36750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Contractor equipment</a:t>
            </a:r>
          </a:p>
        </p:txBody>
      </p:sp>
      <p:sp>
        <p:nvSpPr>
          <p:cNvPr id="14" name="Rectangle 88"/>
          <p:cNvSpPr>
            <a:spLocks noChangeArrowheads="1"/>
          </p:cNvSpPr>
          <p:nvPr/>
        </p:nvSpPr>
        <p:spPr bwMode="gray">
          <a:xfrm>
            <a:off x="323850" y="4113213"/>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7</a:t>
            </a:r>
          </a:p>
        </p:txBody>
      </p:sp>
      <p:sp>
        <p:nvSpPr>
          <p:cNvPr id="15" name="Rectangle 89"/>
          <p:cNvSpPr>
            <a:spLocks noChangeArrowheads="1"/>
          </p:cNvSpPr>
          <p:nvPr/>
        </p:nvSpPr>
        <p:spPr bwMode="gray">
          <a:xfrm>
            <a:off x="762000" y="41132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Permit to work</a:t>
            </a:r>
          </a:p>
        </p:txBody>
      </p:sp>
      <p:sp>
        <p:nvSpPr>
          <p:cNvPr id="16" name="Rectangle 90"/>
          <p:cNvSpPr>
            <a:spLocks noChangeArrowheads="1"/>
          </p:cNvSpPr>
          <p:nvPr/>
        </p:nvSpPr>
        <p:spPr bwMode="gray">
          <a:xfrm>
            <a:off x="323850" y="4554538"/>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8</a:t>
            </a:r>
          </a:p>
        </p:txBody>
      </p:sp>
      <p:sp>
        <p:nvSpPr>
          <p:cNvPr id="17" name="Rectangle 91"/>
          <p:cNvSpPr>
            <a:spLocks noChangeArrowheads="1"/>
          </p:cNvSpPr>
          <p:nvPr/>
        </p:nvSpPr>
        <p:spPr bwMode="gray">
          <a:xfrm>
            <a:off x="762000" y="4554538"/>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General information</a:t>
            </a:r>
          </a:p>
        </p:txBody>
      </p:sp>
      <p:sp>
        <p:nvSpPr>
          <p:cNvPr id="18" name="Rectangle 92"/>
          <p:cNvSpPr>
            <a:spLocks noChangeArrowheads="1"/>
          </p:cNvSpPr>
          <p:nvPr/>
        </p:nvSpPr>
        <p:spPr bwMode="gray">
          <a:xfrm>
            <a:off x="323850" y="4991100"/>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9</a:t>
            </a:r>
          </a:p>
        </p:txBody>
      </p:sp>
      <p:sp>
        <p:nvSpPr>
          <p:cNvPr id="19" name="Rectangle 93"/>
          <p:cNvSpPr>
            <a:spLocks noChangeArrowheads="1"/>
          </p:cNvSpPr>
          <p:nvPr/>
        </p:nvSpPr>
        <p:spPr bwMode="gray">
          <a:xfrm>
            <a:off x="762000" y="499110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Monitoring</a:t>
            </a:r>
          </a:p>
        </p:txBody>
      </p:sp>
      <p:sp>
        <p:nvSpPr>
          <p:cNvPr id="20" name="Rectangle 94"/>
          <p:cNvSpPr>
            <a:spLocks noChangeArrowheads="1"/>
          </p:cNvSpPr>
          <p:nvPr/>
        </p:nvSpPr>
        <p:spPr bwMode="gray">
          <a:xfrm>
            <a:off x="323850" y="5432425"/>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10</a:t>
            </a:r>
          </a:p>
        </p:txBody>
      </p:sp>
      <p:sp>
        <p:nvSpPr>
          <p:cNvPr id="21" name="Rectangle 95"/>
          <p:cNvSpPr>
            <a:spLocks noChangeArrowheads="1"/>
          </p:cNvSpPr>
          <p:nvPr/>
        </p:nvSpPr>
        <p:spPr bwMode="gray">
          <a:xfrm>
            <a:off x="762000" y="54324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Supervision</a:t>
            </a:r>
            <a:r>
              <a:rPr lang="en-IN" altLang="en-US" sz="2000" noProof="1">
                <a:latin typeface="+mn-lt"/>
              </a:rPr>
              <a:t> </a:t>
            </a:r>
          </a:p>
        </p:txBody>
      </p:sp>
      <p:sp>
        <p:nvSpPr>
          <p:cNvPr id="32"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a:latin typeface="+mn-lt"/>
              </a:rPr>
              <a:t>AGENDA</a:t>
            </a:r>
          </a:p>
        </p:txBody>
      </p:sp>
      <p:sp>
        <p:nvSpPr>
          <p:cNvPr id="33" name="Rectangle 94"/>
          <p:cNvSpPr>
            <a:spLocks noChangeArrowheads="1"/>
          </p:cNvSpPr>
          <p:nvPr/>
        </p:nvSpPr>
        <p:spPr bwMode="gray">
          <a:xfrm>
            <a:off x="323850" y="5873750"/>
            <a:ext cx="293688" cy="295275"/>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11</a:t>
            </a:r>
          </a:p>
        </p:txBody>
      </p:sp>
      <p:sp>
        <p:nvSpPr>
          <p:cNvPr id="34" name="Rectangle 95"/>
          <p:cNvSpPr>
            <a:spLocks noChangeArrowheads="1"/>
          </p:cNvSpPr>
          <p:nvPr/>
        </p:nvSpPr>
        <p:spPr bwMode="gray">
          <a:xfrm>
            <a:off x="762000" y="587375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End of contract assessment</a:t>
            </a:r>
            <a:endParaRPr lang="en-IN" altLang="en-US" sz="2000" noProof="1">
              <a:latin typeface="+mn-lt"/>
            </a:endParaRPr>
          </a:p>
        </p:txBody>
      </p:sp>
    </p:spTree>
    <p:extLst>
      <p:ext uri="{BB962C8B-B14F-4D97-AF65-F5344CB8AC3E}">
        <p14:creationId xmlns:p14="http://schemas.microsoft.com/office/powerpoint/2010/main" val="273155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Contractors are companies on either fixed or open term contracts (typically providing maintenance, construction, gardening services, security services, pest control, catering, milk tanker deliveries, etc.).  </a:t>
            </a:r>
          </a:p>
          <a:p>
            <a:pPr marL="285750" indent="-285750">
              <a:buSzPct val="105000"/>
              <a:buFont typeface="Wingdings 3" pitchFamily="18" charset="2"/>
              <a:buChar char="p"/>
            </a:pPr>
            <a:r>
              <a:rPr lang="en-IN" dirty="0"/>
              <a:t>Contractor Employees work for the contractor and are not on the Company salary/ wage payroll and are NOT generally, directly supervised by Company</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DEFINITION</a:t>
            </a:r>
            <a:endParaRPr lang="en-IN" sz="3200" dirty="0">
              <a:latin typeface="+mn-lt"/>
            </a:endParaRPr>
          </a:p>
        </p:txBody>
      </p:sp>
    </p:spTree>
    <p:extLst>
      <p:ext uri="{BB962C8B-B14F-4D97-AF65-F5344CB8AC3E}">
        <p14:creationId xmlns:p14="http://schemas.microsoft.com/office/powerpoint/2010/main" val="7716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All contractors must be assessed to ensure they are capable of carrying out the work that they have been engaged to do.  </a:t>
            </a:r>
          </a:p>
          <a:p>
            <a:pPr marL="285750" indent="-285750">
              <a:buSzPct val="105000"/>
              <a:buFont typeface="Wingdings 3" pitchFamily="18" charset="2"/>
              <a:buChar char="p"/>
            </a:pPr>
            <a:r>
              <a:rPr lang="en-IN" dirty="0"/>
              <a:t>It is the responsibility of the contractor to ensure they employ competent staff but the site should carry out reasonable checks to ensure that competence of the contractor’s employees has been assessed.  </a:t>
            </a:r>
          </a:p>
          <a:p>
            <a:pPr marL="285750" indent="-285750">
              <a:buSzPct val="105000"/>
              <a:buFont typeface="Wingdings 3" pitchFamily="18" charset="2"/>
              <a:buChar char="p"/>
            </a:pPr>
            <a:r>
              <a:rPr lang="en-IN" dirty="0"/>
              <a:t>The reasonable checks are about seeing evidence that competence has been established and could, for example, be in the form of:</a:t>
            </a:r>
          </a:p>
          <a:p>
            <a:pPr marL="742950" lvl="1" indent="-285750">
              <a:buSzPct val="105000"/>
              <a:buFont typeface="Wingdings 3" pitchFamily="18" charset="2"/>
              <a:buChar char=""/>
            </a:pPr>
            <a:r>
              <a:rPr lang="en-IN" dirty="0"/>
              <a:t>A valid license.</a:t>
            </a:r>
          </a:p>
          <a:p>
            <a:pPr marL="742950" lvl="1" indent="-285750">
              <a:buSzPct val="105000"/>
              <a:buFont typeface="Wingdings 3" pitchFamily="18" charset="2"/>
              <a:buChar char=""/>
            </a:pPr>
            <a:r>
              <a:rPr lang="en-IN" dirty="0"/>
              <a:t>Membership of trade associations.</a:t>
            </a:r>
          </a:p>
          <a:p>
            <a:pPr marL="742950" lvl="1" indent="-285750">
              <a:buSzPct val="105000"/>
              <a:buFont typeface="Wingdings 3" pitchFamily="18" charset="2"/>
              <a:buChar char=""/>
            </a:pPr>
            <a:r>
              <a:rPr lang="en-IN" dirty="0"/>
              <a:t>Training records.</a:t>
            </a:r>
          </a:p>
          <a:p>
            <a:pPr marL="742950" lvl="1" indent="-285750">
              <a:buSzPct val="105000"/>
              <a:buFont typeface="Wingdings 3" pitchFamily="18" charset="2"/>
              <a:buChar char=""/>
            </a:pPr>
            <a:r>
              <a:rPr lang="en-IN" dirty="0"/>
              <a:t>A C.V. (curriculum vitae) showing previous experience in similar work.</a:t>
            </a:r>
          </a:p>
          <a:p>
            <a:r>
              <a:rPr lang="en-IN" dirty="0"/>
              <a:t> </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CONTRACTOR SELECTION</a:t>
            </a:r>
          </a:p>
        </p:txBody>
      </p:sp>
    </p:spTree>
    <p:extLst>
      <p:ext uri="{BB962C8B-B14F-4D97-AF65-F5344CB8AC3E}">
        <p14:creationId xmlns:p14="http://schemas.microsoft.com/office/powerpoint/2010/main" val="310861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selection criteria will depend to a large extent on the type of services required.</a:t>
            </a:r>
          </a:p>
          <a:p>
            <a:pPr marL="285750" indent="-285750">
              <a:buSzPct val="105000"/>
              <a:buFont typeface="Wingdings 3" pitchFamily="18" charset="2"/>
              <a:buChar char="p"/>
            </a:pPr>
            <a:r>
              <a:rPr lang="en-IN" dirty="0"/>
              <a:t>Then selecting a contractor to provide specialist skills, technical skill will be very important. </a:t>
            </a:r>
          </a:p>
          <a:p>
            <a:pPr marL="285750" indent="-285750">
              <a:buSzPct val="105000"/>
              <a:buFont typeface="Wingdings 3" pitchFamily="18" charset="2"/>
              <a:buChar char="p"/>
            </a:pPr>
            <a:r>
              <a:rPr lang="en-IN" dirty="0"/>
              <a:t>Some general selection criteria may be:</a:t>
            </a:r>
          </a:p>
          <a:p>
            <a:pPr lvl="1">
              <a:buSzPct val="105000"/>
              <a:buFont typeface="Wingdings 3" pitchFamily="18" charset="2"/>
              <a:buChar char=""/>
            </a:pPr>
            <a:r>
              <a:rPr lang="en-IN" dirty="0"/>
              <a:t>availability of an appropriate skill mix</a:t>
            </a:r>
          </a:p>
          <a:p>
            <a:pPr lvl="1">
              <a:buSzPct val="105000"/>
              <a:buFont typeface="Wingdings 3" pitchFamily="18" charset="2"/>
              <a:buChar char=""/>
            </a:pPr>
            <a:r>
              <a:rPr lang="en-IN" dirty="0"/>
              <a:t>processing experience</a:t>
            </a:r>
          </a:p>
          <a:p>
            <a:pPr lvl="1">
              <a:buSzPct val="105000"/>
              <a:buFont typeface="Wingdings 3" pitchFamily="18" charset="2"/>
              <a:buChar char=""/>
            </a:pPr>
            <a:r>
              <a:rPr lang="en-IN" dirty="0"/>
              <a:t>adequate quality control procedures</a:t>
            </a:r>
          </a:p>
          <a:p>
            <a:pPr lvl="1">
              <a:buSzPct val="105000"/>
              <a:buFont typeface="Wingdings 3" pitchFamily="18" charset="2"/>
              <a:buChar char=""/>
            </a:pPr>
            <a:r>
              <a:rPr lang="en-IN" dirty="0"/>
              <a:t>value for money</a:t>
            </a:r>
          </a:p>
          <a:p>
            <a:pPr lvl="1">
              <a:buSzPct val="105000"/>
              <a:buFont typeface="Wingdings 3" pitchFamily="18" charset="2"/>
              <a:buChar char=""/>
            </a:pPr>
            <a:r>
              <a:rPr lang="en-IN" dirty="0"/>
              <a:t>capacity to meet the council's workload requirements</a:t>
            </a:r>
          </a:p>
          <a:p>
            <a:pPr lvl="1">
              <a:buSzPct val="105000"/>
              <a:buFont typeface="Wingdings 3" pitchFamily="18" charset="2"/>
              <a:buChar char=""/>
            </a:pPr>
            <a:r>
              <a:rPr lang="en-IN" dirty="0"/>
              <a:t>the ability to integrate into the council's systems</a:t>
            </a:r>
          </a:p>
          <a:p>
            <a:pPr lvl="1">
              <a:buSzPct val="105000"/>
              <a:buFont typeface="Wingdings 3" pitchFamily="18" charset="2"/>
              <a:buChar char=""/>
            </a:pPr>
            <a:r>
              <a:rPr lang="en-IN" dirty="0"/>
              <a:t>responsiveness for overflow processing</a:t>
            </a:r>
          </a:p>
          <a:p>
            <a:pPr lvl="1">
              <a:buSzPct val="105000"/>
              <a:buFont typeface="Wingdings 3" pitchFamily="18" charset="2"/>
              <a:buChar char=""/>
            </a:pPr>
            <a:r>
              <a:rPr lang="en-IN" dirty="0"/>
              <a:t>quality of references from previous clients.</a:t>
            </a:r>
            <a:r>
              <a:rPr lang="en-IN" b="1" dirty="0"/>
              <a:t> </a:t>
            </a:r>
            <a:endParaRPr lang="en-IN" dirty="0"/>
          </a:p>
          <a:p>
            <a:pPr marL="285750" indent="-285750">
              <a:buSzPct val="105000"/>
              <a:buFont typeface="Wingdings 3" pitchFamily="18" charset="2"/>
              <a:buChar char="p"/>
            </a:pPr>
            <a:r>
              <a:rPr lang="en-IN" dirty="0"/>
              <a:t>If competence has not been established or is found to be lacking, then appropriate action must be taken.  </a:t>
            </a:r>
          </a:p>
          <a:p>
            <a:pPr marL="285750" indent="-285750">
              <a:buSzPct val="105000"/>
              <a:buFont typeface="Wingdings 3" pitchFamily="18" charset="2"/>
              <a:buChar char="p"/>
            </a:pPr>
            <a:r>
              <a:rPr lang="en-IN" dirty="0"/>
              <a:t>This may be in the form of restricted working, supervised working or prohibition from working.</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CONTRACTOR SELECTION</a:t>
            </a:r>
          </a:p>
        </p:txBody>
      </p:sp>
    </p:spTree>
    <p:extLst>
      <p:ext uri="{BB962C8B-B14F-4D97-AF65-F5344CB8AC3E}">
        <p14:creationId xmlns:p14="http://schemas.microsoft.com/office/powerpoint/2010/main" val="237123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Sub-contractors are the responsibility of the main contractor.  </a:t>
            </a:r>
          </a:p>
          <a:p>
            <a:pPr marL="285750" indent="-285750">
              <a:buSzPct val="105000"/>
              <a:buFont typeface="Wingdings 3" pitchFamily="18" charset="2"/>
              <a:buChar char="p"/>
            </a:pPr>
            <a:r>
              <a:rPr lang="en-IN" dirty="0"/>
              <a:t>The main contractor must have adequate arrangements in place to select, assess, manage and monitor the activities of the sub-contractors they engage.</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SUB-CONTRACTOR</a:t>
            </a:r>
          </a:p>
        </p:txBody>
      </p:sp>
      <p:pic>
        <p:nvPicPr>
          <p:cNvPr id="9" name="Picture 2" descr="Image result for SUB CONTRACTOR"/>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561249" y="3352800"/>
            <a:ext cx="5417650" cy="3093386"/>
          </a:xfrm>
          <a:prstGeom prst="rect">
            <a:avLst/>
          </a:prstGeom>
          <a:noFill/>
        </p:spPr>
      </p:pic>
    </p:spTree>
    <p:extLst>
      <p:ext uri="{BB962C8B-B14F-4D97-AF65-F5344CB8AC3E}">
        <p14:creationId xmlns:p14="http://schemas.microsoft.com/office/powerpoint/2010/main" val="32592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A competent person should establish a system to ensure all contractor employees undergo a site induction before they start work.  </a:t>
            </a:r>
          </a:p>
          <a:p>
            <a:pPr marL="285750" indent="-285750">
              <a:buSzPct val="105000"/>
              <a:buFont typeface="Wingdings 3" pitchFamily="18" charset="2"/>
              <a:buChar char="p"/>
            </a:pPr>
            <a:r>
              <a:rPr lang="en-IN" dirty="0"/>
              <a:t>Contractor employees need to understand that they cannot start work until they have been through an induction programme.  </a:t>
            </a:r>
          </a:p>
          <a:p>
            <a:pPr marL="285750" indent="-285750">
              <a:buSzPct val="105000"/>
              <a:buFont typeface="Wingdings 3" pitchFamily="18" charset="2"/>
              <a:buChar char="p"/>
            </a:pPr>
            <a:r>
              <a:rPr lang="en-IN" dirty="0"/>
              <a:t>A record of inductions must be kept.  </a:t>
            </a:r>
          </a:p>
          <a:p>
            <a:pPr marL="285750" indent="-285750">
              <a:buSzPct val="105000"/>
              <a:buFont typeface="Wingdings 3" pitchFamily="18" charset="2"/>
              <a:buChar char="p"/>
            </a:pPr>
            <a:r>
              <a:rPr lang="en-IN" dirty="0"/>
              <a:t>The induction programme will include, as a minimum, the following elements:</a:t>
            </a:r>
          </a:p>
          <a:p>
            <a:pPr marL="742950" lvl="1" indent="-285750">
              <a:buSzPct val="105000"/>
              <a:buFont typeface="Wingdings 3" pitchFamily="18" charset="2"/>
              <a:buChar char=""/>
            </a:pPr>
            <a:r>
              <a:rPr lang="en-IN" dirty="0"/>
              <a:t>Emergency procedures</a:t>
            </a:r>
          </a:p>
          <a:p>
            <a:pPr marL="742950" lvl="1" indent="-285750">
              <a:buSzPct val="105000"/>
              <a:buFont typeface="Wingdings 3" pitchFamily="18" charset="2"/>
              <a:buChar char=""/>
            </a:pPr>
            <a:r>
              <a:rPr lang="en-IN" dirty="0"/>
              <a:t>Permit-to-Work procedures</a:t>
            </a:r>
          </a:p>
          <a:p>
            <a:pPr marL="742950" lvl="1" indent="-285750">
              <a:buSzPct val="105000"/>
              <a:buFont typeface="Wingdings 3" pitchFamily="18" charset="2"/>
              <a:buChar char=""/>
            </a:pPr>
            <a:r>
              <a:rPr lang="en-IN" dirty="0"/>
              <a:t>Site specific hazards</a:t>
            </a:r>
          </a:p>
          <a:p>
            <a:pPr marL="742950" lvl="1" indent="-285750">
              <a:buSzPct val="105000"/>
              <a:buFont typeface="Wingdings 3" pitchFamily="18" charset="2"/>
              <a:buChar char=""/>
            </a:pPr>
            <a:r>
              <a:rPr lang="en-IN" dirty="0"/>
              <a:t>Accident reporting procedures</a:t>
            </a:r>
          </a:p>
          <a:p>
            <a:pPr marL="742950" lvl="1" indent="-285750">
              <a:buSzPct val="105000"/>
              <a:buFont typeface="Wingdings 3" pitchFamily="18" charset="2"/>
              <a:buChar char=""/>
            </a:pPr>
            <a:r>
              <a:rPr lang="en-IN" dirty="0"/>
              <a:t>Waste disposal procedures </a:t>
            </a:r>
          </a:p>
          <a:p>
            <a:pPr marL="285750" indent="-285750">
              <a:buSzPct val="105000"/>
              <a:buFont typeface="Wingdings 3" panose="05040102010807070707" pitchFamily="18" charset="2"/>
              <a:buChar char="p"/>
            </a:pPr>
            <a:r>
              <a:rPr lang="en-IN" dirty="0"/>
              <a:t>Refresher programmes should be carried out on a regular basis for longer-term contractor employees.</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INDUCTION</a:t>
            </a:r>
          </a:p>
        </p:txBody>
      </p:sp>
    </p:spTree>
    <p:extLst>
      <p:ext uri="{BB962C8B-B14F-4D97-AF65-F5344CB8AC3E}">
        <p14:creationId xmlns:p14="http://schemas.microsoft.com/office/powerpoint/2010/main" val="74163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Contractors must be given an up to date copy of the site rules.  It is the responsibility of the contractor to ensure his employees are familiar with the site rules.</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SITE RULE</a:t>
            </a:r>
          </a:p>
        </p:txBody>
      </p:sp>
      <p:pic>
        <p:nvPicPr>
          <p:cNvPr id="1026" name="Picture 2" descr="Image result for SITE RULE"/>
          <p:cNvPicPr>
            <a:picLocks noChangeAspect="1" noChangeArrowheads="1"/>
          </p:cNvPicPr>
          <p:nvPr/>
        </p:nvPicPr>
        <p:blipFill rotWithShape="1">
          <a:blip r:embed="rId2">
            <a:extLst>
              <a:ext uri="{28A0092B-C50C-407E-A947-70E740481C1C}">
                <a14:useLocalDpi xmlns:a14="http://schemas.microsoft.com/office/drawing/2010/main" val="0"/>
              </a:ext>
            </a:extLst>
          </a:blip>
          <a:srcRect t="22073"/>
          <a:stretch/>
        </p:blipFill>
        <p:spPr bwMode="auto">
          <a:xfrm>
            <a:off x="2635250" y="3378200"/>
            <a:ext cx="3873499" cy="301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6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p:cNvSpPr>
            <a:spLocks noChangeArrowheads="1"/>
          </p:cNvSpPr>
          <p:nvPr/>
        </p:nvSpPr>
        <p:spPr bwMode="gray">
          <a:xfrm>
            <a:off x="190500" y="1258887"/>
            <a:ext cx="8788399" cy="416243"/>
          </a:xfrm>
          <a:prstGeom prst="rect">
            <a:avLst/>
          </a:prstGeom>
          <a:solidFill>
            <a:srgbClr val="0033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solidFill>
                <a:schemeClr val="bg1"/>
              </a:solidFill>
              <a:latin typeface="+mn-lt"/>
            </a:endParaRPr>
          </a:p>
        </p:txBody>
      </p:sp>
      <p:sp>
        <p:nvSpPr>
          <p:cNvPr id="6" name="Rectangle 5"/>
          <p:cNvSpPr>
            <a:spLocks noChangeArrowheads="1"/>
          </p:cNvSpPr>
          <p:nvPr/>
        </p:nvSpPr>
        <p:spPr bwMode="gray">
          <a:xfrm>
            <a:off x="190500" y="1675130"/>
            <a:ext cx="878840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contractors must keep their equipment in safe working order.  </a:t>
            </a:r>
          </a:p>
          <a:p>
            <a:pPr marL="285750" indent="-285750">
              <a:buSzPct val="105000"/>
              <a:buFont typeface="Wingdings 3" pitchFamily="18" charset="2"/>
              <a:buChar char="p"/>
            </a:pPr>
            <a:r>
              <a:rPr lang="en-IN" dirty="0"/>
              <a:t>The contact must as part of the monitoring process make random checks to ensure that                             equipment has been maintained and electrically tested, where applicable.  </a:t>
            </a:r>
          </a:p>
          <a:p>
            <a:pPr marL="285750" indent="-285750">
              <a:buSzPct val="105000"/>
              <a:buFont typeface="Wingdings 3" pitchFamily="18" charset="2"/>
              <a:buChar char="p"/>
            </a:pPr>
            <a:r>
              <a:rPr lang="en-IN" dirty="0"/>
              <a:t>Where equipment does not meet the required standard it must be removed from site.</a:t>
            </a:r>
          </a:p>
        </p:txBody>
      </p:sp>
      <p:sp>
        <p:nvSpPr>
          <p:cNvPr id="8" name="Rectangle 2"/>
          <p:cNvSpPr txBox="1">
            <a:spLocks noChangeArrowheads="1"/>
          </p:cNvSpPr>
          <p:nvPr/>
        </p:nvSpPr>
        <p:spPr>
          <a:xfrm>
            <a:off x="457200" y="622300"/>
            <a:ext cx="8229600" cy="635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CONTRACTOR EQUIPMENT</a:t>
            </a:r>
          </a:p>
        </p:txBody>
      </p:sp>
      <p:pic>
        <p:nvPicPr>
          <p:cNvPr id="2052" name="Picture 4"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798" y="3530600"/>
            <a:ext cx="857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079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4130</TotalTime>
  <Words>976</Words>
  <Application>Microsoft Office PowerPoint</Application>
  <PresentationFormat>On-screen Show (4:3)</PresentationFormat>
  <Paragraphs>97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High Tower Text</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abhinav pandey</cp:lastModifiedBy>
  <cp:revision>347</cp:revision>
  <dcterms:created xsi:type="dcterms:W3CDTF">2017-01-12T05:32:14Z</dcterms:created>
  <dcterms:modified xsi:type="dcterms:W3CDTF">2025-04-15T09:15:53Z</dcterms:modified>
</cp:coreProperties>
</file>