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00" r:id="rId1"/>
  </p:sldMasterIdLst>
  <p:notesMasterIdLst>
    <p:notesMasterId r:id="rId32"/>
  </p:notesMasterIdLst>
  <p:sldIdLst>
    <p:sldId id="256" r:id="rId2"/>
    <p:sldId id="395" r:id="rId3"/>
    <p:sldId id="394" r:id="rId4"/>
    <p:sldId id="424" r:id="rId5"/>
    <p:sldId id="425" r:id="rId6"/>
    <p:sldId id="426" r:id="rId7"/>
    <p:sldId id="427" r:id="rId8"/>
    <p:sldId id="428" r:id="rId9"/>
    <p:sldId id="429" r:id="rId10"/>
    <p:sldId id="430" r:id="rId11"/>
    <p:sldId id="431" r:id="rId12"/>
    <p:sldId id="432" r:id="rId13"/>
    <p:sldId id="433" r:id="rId14"/>
    <p:sldId id="434" r:id="rId15"/>
    <p:sldId id="435" r:id="rId16"/>
    <p:sldId id="436" r:id="rId17"/>
    <p:sldId id="437" r:id="rId18"/>
    <p:sldId id="438" r:id="rId19"/>
    <p:sldId id="439" r:id="rId20"/>
    <p:sldId id="440" r:id="rId21"/>
    <p:sldId id="441" r:id="rId22"/>
    <p:sldId id="442" r:id="rId23"/>
    <p:sldId id="443" r:id="rId24"/>
    <p:sldId id="444" r:id="rId25"/>
    <p:sldId id="445" r:id="rId26"/>
    <p:sldId id="446" r:id="rId27"/>
    <p:sldId id="447" r:id="rId28"/>
    <p:sldId id="448" r:id="rId29"/>
    <p:sldId id="449" r:id="rId30"/>
    <p:sldId id="450"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a:srgbClr val="F61E8A"/>
    <a:srgbClr val="660066"/>
    <a:srgbClr val="008A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65" d="100"/>
          <a:sy n="65" d="100"/>
        </p:scale>
        <p:origin x="32" y="48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99D3B9-4218-4CF7-9A53-AB68C0ACF766}"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IN"/>
        </a:p>
      </dgm:t>
    </dgm:pt>
    <dgm:pt modelId="{DD61AD09-9BEB-41F6-B1F3-7A941CEC714C}" type="pres">
      <dgm:prSet presAssocID="{9399D3B9-4218-4CF7-9A53-AB68C0ACF766}" presName="Name0" presStyleCnt="0">
        <dgm:presLayoutVars>
          <dgm:dir/>
          <dgm:animLvl val="lvl"/>
          <dgm:resizeHandles val="exact"/>
        </dgm:presLayoutVars>
      </dgm:prSet>
      <dgm:spPr/>
    </dgm:pt>
  </dgm:ptLst>
  <dgm:cxnLst>
    <dgm:cxn modelId="{BA1EB9B4-B720-4067-9F9D-B695E6054232}" type="presOf" srcId="{9399D3B9-4218-4CF7-9A53-AB68C0ACF766}" destId="{DD61AD09-9BEB-41F6-B1F3-7A941CEC714C}" srcOrd="0"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25369D-B52E-4FB6-AE92-3AB6102C5BB7}" type="datetimeFigureOut">
              <a:rPr lang="en-IN" smtClean="0"/>
              <a:pPr/>
              <a:t>15-04-2025</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87A56D-5555-444C-80BF-183C7DC24C0E}" type="slidenum">
              <a:rPr lang="en-IN" smtClean="0"/>
              <a:pPr/>
              <a:t>‹#›</a:t>
            </a:fld>
            <a:endParaRPr lang="en-IN" dirty="0"/>
          </a:p>
        </p:txBody>
      </p:sp>
    </p:spTree>
    <p:extLst>
      <p:ext uri="{BB962C8B-B14F-4D97-AF65-F5344CB8AC3E}">
        <p14:creationId xmlns:p14="http://schemas.microsoft.com/office/powerpoint/2010/main" val="2476941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miter lim="800000"/>
            <a:headEnd/>
            <a:tailEnd/>
          </a:ln>
        </p:spPr>
        <p:txBody>
          <a:bodyPr/>
          <a:lstStyle/>
          <a:p>
            <a:fld id="{CD2733BD-F70B-4C6E-8852-0D9ADED1A192}" type="slidenum">
              <a:rPr altLang="en-US"/>
              <a:pPr/>
              <a:t>2</a:t>
            </a:fld>
            <a:endParaRPr lang="en-IN" altLang="en-US"/>
          </a:p>
        </p:txBody>
      </p:sp>
      <p:sp>
        <p:nvSpPr>
          <p:cNvPr id="19459" name="Rectangle 7"/>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eaLnBrk="1" hangingPunct="1"/>
            <a:fld id="{EDFED065-9105-4777-A06B-060B538A8B3B}" type="slidenum">
              <a:rPr lang="en-GB" altLang="en-US" sz="1300"/>
              <a:pPr algn="r" defTabSz="947738" eaLnBrk="1" hangingPunct="1"/>
              <a:t>2</a:t>
            </a:fld>
            <a:endParaRPr lang="en-GB" altLang="en-US" sz="1300"/>
          </a:p>
        </p:txBody>
      </p:sp>
      <p:sp>
        <p:nvSpPr>
          <p:cNvPr id="19460" name="Rectangle 2"/>
          <p:cNvSpPr>
            <a:spLocks noGrp="1" noRot="1" noChangeAspect="1" noChangeArrowheads="1" noTextEdit="1"/>
          </p:cNvSpPr>
          <p:nvPr>
            <p:ph type="sldImg"/>
          </p:nvPr>
        </p:nvSpPr>
        <p:spPr>
          <a:xfrm>
            <a:off x="1143000" y="685800"/>
            <a:ext cx="4573588" cy="3430588"/>
          </a:xfrm>
          <a:ln/>
        </p:spPr>
      </p:sp>
      <p:sp>
        <p:nvSpPr>
          <p:cNvPr id="19461"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latin typeface="Arial" charset="0"/>
              <a:cs typeface="Arial" charset="0"/>
            </a:endParaRPr>
          </a:p>
        </p:txBody>
      </p:sp>
    </p:spTree>
    <p:extLst>
      <p:ext uri="{BB962C8B-B14F-4D97-AF65-F5344CB8AC3E}">
        <p14:creationId xmlns:p14="http://schemas.microsoft.com/office/powerpoint/2010/main" val="3854242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937173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923685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006332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2422754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920094270"/>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gif"/><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mage result for work PERMIT system HD PIC"/>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84450" y="3495040"/>
            <a:ext cx="4758267" cy="2854960"/>
          </a:xfrm>
          <a:prstGeom prst="rect">
            <a:avLst/>
          </a:prstGeom>
          <a:noFill/>
        </p:spPr>
      </p:pic>
      <p:graphicFrame>
        <p:nvGraphicFramePr>
          <p:cNvPr id="14" name="Diagram 13"/>
          <p:cNvGraphicFramePr/>
          <p:nvPr/>
        </p:nvGraphicFramePr>
        <p:xfrm>
          <a:off x="0" y="5516880"/>
          <a:ext cx="9144000" cy="137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p:cNvSpPr/>
          <p:nvPr/>
        </p:nvSpPr>
        <p:spPr>
          <a:xfrm>
            <a:off x="1231901" y="640834"/>
            <a:ext cx="7061200" cy="1754326"/>
          </a:xfrm>
          <a:prstGeom prst="rect">
            <a:avLst/>
          </a:prstGeom>
        </p:spPr>
        <p:txBody>
          <a:bodyPr wrap="square">
            <a:spAutoFit/>
          </a:bodyPr>
          <a:lstStyle/>
          <a:p>
            <a:pPr lvl="0" algn="ctr"/>
            <a:r>
              <a:rPr lang="en-US" sz="5400" dirty="0">
                <a:latin typeface="Engravers MT" panose="02090707080505020304" pitchFamily="18" charset="0"/>
              </a:rPr>
              <a:t>WORK PERMIT SYSTEM</a:t>
            </a:r>
            <a:endParaRPr lang="en-IN" sz="5400" dirty="0">
              <a:latin typeface="Engravers MT" panose="02090707080505020304" pitchFamily="18" charset="0"/>
            </a:endParaRPr>
          </a:p>
        </p:txBody>
      </p:sp>
    </p:spTree>
    <p:extLst>
      <p:ext uri="{BB962C8B-B14F-4D97-AF65-F5344CB8AC3E}">
        <p14:creationId xmlns:p14="http://schemas.microsoft.com/office/powerpoint/2010/main" val="2692049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a:t>
            </a:r>
            <a:r>
              <a:rPr lang="en-IN" b="1" dirty="0"/>
              <a:t>Issuer Responsibilities</a:t>
            </a:r>
          </a:p>
          <a:p>
            <a:pPr marL="742950" lvl="1" indent="-285750">
              <a:buSzPct val="105000"/>
              <a:buFont typeface="Wingdings 3" pitchFamily="18" charset="2"/>
              <a:buChar char=""/>
            </a:pPr>
            <a:r>
              <a:rPr lang="en-IN" dirty="0"/>
              <a:t>Issuing authority is responsible for preparation and handing over of the equipment in safe condition to perform the work. </a:t>
            </a:r>
          </a:p>
          <a:p>
            <a:pPr marL="742950" lvl="1" indent="-285750">
              <a:buSzPct val="105000"/>
              <a:buFont typeface="Wingdings 3" pitchFamily="18" charset="2"/>
              <a:buChar char=""/>
            </a:pPr>
            <a:r>
              <a:rPr lang="en-IN" dirty="0"/>
              <a:t>His signature as issuer shall mean understanding the job, safe handing over and monitoring of site conditions.</a:t>
            </a:r>
          </a:p>
          <a:p>
            <a:pPr marL="742950" lvl="1" indent="-285750">
              <a:buSzPct val="105000"/>
              <a:buFont typeface="Wingdings 3" pitchFamily="18" charset="2"/>
              <a:buChar char=""/>
            </a:pPr>
            <a:r>
              <a:rPr lang="en-IN" dirty="0"/>
              <a:t>Issuer shall decide whether the work is critical and inspect the work site with the executor before issuing the permit. </a:t>
            </a:r>
          </a:p>
          <a:p>
            <a:pPr marL="742950" lvl="1" indent="-285750">
              <a:buSzPct val="105000"/>
              <a:buFont typeface="Wingdings 3" pitchFamily="18" charset="2"/>
              <a:buChar char=""/>
            </a:pPr>
            <a:r>
              <a:rPr lang="en-IN" dirty="0"/>
              <a:t>He shall inform ECC about all critical work. </a:t>
            </a:r>
          </a:p>
          <a:p>
            <a:pPr marL="742950" lvl="1" indent="-285750">
              <a:buSzPct val="105000"/>
              <a:buFont typeface="Wingdings 3" pitchFamily="18" charset="2"/>
              <a:buChar char=""/>
            </a:pPr>
            <a:r>
              <a:rPr lang="en-IN" dirty="0"/>
              <a:t>He shall also inform ECC about road closures</a:t>
            </a:r>
          </a:p>
          <a:p>
            <a:pPr marL="742950" lvl="1" indent="-285750">
              <a:buSzPct val="105000"/>
              <a:buFont typeface="Wingdings 3" pitchFamily="18" charset="2"/>
              <a:buChar char=""/>
            </a:pPr>
            <a:r>
              <a:rPr lang="en-IN" dirty="0"/>
              <a:t>ECC shall log it and inform Safety.</a:t>
            </a:r>
          </a:p>
          <a:p>
            <a:pPr marL="742950" lvl="1" indent="-285750">
              <a:buSzPct val="105000"/>
              <a:buFont typeface="Wingdings 3" pitchFamily="18" charset="2"/>
              <a:buChar char=""/>
            </a:pPr>
            <a:r>
              <a:rPr lang="en-IN" dirty="0"/>
              <a:t>Immediately after signing, Issuer shall drop the safety copy in the box provided.</a:t>
            </a:r>
          </a:p>
          <a:p>
            <a:pPr marL="742950" lvl="1" indent="-285750">
              <a:buSzPct val="105000"/>
              <a:buFont typeface="Wingdings 3" pitchFamily="18" charset="2"/>
              <a:buChar char=""/>
            </a:pPr>
            <a:r>
              <a:rPr lang="en-IN" dirty="0"/>
              <a:t>The Field Operator shall read the work permit, check the site compliance to permit conditions and sign original permit with field operator copy (signing issuer copy is optional). </a:t>
            </a:r>
          </a:p>
          <a:p>
            <a:pPr marL="742950" lvl="1" indent="-285750">
              <a:buSzPct val="105000"/>
              <a:buFont typeface="Wingdings 3" pitchFamily="18" charset="2"/>
              <a:buChar char=""/>
            </a:pPr>
            <a:r>
              <a:rPr lang="en-IN" dirty="0"/>
              <a:t>He shall monitor the site conditions and executing group’s compliance to permit conditions.</a:t>
            </a:r>
          </a:p>
          <a:p>
            <a:pPr marL="742950" lvl="1" indent="-285750">
              <a:buSzPct val="105000"/>
              <a:buFont typeface="Wingdings 3" pitchFamily="18" charset="2"/>
              <a:buChar char=""/>
            </a:pPr>
            <a:r>
              <a:rPr lang="en-IN" dirty="0"/>
              <a:t>He shall register the work in his log..</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t>WORK PERMIT ISSUER</a:t>
            </a:r>
          </a:p>
        </p:txBody>
      </p:sp>
    </p:spTree>
    <p:extLst>
      <p:ext uri="{BB962C8B-B14F-4D97-AF65-F5344CB8AC3E}">
        <p14:creationId xmlns:p14="http://schemas.microsoft.com/office/powerpoint/2010/main" val="3711515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a:t> Executor (Executing Authority)</a:t>
            </a:r>
          </a:p>
          <a:p>
            <a:pPr marL="742950" lvl="1" indent="-285750">
              <a:buSzPct val="105000"/>
              <a:buFont typeface="Wingdings 3" pitchFamily="18" charset="2"/>
              <a:buChar char=""/>
            </a:pPr>
            <a:r>
              <a:rPr lang="en-IN" dirty="0"/>
              <a:t>Authority to execute </a:t>
            </a:r>
            <a:r>
              <a:rPr lang="en-IN" b="1" dirty="0"/>
              <a:t>all types of work permits shall only be </a:t>
            </a:r>
            <a:r>
              <a:rPr lang="en-IN" dirty="0"/>
              <a:t>granted Foreman level of Maintenance Dept. and above.</a:t>
            </a:r>
          </a:p>
          <a:p>
            <a:pPr marL="742950" lvl="1" indent="-285750">
              <a:buSzPct val="105000"/>
              <a:buFont typeface="Wingdings 3" pitchFamily="18" charset="2"/>
              <a:buChar char=""/>
            </a:pPr>
            <a:r>
              <a:rPr lang="en-IN" dirty="0"/>
              <a:t>Assistant Foreman may be considered for special situations such as shutdown.</a:t>
            </a:r>
          </a:p>
          <a:p>
            <a:pPr marL="742950" lvl="1" indent="-285750">
              <a:buSzPct val="105000"/>
              <a:buFont typeface="Wingdings 3" pitchFamily="18" charset="2"/>
              <a:buChar char=""/>
            </a:pPr>
            <a:r>
              <a:rPr lang="en-IN" dirty="0"/>
              <a:t>Technician level should be considered only for cold work which is not related to opening of vessels, disconnecting lines in flammable or toxic service and radiography. </a:t>
            </a:r>
          </a:p>
          <a:p>
            <a:pPr marL="742950" lvl="1" indent="-285750">
              <a:buSzPct val="105000"/>
              <a:buFont typeface="Wingdings 3" pitchFamily="18" charset="2"/>
              <a:buChar char=""/>
            </a:pPr>
            <a:r>
              <a:rPr lang="en-IN" dirty="0"/>
              <a:t>Technicians can also be authorised to sign hot work related work.</a:t>
            </a:r>
          </a:p>
          <a:p>
            <a:pPr marL="742950" lvl="1" indent="-285750">
              <a:buSzPct val="105000"/>
              <a:buFont typeface="Wingdings 3" pitchFamily="18" charset="2"/>
              <a:buChar char=""/>
            </a:pPr>
            <a:r>
              <a:rPr lang="en-IN" dirty="0"/>
              <a:t>Separate permits are required for different crafts &amp; jobs. </a:t>
            </a:r>
          </a:p>
          <a:p>
            <a:pPr marL="742950" lvl="1" indent="-285750">
              <a:buSzPct val="105000"/>
              <a:buFont typeface="Wingdings 3" pitchFamily="18" charset="2"/>
              <a:buChar char=""/>
            </a:pPr>
            <a:r>
              <a:rPr lang="en-IN" dirty="0"/>
              <a:t>Person holding valid executor card shall only sign permits for crew under his control.</a:t>
            </a:r>
          </a:p>
          <a:p>
            <a:pPr marL="742950" lvl="1" indent="-285750">
              <a:buSzPct val="105000"/>
              <a:buFont typeface="Wingdings 3" pitchFamily="18" charset="2"/>
              <a:buChar char=""/>
            </a:pPr>
            <a:r>
              <a:rPr lang="en-IN" dirty="0"/>
              <a:t>Equivalent categories of other Department personnel can be granted similar authority.</a:t>
            </a:r>
          </a:p>
          <a:p>
            <a:pPr marL="742950" lvl="1" indent="-285750">
              <a:buSzPct val="105000"/>
              <a:buFont typeface="Wingdings 3" pitchFamily="18" charset="2"/>
              <a:buChar char=""/>
            </a:pPr>
            <a:r>
              <a:rPr lang="en-IN" dirty="0"/>
              <a:t>Executing Division Supdt should ensure that each executor is not overloaded with too many permits, which can hamper effective supervision.</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t>WORK PERMIT EXECUTOR</a:t>
            </a:r>
          </a:p>
        </p:txBody>
      </p:sp>
    </p:spTree>
    <p:extLst>
      <p:ext uri="{BB962C8B-B14F-4D97-AF65-F5344CB8AC3E}">
        <p14:creationId xmlns:p14="http://schemas.microsoft.com/office/powerpoint/2010/main" val="1307967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742950" lvl="1" indent="-285750">
              <a:buSzPct val="105000"/>
              <a:buFont typeface="Wingdings 3" pitchFamily="18" charset="2"/>
              <a:buChar char=""/>
            </a:pPr>
            <a:r>
              <a:rPr lang="en-IN" b="1" dirty="0"/>
              <a:t>Contractor’s personnel shall not be considered as executors.</a:t>
            </a:r>
          </a:p>
          <a:p>
            <a:pPr marL="742950" lvl="1" indent="-285750">
              <a:buSzPct val="105000"/>
              <a:buFont typeface="Wingdings 3" pitchFamily="18" charset="2"/>
              <a:buChar char=""/>
            </a:pPr>
            <a:r>
              <a:rPr lang="en-IN" dirty="0"/>
              <a:t>RM may approve requests for authorising Service Contractor’s personnel equivalent to Foreman as executors if there is a genuine shortage of  personnel. </a:t>
            </a:r>
          </a:p>
          <a:p>
            <a:pPr marL="742950" lvl="1" indent="-285750">
              <a:buSzPct val="105000"/>
              <a:buFont typeface="Wingdings 3" pitchFamily="18" charset="2"/>
              <a:buChar char=""/>
            </a:pPr>
            <a:r>
              <a:rPr lang="en-IN" dirty="0"/>
              <a:t>Executing Division Supdt shall ensure that, such executors are not utilised when there are sufficient executors for the amount of permits in a given day.</a:t>
            </a:r>
            <a:r>
              <a:rPr lang="en-IN" b="1" dirty="0"/>
              <a:t> </a:t>
            </a:r>
          </a:p>
          <a:p>
            <a:pPr>
              <a:buSzPct val="105000"/>
              <a:buFont typeface="Wingdings 3" pitchFamily="18" charset="2"/>
              <a:buChar char="p"/>
            </a:pPr>
            <a:r>
              <a:rPr lang="en-IN" b="1" dirty="0"/>
              <a:t> Executor Responsibilities</a:t>
            </a:r>
          </a:p>
          <a:p>
            <a:pPr marL="742950" lvl="1" indent="-285750">
              <a:buSzPct val="105000"/>
              <a:buFont typeface="Wingdings 3" pitchFamily="18" charset="2"/>
              <a:buChar char=""/>
            </a:pPr>
            <a:r>
              <a:rPr lang="en-IN" dirty="0"/>
              <a:t>After checking the site, the Executor himself (not the deputies) shall request from the respective issuer, for a work permit to carry out the work .</a:t>
            </a:r>
          </a:p>
          <a:p>
            <a:pPr marL="742950" lvl="1" indent="-285750">
              <a:buSzPct val="105000"/>
              <a:buFont typeface="Wingdings 3" pitchFamily="18" charset="2"/>
              <a:buChar char=""/>
            </a:pPr>
            <a:r>
              <a:rPr lang="en-IN" dirty="0"/>
              <a:t>He shall forward associated authorizations to the issuer (for excavation, hot-tapping, etc.).</a:t>
            </a:r>
          </a:p>
          <a:p>
            <a:pPr marL="742950" lvl="1" indent="-285750">
              <a:buSzPct val="105000"/>
              <a:buFont typeface="Wingdings 3" pitchFamily="18" charset="2"/>
              <a:buChar char=""/>
            </a:pPr>
            <a:r>
              <a:rPr lang="en-IN" dirty="0"/>
              <a:t>He / She shall indicate the types of tools and equipment necessary for performing the work. </a:t>
            </a:r>
          </a:p>
          <a:p>
            <a:pPr marL="742950" lvl="1" indent="-285750">
              <a:buSzPct val="105000"/>
              <a:buFont typeface="Wingdings 3" pitchFamily="18" charset="2"/>
              <a:buChar char=""/>
            </a:pPr>
            <a:r>
              <a:rPr lang="en-IN" dirty="0"/>
              <a:t>He shall forward valid Safety Certificate for vehicles and engine driven equipment.</a:t>
            </a:r>
          </a:p>
          <a:p>
            <a:pPr marL="742950" lvl="1" indent="-285750">
              <a:buSzPct val="105000"/>
              <a:buFont typeface="Wingdings 3" pitchFamily="18" charset="2"/>
              <a:buChar char=""/>
            </a:pPr>
            <a:r>
              <a:rPr lang="en-IN" dirty="0"/>
              <a:t>He shall ensure that, the tools, equipment and accessories are in good condition. </a:t>
            </a:r>
          </a:p>
          <a:p>
            <a:pPr marL="742950" lvl="1" indent="-285750">
              <a:buSzPct val="105000"/>
              <a:buFont typeface="Wingdings 3" pitchFamily="18" charset="2"/>
              <a:buChar char=""/>
            </a:pPr>
            <a:r>
              <a:rPr lang="en-IN" dirty="0"/>
              <a:t>His signature indicates understanding and compliance to relevant conditions on (both sides of) the permit. </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t>WORK PERMIT EXECUTOR</a:t>
            </a:r>
          </a:p>
        </p:txBody>
      </p:sp>
    </p:spTree>
    <p:extLst>
      <p:ext uri="{BB962C8B-B14F-4D97-AF65-F5344CB8AC3E}">
        <p14:creationId xmlns:p14="http://schemas.microsoft.com/office/powerpoint/2010/main" val="2842521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742950" lvl="1" indent="-285750">
              <a:buSzPct val="105000"/>
              <a:buFont typeface="Wingdings 3" pitchFamily="18" charset="2"/>
              <a:buChar char=""/>
            </a:pPr>
            <a:r>
              <a:rPr lang="en-IN" dirty="0"/>
              <a:t>Executor shall take “Original” and “Field Operator Copy” to the Field Operator and obtain the signature before starting the work (signing issuer copy is optional). </a:t>
            </a:r>
          </a:p>
          <a:p>
            <a:pPr marL="742950" lvl="1" indent="-285750">
              <a:buSzPct val="105000"/>
              <a:buFont typeface="Wingdings 3" pitchFamily="18" charset="2"/>
              <a:buChar char=""/>
            </a:pPr>
            <a:r>
              <a:rPr lang="en-IN" dirty="0"/>
              <a:t>Executor shall display the permit in suitable manner. </a:t>
            </a:r>
          </a:p>
          <a:p>
            <a:pPr marL="742950" lvl="1" indent="-285750">
              <a:buSzPct val="105000"/>
              <a:buFont typeface="Wingdings 3" pitchFamily="18" charset="2"/>
              <a:buChar char=""/>
            </a:pPr>
            <a:r>
              <a:rPr lang="en-IN" dirty="0"/>
              <a:t>Vehicle entry permit should be displayed on the back of the windshield.</a:t>
            </a:r>
          </a:p>
          <a:p>
            <a:pPr marL="742950" lvl="1" indent="-285750">
              <a:buSzPct val="105000"/>
              <a:buFont typeface="Wingdings 3" pitchFamily="18" charset="2"/>
              <a:buChar char=""/>
            </a:pPr>
            <a:r>
              <a:rPr lang="en-IN" b="1" dirty="0"/>
              <a:t>Transfer of Responsibility of Supervision - Executor of critical work shall remain in the work site. </a:t>
            </a:r>
          </a:p>
          <a:p>
            <a:pPr marL="742950" lvl="1" indent="-285750">
              <a:buSzPct val="105000"/>
              <a:buFont typeface="Wingdings 3" pitchFamily="18" charset="2"/>
              <a:buChar char=""/>
            </a:pPr>
            <a:r>
              <a:rPr lang="en-IN" b="1" dirty="0"/>
              <a:t>In case he has to leave </a:t>
            </a:r>
            <a:r>
              <a:rPr lang="en-IN" dirty="0"/>
              <a:t>the site at anytime, the work shall be suspended until the responsibility is transferred to another executor by renewal of the permit.</a:t>
            </a:r>
          </a:p>
          <a:p>
            <a:pPr marL="742950" lvl="1" indent="-285750">
              <a:buSzPct val="105000"/>
              <a:buFont typeface="Wingdings 3" pitchFamily="18" charset="2"/>
              <a:buChar char=""/>
            </a:pPr>
            <a:r>
              <a:rPr lang="en-IN" dirty="0"/>
              <a:t>Executor shall not sign more than one critical work permit unless it is in the same location/vicinity</a:t>
            </a:r>
          </a:p>
          <a:p>
            <a:pPr marL="285750" indent="-285750">
              <a:buSzPct val="105000"/>
              <a:buFont typeface="Wingdings 3" panose="05040102010807070707" pitchFamily="18" charset="2"/>
              <a:buChar char=""/>
            </a:pPr>
            <a:endParaRPr lang="en-IN" dirty="0"/>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t>WORK PERMIT EXECUTOR</a:t>
            </a:r>
          </a:p>
        </p:txBody>
      </p:sp>
      <p:pic>
        <p:nvPicPr>
          <p:cNvPr id="5" name="Picture 6" descr="Image result for vehicle permit display on windshield"/>
          <p:cNvPicPr>
            <a:picLocks noChangeAspect="1" noChangeArrowheads="1"/>
          </p:cNvPicPr>
          <p:nvPr/>
        </p:nvPicPr>
        <p:blipFill>
          <a:blip r:embed="rId2" cstate="print"/>
          <a:srcRect b="7637"/>
          <a:stretch>
            <a:fillRect/>
          </a:stretch>
        </p:blipFill>
        <p:spPr bwMode="auto">
          <a:xfrm>
            <a:off x="5532679" y="4648200"/>
            <a:ext cx="3337949" cy="1752600"/>
          </a:xfrm>
          <a:prstGeom prst="rect">
            <a:avLst/>
          </a:prstGeom>
          <a:noFill/>
        </p:spPr>
      </p:pic>
    </p:spTree>
    <p:extLst>
      <p:ext uri="{BB962C8B-B14F-4D97-AF65-F5344CB8AC3E}">
        <p14:creationId xmlns:p14="http://schemas.microsoft.com/office/powerpoint/2010/main" val="413270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
            </a:pPr>
            <a:r>
              <a:rPr lang="en-IN" dirty="0"/>
              <a:t> </a:t>
            </a:r>
            <a:r>
              <a:rPr lang="en-IN" b="1" dirty="0"/>
              <a:t>VALIDITY PERIOD OF WORK PERMIT.</a:t>
            </a:r>
          </a:p>
          <a:p>
            <a:pPr marL="742950" lvl="1" indent="-285750">
              <a:buSzPct val="105000"/>
              <a:buFont typeface="Wingdings 3" pitchFamily="18" charset="2"/>
              <a:buChar char=""/>
            </a:pPr>
            <a:r>
              <a:rPr lang="en-IN" dirty="0"/>
              <a:t>Maximum validity of initial issue of a Work Permit shall be for the duration of the work or until the end of the shift/ workday, whichever is less. </a:t>
            </a:r>
          </a:p>
          <a:p>
            <a:pPr marL="742950" lvl="1" indent="-285750">
              <a:buSzPct val="105000"/>
              <a:buFont typeface="Wingdings 3" pitchFamily="18" charset="2"/>
              <a:buChar char=""/>
            </a:pPr>
            <a:r>
              <a:rPr lang="en-IN" dirty="0"/>
              <a:t>The issuer or executor shall not sign for duration beyond their work-hours.</a:t>
            </a:r>
          </a:p>
          <a:p>
            <a:pPr marL="742950" lvl="1" indent="-285750">
              <a:buSzPct val="105000"/>
              <a:buFont typeface="Wingdings 3" pitchFamily="18" charset="2"/>
              <a:buChar char=""/>
            </a:pPr>
            <a:r>
              <a:rPr lang="en-IN" dirty="0"/>
              <a:t>The renewal of permit is a transfer of responsibility and an affirmation by the issuer/ executor that conditions are safe to continue the work.</a:t>
            </a:r>
          </a:p>
          <a:p>
            <a:pPr marL="742950" lvl="1" indent="-285750">
              <a:buSzPct val="105000"/>
              <a:buFont typeface="Wingdings 3" pitchFamily="18" charset="2"/>
              <a:buChar char=""/>
            </a:pPr>
            <a:r>
              <a:rPr lang="en-IN" dirty="0"/>
              <a:t>Extended duration of work permits for special tasks such as major turnarounds and major projects could be considered subject to written approval from Safety department. </a:t>
            </a:r>
          </a:p>
          <a:p>
            <a:pPr marL="742950" lvl="1" indent="-285750">
              <a:buSzPct val="105000"/>
              <a:buFont typeface="Wingdings 3" pitchFamily="18" charset="2"/>
              <a:buChar char=""/>
            </a:pPr>
            <a:r>
              <a:rPr lang="en-IN" dirty="0"/>
              <a:t>If work in hazardous area is not started or is stopped for over </a:t>
            </a:r>
            <a:r>
              <a:rPr lang="en-IN" b="1" dirty="0"/>
              <a:t>2 hours for any reason the permit becomes invalid,  It shall be renewed </a:t>
            </a:r>
            <a:r>
              <a:rPr lang="en-IN" dirty="0"/>
              <a:t>before starting or resuming the work. However the permit shall be closed if the work is not started/ resumed before the end of executor‘s workday. </a:t>
            </a:r>
          </a:p>
          <a:p>
            <a:pPr marL="742950" lvl="1" indent="-285750">
              <a:buSzPct val="105000"/>
              <a:buFont typeface="Wingdings 3" pitchFamily="18" charset="2"/>
              <a:buChar char=""/>
            </a:pPr>
            <a:r>
              <a:rPr lang="en-IN" dirty="0"/>
              <a:t>Non-hazardous area permits can be reused next work day without closing.</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t>WORK PERMIT VALIDITY, RECORDKEEPING</a:t>
            </a:r>
          </a:p>
        </p:txBody>
      </p:sp>
    </p:spTree>
    <p:extLst>
      <p:ext uri="{BB962C8B-B14F-4D97-AF65-F5344CB8AC3E}">
        <p14:creationId xmlns:p14="http://schemas.microsoft.com/office/powerpoint/2010/main" val="1859960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
            </a:pPr>
            <a:r>
              <a:rPr lang="en-IN" dirty="0"/>
              <a:t> </a:t>
            </a:r>
            <a:r>
              <a:rPr lang="en-IN" b="1" dirty="0"/>
              <a:t>SUSPENSION OF WORK PERMIT</a:t>
            </a:r>
          </a:p>
          <a:p>
            <a:pPr marL="742950" lvl="1" indent="-285750">
              <a:buSzPct val="105000"/>
              <a:buFont typeface="Wingdings 3" pitchFamily="18" charset="2"/>
              <a:buChar char=""/>
            </a:pPr>
            <a:r>
              <a:rPr lang="en-IN" dirty="0"/>
              <a:t>In case of an emergency, work shall be suspended and validity of any work permit ceases in the affected area.</a:t>
            </a:r>
          </a:p>
          <a:p>
            <a:pPr marL="742950" lvl="1" indent="-285750">
              <a:buSzPct val="105000"/>
              <a:buFont typeface="Wingdings 3" pitchFamily="18" charset="2"/>
              <a:buChar char=""/>
            </a:pPr>
            <a:r>
              <a:rPr lang="en-IN" dirty="0"/>
              <a:t>Executor or his crew shall immediately stop work when a fire or emergency alarm is sounded or accident of any kind occurs.</a:t>
            </a:r>
          </a:p>
          <a:p>
            <a:pPr marL="742950" lvl="1" indent="-285750">
              <a:buSzPct val="105000"/>
              <a:buFont typeface="Wingdings 3" pitchFamily="18" charset="2"/>
              <a:buChar char=""/>
            </a:pPr>
            <a:r>
              <a:rPr lang="en-IN" dirty="0"/>
              <a:t>Approval from the Incident Controller shall be obtained after necessary preliminary investigations, to resume such work. </a:t>
            </a:r>
          </a:p>
          <a:p>
            <a:pPr marL="742950" lvl="1" indent="-285750">
              <a:buSzPct val="105000"/>
              <a:buFont typeface="Wingdings 3" pitchFamily="18" charset="2"/>
              <a:buChar char=""/>
            </a:pPr>
            <a:r>
              <a:rPr lang="en-IN" dirty="0"/>
              <a:t>The Work Permit shall be renewed to resume the work after the fire or emergency is over.</a:t>
            </a:r>
          </a:p>
          <a:p>
            <a:pPr marL="742950" lvl="1" indent="-285750">
              <a:buSzPct val="105000"/>
              <a:buFont typeface="Wingdings 3" pitchFamily="18" charset="2"/>
              <a:buChar char=""/>
            </a:pPr>
            <a:r>
              <a:rPr lang="en-IN" dirty="0"/>
              <a:t>Issuer, his deputy or Safety is authorized to suspend work and withdraw the Work Permit, if the Permit conditions or Safety Regulations are violated and/or if the site conditions have changed leading to a hazardous situation.</a:t>
            </a:r>
          </a:p>
          <a:p>
            <a:pPr marL="742950" lvl="1" indent="-285750">
              <a:buSzPct val="105000"/>
              <a:buFont typeface="Wingdings 3" pitchFamily="18" charset="2"/>
              <a:buChar char=""/>
            </a:pPr>
            <a:r>
              <a:rPr lang="en-IN" dirty="0"/>
              <a:t>Person stopping the work shall immediately inform the reasons for stopping to the Issuer/Executor or their superiors.</a:t>
            </a:r>
          </a:p>
          <a:p>
            <a:pPr marL="742950" lvl="1" indent="-285750">
              <a:buSzPct val="105000"/>
              <a:buFont typeface="Wingdings 3" pitchFamily="18" charset="2"/>
              <a:buChar char=""/>
            </a:pPr>
            <a:r>
              <a:rPr lang="en-IN" dirty="0"/>
              <a:t>If work is not started or is suspended due to safety reasons after a Work Permit has been issued, the work shall only be started or resumed after establishing safe conditions and renewal of the Work Permit.</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WORK PERMIT VALIDITY, RECORDKEEPING</a:t>
            </a:r>
          </a:p>
        </p:txBody>
      </p:sp>
    </p:spTree>
    <p:extLst>
      <p:ext uri="{BB962C8B-B14F-4D97-AF65-F5344CB8AC3E}">
        <p14:creationId xmlns:p14="http://schemas.microsoft.com/office/powerpoint/2010/main" val="1755087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a:t>
            </a:r>
            <a:r>
              <a:rPr lang="en-IN" b="1" dirty="0"/>
              <a:t>CLOSING AND FILING</a:t>
            </a:r>
          </a:p>
          <a:p>
            <a:pPr marL="742950" lvl="1" indent="-285750">
              <a:buSzPct val="105000"/>
              <a:buFont typeface="Wingdings 3" pitchFamily="18" charset="2"/>
              <a:buChar char=""/>
            </a:pPr>
            <a:r>
              <a:rPr lang="en-IN" dirty="0"/>
              <a:t>Executor, Field Operator and Issuer shall fill and sign (Permit Closure) on the "Original” and “Field Operator Copy" of the work permit at the completion of work or the end of last renewal whichever comes earlier (closing issuer copy is optional). </a:t>
            </a:r>
          </a:p>
          <a:p>
            <a:pPr marL="742950" lvl="1" indent="-285750">
              <a:buSzPct val="105000"/>
              <a:buFont typeface="Wingdings 3" pitchFamily="18" charset="2"/>
              <a:buChar char=""/>
            </a:pPr>
            <a:r>
              <a:rPr lang="en-IN" dirty="0"/>
              <a:t>Objective of closing is, safe handing over of the site.</a:t>
            </a:r>
          </a:p>
          <a:p>
            <a:pPr marL="742950" lvl="1" indent="-285750">
              <a:buSzPct val="105000"/>
              <a:buFont typeface="Wingdings 3" pitchFamily="18" charset="2"/>
              <a:buChar char=""/>
            </a:pPr>
            <a:r>
              <a:rPr lang="en-IN" dirty="0"/>
              <a:t>“Original” which belongs to executor shall be filed and available with the supervisor in charge of execution of the job.</a:t>
            </a:r>
          </a:p>
          <a:p>
            <a:pPr marL="742950" lvl="1" indent="-285750">
              <a:buSzPct val="105000"/>
              <a:buFont typeface="Wingdings 3" pitchFamily="18" charset="2"/>
              <a:buChar char=""/>
            </a:pPr>
            <a:r>
              <a:rPr lang="en-IN" dirty="0"/>
              <a:t>“Field Operator copy” shall be filed and available at the issuing office.</a:t>
            </a:r>
          </a:p>
          <a:p>
            <a:pPr marL="742950" lvl="1" indent="-285750">
              <a:buSzPct val="105000"/>
              <a:buFont typeface="Wingdings 3" pitchFamily="18" charset="2"/>
              <a:buChar char=""/>
            </a:pPr>
            <a:r>
              <a:rPr lang="en-IN" dirty="0"/>
              <a:t>“Safety copy” which had been dropped in the permit box by the issuer shall be collected by the Area Safety Engineer every workday and filed. </a:t>
            </a:r>
          </a:p>
          <a:p>
            <a:pPr marL="742950" lvl="1" indent="-285750">
              <a:buSzPct val="105000"/>
              <a:buFont typeface="Wingdings 3" pitchFamily="18" charset="2"/>
              <a:buChar char=""/>
            </a:pPr>
            <a:r>
              <a:rPr lang="en-IN" dirty="0"/>
              <a:t>Safety engineer, who is the custodian of this box, shall ensure it is locked and not allowed to overfill.</a:t>
            </a:r>
          </a:p>
          <a:p>
            <a:pPr marL="742950" lvl="1" indent="-285750">
              <a:buSzPct val="105000"/>
              <a:buFont typeface="Wingdings 3" pitchFamily="18" charset="2"/>
              <a:buChar char=""/>
            </a:pPr>
            <a:endParaRPr lang="en-IN" dirty="0"/>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WORK PERMIT VALIDITY, RECORDKEEPING</a:t>
            </a:r>
          </a:p>
        </p:txBody>
      </p:sp>
    </p:spTree>
    <p:extLst>
      <p:ext uri="{BB962C8B-B14F-4D97-AF65-F5344CB8AC3E}">
        <p14:creationId xmlns:p14="http://schemas.microsoft.com/office/powerpoint/2010/main" val="2752281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lnSpc>
                <a:spcPts val="2000"/>
              </a:lnSpc>
              <a:buSzPct val="105000"/>
              <a:buFont typeface="Wingdings 3" pitchFamily="18" charset="2"/>
              <a:buChar char="p"/>
            </a:pPr>
            <a:r>
              <a:rPr lang="en-IN" b="1" dirty="0"/>
              <a:t>SAFETY FUNCTION</a:t>
            </a:r>
          </a:p>
          <a:p>
            <a:pPr marL="742950" lvl="1" indent="-285750">
              <a:lnSpc>
                <a:spcPts val="2000"/>
              </a:lnSpc>
              <a:buSzPct val="105000"/>
              <a:buFont typeface="Wingdings 3" pitchFamily="18" charset="2"/>
              <a:buChar char=""/>
            </a:pPr>
            <a:r>
              <a:rPr lang="en-IN" dirty="0"/>
              <a:t>Safety Section is an advisory and monitoring function. </a:t>
            </a:r>
          </a:p>
          <a:p>
            <a:pPr marL="742950" lvl="1" indent="-285750">
              <a:lnSpc>
                <a:spcPts val="2000"/>
              </a:lnSpc>
              <a:buSzPct val="105000"/>
              <a:buFont typeface="Wingdings 3" pitchFamily="18" charset="2"/>
              <a:buChar char=""/>
            </a:pPr>
            <a:r>
              <a:rPr lang="en-IN" dirty="0"/>
              <a:t>Hence Safety Engineers are not required to sign on the work permit unless he is the issuer or executor. He shall audit the work permit filling and compliance on a daily basis. </a:t>
            </a:r>
          </a:p>
          <a:p>
            <a:pPr marL="742950" lvl="1" indent="-285750">
              <a:lnSpc>
                <a:spcPts val="2000"/>
              </a:lnSpc>
              <a:buSzPct val="105000"/>
              <a:buFont typeface="Wingdings 3" pitchFamily="18" charset="2"/>
              <a:buChar char=""/>
            </a:pPr>
            <a:r>
              <a:rPr lang="en-IN" dirty="0"/>
              <a:t>Safety Engineer shall write his site instructions in the safety log maintained at issuer’s office with date, time &amp; signature or issue official memo.</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WORK PERMIT VALIDITY, RECORDKEEPING</a:t>
            </a:r>
          </a:p>
        </p:txBody>
      </p:sp>
    </p:spTree>
    <p:extLst>
      <p:ext uri="{BB962C8B-B14F-4D97-AF65-F5344CB8AC3E}">
        <p14:creationId xmlns:p14="http://schemas.microsoft.com/office/powerpoint/2010/main" val="2870425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a:t>
            </a:r>
            <a:r>
              <a:rPr lang="en-IN" b="1" dirty="0"/>
              <a:t>SAFETY REQUIREMENTS.</a:t>
            </a:r>
          </a:p>
          <a:p>
            <a:pPr marL="742950" lvl="1" indent="-285750">
              <a:buSzPct val="105000"/>
              <a:buFont typeface="Wingdings 3" pitchFamily="18" charset="2"/>
              <a:buChar char=""/>
            </a:pPr>
            <a:r>
              <a:rPr lang="en-IN" dirty="0"/>
              <a:t>Operations or the asset custodian shall prepare the equipment for safe execution of the work before handing over to executors. </a:t>
            </a:r>
          </a:p>
          <a:p>
            <a:pPr marL="742950" lvl="1" indent="-285750">
              <a:buSzPct val="105000"/>
              <a:buFont typeface="Wingdings 3" pitchFamily="18" charset="2"/>
              <a:buChar char=""/>
            </a:pPr>
            <a:r>
              <a:rPr lang="en-IN" dirty="0"/>
              <a:t>The extent of preparation depends on the nature of work </a:t>
            </a:r>
          </a:p>
          <a:p>
            <a:pPr marL="1200150" lvl="2" indent="-285750">
              <a:buSzPct val="105000"/>
              <a:buFont typeface="Wingdings" panose="05000000000000000000" pitchFamily="2" charset="2"/>
              <a:buChar char="S"/>
            </a:pPr>
            <a:r>
              <a:rPr lang="en-IN" dirty="0"/>
              <a:t>cold work</a:t>
            </a:r>
          </a:p>
          <a:p>
            <a:pPr marL="1200150" lvl="2" indent="-285750">
              <a:buSzPct val="105000"/>
              <a:buFont typeface="Wingdings" panose="05000000000000000000" pitchFamily="2" charset="2"/>
              <a:buChar char="S"/>
            </a:pPr>
            <a:r>
              <a:rPr lang="en-IN" dirty="0"/>
              <a:t>hot work</a:t>
            </a:r>
          </a:p>
          <a:p>
            <a:pPr marL="1200150" lvl="2" indent="-285750">
              <a:buSzPct val="105000"/>
              <a:buFont typeface="Wingdings" panose="05000000000000000000" pitchFamily="2" charset="2"/>
              <a:buChar char="S"/>
            </a:pPr>
            <a:r>
              <a:rPr lang="en-IN" dirty="0"/>
              <a:t>confined space</a:t>
            </a:r>
          </a:p>
          <a:p>
            <a:r>
              <a:rPr lang="en-IN" dirty="0"/>
              <a:t> Issuer shall tick all items of Section either 'Y' (yes) or 'N'/'NR' (no/not required or applicable). </a:t>
            </a:r>
          </a:p>
          <a:p>
            <a:pPr>
              <a:buSzPct val="105000"/>
              <a:buFont typeface="Wingdings 3" pitchFamily="18" charset="2"/>
              <a:buChar char="p"/>
            </a:pPr>
            <a:r>
              <a:rPr lang="en-IN" b="1" dirty="0"/>
              <a:t> GAS TEST FOR WORK PERMIT</a:t>
            </a:r>
          </a:p>
          <a:p>
            <a:pPr marL="742950" lvl="1" indent="-285750">
              <a:buSzPct val="105000"/>
              <a:buFont typeface="Wingdings 3" pitchFamily="18" charset="2"/>
              <a:buChar char=""/>
            </a:pPr>
            <a:r>
              <a:rPr lang="en-IN" dirty="0"/>
              <a:t>Gas tests are required for hot work and confined space entry. </a:t>
            </a:r>
          </a:p>
          <a:p>
            <a:pPr marL="742950" lvl="1" indent="-285750">
              <a:buSzPct val="105000"/>
              <a:buFont typeface="Wingdings 3" pitchFamily="18" charset="2"/>
              <a:buChar char=""/>
            </a:pPr>
            <a:r>
              <a:rPr lang="en-IN" dirty="0"/>
              <a:t>It may also be required for some cold work and excavations. </a:t>
            </a:r>
          </a:p>
          <a:p>
            <a:pPr marL="742950" lvl="1" indent="-285750">
              <a:buSzPct val="105000"/>
              <a:buFont typeface="Wingdings 3" pitchFamily="18" charset="2"/>
              <a:buChar char=""/>
            </a:pPr>
            <a:r>
              <a:rPr lang="en-IN" dirty="0"/>
              <a:t>Gas Test of Work Permit shall be filled to record results of Combustible, Toxic Gases and Oxygen concentration as applicable to the location of work.</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r>
              <a:rPr lang="en-IN" sz="2800" dirty="0">
                <a:latin typeface="+mn-lt"/>
              </a:rPr>
              <a:t>SAFETY REQUIREMENTS, GAS TEST AND ELECTRICAL ISOLATION</a:t>
            </a:r>
          </a:p>
        </p:txBody>
      </p:sp>
    </p:spTree>
    <p:extLst>
      <p:ext uri="{BB962C8B-B14F-4D97-AF65-F5344CB8AC3E}">
        <p14:creationId xmlns:p14="http://schemas.microsoft.com/office/powerpoint/2010/main" val="304902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742950" lvl="1" indent="-285750">
              <a:buSzPct val="105000"/>
              <a:buFont typeface="Wingdings 3" pitchFamily="18" charset="2"/>
              <a:buChar char=""/>
            </a:pPr>
            <a:r>
              <a:rPr lang="en-IN" dirty="0"/>
              <a:t>Issuer shall determine the requirement of gas test, </a:t>
            </a:r>
          </a:p>
          <a:p>
            <a:pPr marL="742950" lvl="1" indent="-285750">
              <a:buSzPct val="105000"/>
              <a:buFont typeface="Wingdings 3" pitchFamily="18" charset="2"/>
              <a:buChar char=""/>
            </a:pPr>
            <a:r>
              <a:rPr lang="en-IN" dirty="0"/>
              <a:t>the gases to be measured and frequency of repeating the test or the need for continuous monitoring. </a:t>
            </a:r>
          </a:p>
          <a:p>
            <a:pPr marL="742950" lvl="1" indent="-285750">
              <a:buSzPct val="105000"/>
              <a:buFont typeface="Wingdings 3" pitchFamily="18" charset="2"/>
              <a:buChar char=""/>
            </a:pPr>
            <a:r>
              <a:rPr lang="en-IN" dirty="0"/>
              <a:t>Minimum requirement shall be once at the beginning of shift/work.</a:t>
            </a:r>
          </a:p>
          <a:p>
            <a:pPr marL="742950" lvl="1" indent="-285750">
              <a:buSzPct val="105000"/>
              <a:buFont typeface="Wingdings 3" pitchFamily="18" charset="2"/>
              <a:buChar char=""/>
            </a:pPr>
            <a:r>
              <a:rPr lang="en-IN" dirty="0"/>
              <a:t>Authorised Gas Tester, who has been certified </a:t>
            </a:r>
          </a:p>
          <a:p>
            <a:pPr marL="742950" lvl="1" indent="-285750">
              <a:buSzPct val="105000"/>
              <a:buFont typeface="Wingdings 3" pitchFamily="18" charset="2"/>
              <a:buChar char=""/>
            </a:pPr>
            <a:r>
              <a:rPr lang="en-IN" dirty="0"/>
              <a:t>Safety and holding valid certification card , shall carry out the gas test using an approved gas meter. </a:t>
            </a:r>
          </a:p>
          <a:p>
            <a:pPr marL="742950" lvl="1" indent="-285750">
              <a:buSzPct val="105000"/>
              <a:buFont typeface="Wingdings 3" pitchFamily="18" charset="2"/>
              <a:buChar char=""/>
            </a:pPr>
            <a:r>
              <a:rPr lang="en-IN" dirty="0"/>
              <a:t>He/she shall check the meter in fresh air and keep it on before actual test.</a:t>
            </a:r>
          </a:p>
          <a:p>
            <a:pPr marL="742950" lvl="1" indent="-285750">
              <a:buSzPct val="105000"/>
              <a:buFont typeface="Wingdings 3" pitchFamily="18" charset="2"/>
              <a:buChar char=""/>
            </a:pPr>
            <a:r>
              <a:rPr lang="en-IN" dirty="0"/>
              <a:t>Combustible gas is measured as a percentage of Lower Explosive Limit For hot work, the reading at the point of work shall not exceed 1%, preferably 0%. </a:t>
            </a:r>
          </a:p>
          <a:p>
            <a:pPr marL="742950" lvl="1" indent="-285750">
              <a:buSzPct val="105000"/>
              <a:buFont typeface="Wingdings 3" pitchFamily="18" charset="2"/>
              <a:buChar char=""/>
            </a:pPr>
            <a:r>
              <a:rPr lang="en-IN" dirty="0"/>
              <a:t>For cold work without respiratory protection, breathing area LEL shall be less than 10%.</a:t>
            </a:r>
          </a:p>
          <a:p>
            <a:pPr marL="742950" lvl="1" indent="-285750">
              <a:buSzPct val="105000"/>
              <a:buFont typeface="Wingdings 3" pitchFamily="18" charset="2"/>
              <a:buChar char=""/>
            </a:pPr>
            <a:r>
              <a:rPr lang="en-IN" dirty="0"/>
              <a:t>At least 13% Oxygen is required to obtain an accurate LEL reading from a combustible gas meter. Hence, these cannot give a proper reading in inert atmospheres (ex. System purged with nitrogen or steam). </a:t>
            </a:r>
          </a:p>
          <a:p>
            <a:pPr marL="742950" lvl="1" indent="-285750">
              <a:buSzPct val="105000"/>
              <a:buFont typeface="Wingdings 3" pitchFamily="18" charset="2"/>
              <a:buChar char=""/>
            </a:pPr>
            <a:r>
              <a:rPr lang="en-IN" dirty="0"/>
              <a:t>Special test methods shall be adopted in such situations.</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r>
              <a:rPr lang="en-IN" sz="2800" dirty="0">
                <a:latin typeface="+mn-lt"/>
              </a:rPr>
              <a:t>SAFETY REQUIREMENTS, GAS TEST AND ELECTRICAL ISOLATION</a:t>
            </a:r>
          </a:p>
        </p:txBody>
      </p:sp>
    </p:spTree>
    <p:extLst>
      <p:ext uri="{BB962C8B-B14F-4D97-AF65-F5344CB8AC3E}">
        <p14:creationId xmlns:p14="http://schemas.microsoft.com/office/powerpoint/2010/main" val="3658166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6"/>
          <p:cNvGrpSpPr>
            <a:grpSpLocks/>
          </p:cNvGrpSpPr>
          <p:nvPr/>
        </p:nvGrpSpPr>
        <p:grpSpPr bwMode="auto">
          <a:xfrm>
            <a:off x="0" y="0"/>
            <a:ext cx="9144000" cy="5948363"/>
            <a:chOff x="0" y="0"/>
            <a:chExt cx="5760" cy="3747"/>
          </a:xfrm>
          <a:noFill/>
        </p:grpSpPr>
        <p:sp>
          <p:nvSpPr>
            <p:cNvPr id="18467" name="Rectangle 2"/>
            <p:cNvSpPr>
              <a:spLocks noChangeArrowheads="1"/>
            </p:cNvSpPr>
            <p:nvPr/>
          </p:nvSpPr>
          <p:spPr bwMode="gray">
            <a:xfrm flipV="1">
              <a:off x="0" y="0"/>
              <a:ext cx="5760" cy="1658"/>
            </a:xfrm>
            <a:prstGeom prst="rect">
              <a:avLst/>
            </a:prstGeom>
            <a:grpFill/>
            <a:ln w="9525">
              <a:noFill/>
              <a:miter lim="800000"/>
              <a:headEnd/>
              <a:tailEnd/>
            </a:ln>
          </p:spPr>
          <p:txBody>
            <a:bodyPr rot="10800000" wrap="none" lIns="90000" tIns="90000" rIns="72000" bIns="90000" anchor="ctr"/>
            <a:lstStyle/>
            <a:p>
              <a:pPr algn="ctr"/>
              <a:endParaRPr lang="en-US" altLang="en-US">
                <a:solidFill>
                  <a:schemeClr val="bg1"/>
                </a:solidFill>
              </a:endParaRPr>
            </a:p>
          </p:txBody>
        </p:sp>
        <p:sp>
          <p:nvSpPr>
            <p:cNvPr id="18468" name="Rectangle 3"/>
            <p:cNvSpPr>
              <a:spLocks noChangeArrowheads="1"/>
            </p:cNvSpPr>
            <p:nvPr/>
          </p:nvSpPr>
          <p:spPr bwMode="gray">
            <a:xfrm>
              <a:off x="0" y="1842"/>
              <a:ext cx="5760" cy="928"/>
            </a:xfrm>
            <a:prstGeom prst="rect">
              <a:avLst/>
            </a:prstGeom>
            <a:grpFill/>
            <a:ln w="9525">
              <a:noFill/>
              <a:miter lim="800000"/>
              <a:headEnd/>
              <a:tailEnd/>
            </a:ln>
          </p:spPr>
          <p:txBody>
            <a:bodyPr wrap="none" lIns="90000" tIns="90000" rIns="72000" bIns="90000" anchor="ctr"/>
            <a:lstStyle/>
            <a:p>
              <a:pPr algn="ctr"/>
              <a:endParaRPr lang="en-US" altLang="en-US">
                <a:solidFill>
                  <a:schemeClr val="bg1"/>
                </a:solidFill>
              </a:endParaRPr>
            </a:p>
          </p:txBody>
        </p:sp>
        <p:sp>
          <p:nvSpPr>
            <p:cNvPr id="18469" name="Rectangle 99"/>
            <p:cNvSpPr>
              <a:spLocks noChangeArrowheads="1"/>
            </p:cNvSpPr>
            <p:nvPr/>
          </p:nvSpPr>
          <p:spPr bwMode="gray">
            <a:xfrm flipV="1">
              <a:off x="0" y="1603"/>
              <a:ext cx="5760" cy="246"/>
            </a:xfrm>
            <a:prstGeom prst="rect">
              <a:avLst/>
            </a:prstGeom>
            <a:grpFill/>
            <a:ln w="9525">
              <a:noFill/>
              <a:miter lim="800000"/>
              <a:headEnd/>
              <a:tailEnd/>
            </a:ln>
          </p:spPr>
          <p:txBody>
            <a:bodyPr rot="10800000" wrap="none" lIns="90000" tIns="90000" rIns="72000" bIns="90000" anchor="ctr"/>
            <a:lstStyle/>
            <a:p>
              <a:pPr algn="ctr"/>
              <a:endParaRPr lang="en-US" altLang="en-US">
                <a:solidFill>
                  <a:schemeClr val="bg1"/>
                </a:solidFill>
              </a:endParaRPr>
            </a:p>
          </p:txBody>
        </p:sp>
        <p:sp>
          <p:nvSpPr>
            <p:cNvPr id="18470" name="Rectangle 5"/>
            <p:cNvSpPr>
              <a:spLocks noChangeArrowheads="1"/>
            </p:cNvSpPr>
            <p:nvPr/>
          </p:nvSpPr>
          <p:spPr bwMode="gray">
            <a:xfrm flipV="1">
              <a:off x="0" y="2762"/>
              <a:ext cx="5760" cy="985"/>
            </a:xfrm>
            <a:prstGeom prst="rect">
              <a:avLst/>
            </a:prstGeom>
            <a:grpFill/>
            <a:ln w="9525">
              <a:noFill/>
              <a:miter lim="800000"/>
              <a:headEnd/>
              <a:tailEnd/>
            </a:ln>
          </p:spPr>
          <p:txBody>
            <a:bodyPr rot="10800000" wrap="none" lIns="90000" tIns="90000" rIns="72000" bIns="90000" anchor="ctr"/>
            <a:lstStyle/>
            <a:p>
              <a:pPr algn="ctr"/>
              <a:endParaRPr lang="en-US" altLang="en-US">
                <a:solidFill>
                  <a:schemeClr val="bg1"/>
                </a:solidFill>
              </a:endParaRPr>
            </a:p>
          </p:txBody>
        </p:sp>
      </p:grpSp>
      <p:sp>
        <p:nvSpPr>
          <p:cNvPr id="18435" name="Rectangle 2"/>
          <p:cNvSpPr>
            <a:spLocks noGrp="1" noChangeArrowheads="1"/>
          </p:cNvSpPr>
          <p:nvPr>
            <p:ph type="title"/>
          </p:nvPr>
        </p:nvSpPr>
        <p:spPr>
          <a:xfrm>
            <a:off x="457200" y="658813"/>
            <a:ext cx="8229600" cy="606426"/>
          </a:xfrm>
        </p:spPr>
        <p:txBody>
          <a:bodyPr>
            <a:noAutofit/>
          </a:bodyPr>
          <a:lstStyle/>
          <a:p>
            <a:pPr eaLnBrk="1" hangingPunct="1"/>
            <a:r>
              <a:rPr lang="en-IN" altLang="en-US" sz="3200" noProof="1">
                <a:latin typeface="+mn-lt"/>
              </a:rPr>
              <a:t>AGENDA </a:t>
            </a:r>
          </a:p>
        </p:txBody>
      </p:sp>
      <p:sp>
        <p:nvSpPr>
          <p:cNvPr id="18437" name="Rectangle 76"/>
          <p:cNvSpPr>
            <a:spLocks noChangeArrowheads="1"/>
          </p:cNvSpPr>
          <p:nvPr/>
        </p:nvSpPr>
        <p:spPr bwMode="gray">
          <a:xfrm>
            <a:off x="323850" y="1555750"/>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1</a:t>
            </a:r>
          </a:p>
        </p:txBody>
      </p:sp>
      <p:sp>
        <p:nvSpPr>
          <p:cNvPr id="18438" name="Rectangle 77"/>
          <p:cNvSpPr>
            <a:spLocks noChangeArrowheads="1"/>
          </p:cNvSpPr>
          <p:nvPr/>
        </p:nvSpPr>
        <p:spPr bwMode="gray">
          <a:xfrm>
            <a:off x="762000" y="1555750"/>
            <a:ext cx="8058150" cy="29527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Introduction</a:t>
            </a:r>
            <a:r>
              <a:rPr lang="en-IN" altLang="en-US" noProof="1"/>
              <a:t> </a:t>
            </a:r>
          </a:p>
        </p:txBody>
      </p:sp>
      <p:sp>
        <p:nvSpPr>
          <p:cNvPr id="18439" name="Rectangle 78"/>
          <p:cNvSpPr>
            <a:spLocks noChangeArrowheads="1"/>
          </p:cNvSpPr>
          <p:nvPr/>
        </p:nvSpPr>
        <p:spPr bwMode="gray">
          <a:xfrm>
            <a:off x="323850" y="1997075"/>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2</a:t>
            </a:r>
          </a:p>
        </p:txBody>
      </p:sp>
      <p:sp>
        <p:nvSpPr>
          <p:cNvPr id="18440" name="Rectangle 79"/>
          <p:cNvSpPr>
            <a:spLocks noChangeArrowheads="1"/>
          </p:cNvSpPr>
          <p:nvPr/>
        </p:nvSpPr>
        <p:spPr bwMode="gray">
          <a:xfrm>
            <a:off x="762000" y="1997075"/>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Work permit requirement</a:t>
            </a:r>
            <a:endParaRPr lang="en-IN" altLang="en-US" noProof="1"/>
          </a:p>
        </p:txBody>
      </p:sp>
      <p:sp>
        <p:nvSpPr>
          <p:cNvPr id="18441" name="Rectangle 80"/>
          <p:cNvSpPr>
            <a:spLocks noChangeArrowheads="1"/>
          </p:cNvSpPr>
          <p:nvPr/>
        </p:nvSpPr>
        <p:spPr bwMode="gray">
          <a:xfrm>
            <a:off x="323850" y="2436813"/>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3</a:t>
            </a:r>
          </a:p>
        </p:txBody>
      </p:sp>
      <p:sp>
        <p:nvSpPr>
          <p:cNvPr id="18442" name="Rectangle 81"/>
          <p:cNvSpPr>
            <a:spLocks noChangeArrowheads="1"/>
          </p:cNvSpPr>
          <p:nvPr/>
        </p:nvSpPr>
        <p:spPr bwMode="gray">
          <a:xfrm>
            <a:off x="762000" y="2436813"/>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Work permit signing</a:t>
            </a:r>
            <a:endParaRPr lang="en-IN" altLang="en-US" noProof="1"/>
          </a:p>
        </p:txBody>
      </p:sp>
      <p:sp>
        <p:nvSpPr>
          <p:cNvPr id="18443" name="Rectangle 82"/>
          <p:cNvSpPr>
            <a:spLocks noChangeArrowheads="1"/>
          </p:cNvSpPr>
          <p:nvPr/>
        </p:nvSpPr>
        <p:spPr bwMode="gray">
          <a:xfrm>
            <a:off x="323850" y="2873375"/>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4</a:t>
            </a:r>
          </a:p>
        </p:txBody>
      </p:sp>
      <p:sp>
        <p:nvSpPr>
          <p:cNvPr id="18444" name="Rectangle 83"/>
          <p:cNvSpPr>
            <a:spLocks noChangeArrowheads="1"/>
          </p:cNvSpPr>
          <p:nvPr/>
        </p:nvSpPr>
        <p:spPr bwMode="gray">
          <a:xfrm>
            <a:off x="762000" y="2873375"/>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Work permit issuer</a:t>
            </a:r>
            <a:r>
              <a:rPr lang="en-IN" altLang="en-US" noProof="1"/>
              <a:t> </a:t>
            </a:r>
          </a:p>
        </p:txBody>
      </p:sp>
      <p:sp>
        <p:nvSpPr>
          <p:cNvPr id="18445" name="Rectangle 84"/>
          <p:cNvSpPr>
            <a:spLocks noChangeArrowheads="1"/>
          </p:cNvSpPr>
          <p:nvPr/>
        </p:nvSpPr>
        <p:spPr bwMode="gray">
          <a:xfrm>
            <a:off x="323850" y="3311525"/>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5</a:t>
            </a:r>
          </a:p>
        </p:txBody>
      </p:sp>
      <p:sp>
        <p:nvSpPr>
          <p:cNvPr id="18446" name="Rectangle 85"/>
          <p:cNvSpPr>
            <a:spLocks noChangeArrowheads="1"/>
          </p:cNvSpPr>
          <p:nvPr/>
        </p:nvSpPr>
        <p:spPr bwMode="gray">
          <a:xfrm>
            <a:off x="762000" y="3311525"/>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Work permit executor</a:t>
            </a:r>
            <a:endParaRPr lang="en-IN" altLang="en-US" noProof="1"/>
          </a:p>
        </p:txBody>
      </p:sp>
      <p:sp>
        <p:nvSpPr>
          <p:cNvPr id="18447" name="Rectangle 86"/>
          <p:cNvSpPr>
            <a:spLocks noChangeArrowheads="1"/>
          </p:cNvSpPr>
          <p:nvPr/>
        </p:nvSpPr>
        <p:spPr bwMode="gray">
          <a:xfrm>
            <a:off x="323850" y="3751263"/>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6</a:t>
            </a:r>
          </a:p>
        </p:txBody>
      </p:sp>
      <p:sp>
        <p:nvSpPr>
          <p:cNvPr id="18448" name="Rectangle 87"/>
          <p:cNvSpPr>
            <a:spLocks noChangeArrowheads="1"/>
          </p:cNvSpPr>
          <p:nvPr/>
        </p:nvSpPr>
        <p:spPr bwMode="gray">
          <a:xfrm>
            <a:off x="762000" y="3751263"/>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Work permit validity, recordkeeping</a:t>
            </a:r>
            <a:r>
              <a:rPr lang="en-IN" altLang="en-US" noProof="1"/>
              <a:t> </a:t>
            </a:r>
          </a:p>
        </p:txBody>
      </p:sp>
      <p:sp>
        <p:nvSpPr>
          <p:cNvPr id="18449" name="Rectangle 88"/>
          <p:cNvSpPr>
            <a:spLocks noChangeArrowheads="1"/>
          </p:cNvSpPr>
          <p:nvPr/>
        </p:nvSpPr>
        <p:spPr bwMode="gray">
          <a:xfrm>
            <a:off x="323850" y="4189413"/>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7</a:t>
            </a:r>
          </a:p>
        </p:txBody>
      </p:sp>
      <p:sp>
        <p:nvSpPr>
          <p:cNvPr id="18450" name="Rectangle 89"/>
          <p:cNvSpPr>
            <a:spLocks noChangeArrowheads="1"/>
          </p:cNvSpPr>
          <p:nvPr/>
        </p:nvSpPr>
        <p:spPr bwMode="gray">
          <a:xfrm>
            <a:off x="762000" y="4189413"/>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Safety requirements, gas test and electrical isolation</a:t>
            </a:r>
            <a:endParaRPr lang="en-IN" altLang="en-US" noProof="1"/>
          </a:p>
        </p:txBody>
      </p:sp>
      <p:sp>
        <p:nvSpPr>
          <p:cNvPr id="18451" name="Rectangle 90"/>
          <p:cNvSpPr>
            <a:spLocks noChangeArrowheads="1"/>
          </p:cNvSpPr>
          <p:nvPr/>
        </p:nvSpPr>
        <p:spPr bwMode="gray">
          <a:xfrm>
            <a:off x="323850" y="4630738"/>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8</a:t>
            </a:r>
          </a:p>
        </p:txBody>
      </p:sp>
      <p:sp>
        <p:nvSpPr>
          <p:cNvPr id="18452" name="Rectangle 91"/>
          <p:cNvSpPr>
            <a:spLocks noChangeArrowheads="1"/>
          </p:cNvSpPr>
          <p:nvPr/>
        </p:nvSpPr>
        <p:spPr bwMode="gray">
          <a:xfrm>
            <a:off x="762000" y="4630738"/>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Cold work permit</a:t>
            </a:r>
            <a:endParaRPr lang="en-IN" altLang="en-US" noProof="1"/>
          </a:p>
        </p:txBody>
      </p:sp>
      <p:sp>
        <p:nvSpPr>
          <p:cNvPr id="18453" name="Rectangle 92"/>
          <p:cNvSpPr>
            <a:spLocks noChangeArrowheads="1"/>
          </p:cNvSpPr>
          <p:nvPr/>
        </p:nvSpPr>
        <p:spPr bwMode="gray">
          <a:xfrm>
            <a:off x="323850" y="5067300"/>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9</a:t>
            </a:r>
          </a:p>
        </p:txBody>
      </p:sp>
      <p:sp>
        <p:nvSpPr>
          <p:cNvPr id="18454" name="Rectangle 93"/>
          <p:cNvSpPr>
            <a:spLocks noChangeArrowheads="1"/>
          </p:cNvSpPr>
          <p:nvPr/>
        </p:nvSpPr>
        <p:spPr bwMode="gray">
          <a:xfrm>
            <a:off x="762000" y="5067300"/>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Hot work permit</a:t>
            </a:r>
            <a:r>
              <a:rPr lang="en-IN" altLang="en-US" noProof="1"/>
              <a:t> </a:t>
            </a:r>
          </a:p>
        </p:txBody>
      </p:sp>
      <p:sp>
        <p:nvSpPr>
          <p:cNvPr id="18455" name="Rectangle 94"/>
          <p:cNvSpPr>
            <a:spLocks noChangeArrowheads="1"/>
          </p:cNvSpPr>
          <p:nvPr/>
        </p:nvSpPr>
        <p:spPr bwMode="gray">
          <a:xfrm>
            <a:off x="323850" y="5508625"/>
            <a:ext cx="29368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t>10</a:t>
            </a:r>
          </a:p>
        </p:txBody>
      </p:sp>
      <p:sp>
        <p:nvSpPr>
          <p:cNvPr id="18456" name="Rectangle 95"/>
          <p:cNvSpPr>
            <a:spLocks noChangeArrowheads="1"/>
          </p:cNvSpPr>
          <p:nvPr/>
        </p:nvSpPr>
        <p:spPr bwMode="gray">
          <a:xfrm>
            <a:off x="762000" y="5508625"/>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Confined space entry authorization</a:t>
            </a:r>
            <a:endParaRPr lang="en-IN" altLang="en-US" noProof="1"/>
          </a:p>
        </p:txBody>
      </p:sp>
      <p:sp>
        <p:nvSpPr>
          <p:cNvPr id="39" name="Rectangle 94"/>
          <p:cNvSpPr>
            <a:spLocks noChangeArrowheads="1"/>
          </p:cNvSpPr>
          <p:nvPr/>
        </p:nvSpPr>
        <p:spPr bwMode="gray">
          <a:xfrm>
            <a:off x="323850" y="5965825"/>
            <a:ext cx="308928" cy="295275"/>
          </a:xfrm>
          <a:prstGeom prst="rect">
            <a:avLst/>
          </a:prstGeom>
          <a:solidFill>
            <a:srgbClr val="3399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US" altLang="en-US" sz="2000" b="1" noProof="1"/>
              <a:t>11</a:t>
            </a:r>
            <a:endParaRPr lang="en-IN" altLang="en-US" sz="2000" b="1" noProof="1"/>
          </a:p>
        </p:txBody>
      </p:sp>
      <p:sp>
        <p:nvSpPr>
          <p:cNvPr id="40" name="Rectangle 95"/>
          <p:cNvSpPr>
            <a:spLocks noChangeArrowheads="1"/>
          </p:cNvSpPr>
          <p:nvPr/>
        </p:nvSpPr>
        <p:spPr bwMode="gray">
          <a:xfrm>
            <a:off x="762000" y="5965825"/>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dirty="0"/>
              <a:t>Excavation authorization</a:t>
            </a:r>
            <a:endParaRPr lang="en-IN" altLang="en-US" noProof="1"/>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742950" lvl="1" indent="-285750">
              <a:buSzPct val="105000"/>
              <a:buFont typeface="Wingdings 3" pitchFamily="18" charset="2"/>
              <a:buChar char=""/>
            </a:pPr>
            <a:r>
              <a:rPr lang="en-IN" dirty="0"/>
              <a:t>Gas meters used for leaded gasoline shall be equipped with special filters to prevent damage to the sensor by lead resulting in reading errors.</a:t>
            </a:r>
          </a:p>
          <a:p>
            <a:pPr marL="742950" lvl="1" indent="-285750">
              <a:buSzPct val="105000"/>
              <a:buFont typeface="Wingdings 3" pitchFamily="18" charset="2"/>
              <a:buChar char=""/>
            </a:pPr>
            <a:r>
              <a:rPr lang="en-IN" dirty="0"/>
              <a:t>Gas tester wearing SCBA or carrying an escape mask shall test for Toxic gas, if the presence of toxic </a:t>
            </a:r>
            <a:r>
              <a:rPr lang="en-IN" dirty="0" err="1"/>
              <a:t>vapor</a:t>
            </a:r>
            <a:r>
              <a:rPr lang="en-IN" dirty="0"/>
              <a:t> or gases is known or suspected.</a:t>
            </a:r>
          </a:p>
          <a:p>
            <a:pPr marL="742950" lvl="1" indent="-285750">
              <a:buSzPct val="105000"/>
              <a:buFont typeface="Wingdings 3" pitchFamily="18" charset="2"/>
              <a:buChar char=""/>
            </a:pPr>
            <a:r>
              <a:rPr lang="en-IN" dirty="0"/>
              <a:t>Temperature and humidity are related to each other and do not have fixed limits.</a:t>
            </a:r>
          </a:p>
          <a:p>
            <a:pPr marL="742950" lvl="1" indent="-285750">
              <a:buSzPct val="105000"/>
              <a:buFont typeface="Wingdings 3" pitchFamily="18" charset="2"/>
              <a:buChar char=""/>
            </a:pPr>
            <a:r>
              <a:rPr lang="en-IN" dirty="0"/>
              <a:t>Precautions shall be taken such as air conditioning, work time adjustment, or special clothing depending on each situation.</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r>
              <a:rPr lang="en-IN" sz="2800" dirty="0">
                <a:latin typeface="+mn-lt"/>
              </a:rPr>
              <a:t>SAFETY REQUIREMENTS, GAS TEST AND ELECTRICAL ISOLATION</a:t>
            </a:r>
          </a:p>
        </p:txBody>
      </p:sp>
      <p:pic>
        <p:nvPicPr>
          <p:cNvPr id="5" name="Picture 2" descr="Related image"/>
          <p:cNvPicPr>
            <a:picLocks noChangeAspect="1" noChangeArrowheads="1"/>
          </p:cNvPicPr>
          <p:nvPr/>
        </p:nvPicPr>
        <p:blipFill>
          <a:blip r:embed="rId2" cstate="print"/>
          <a:srcRect/>
          <a:stretch>
            <a:fillRect/>
          </a:stretch>
        </p:blipFill>
        <p:spPr bwMode="auto">
          <a:xfrm>
            <a:off x="5931749" y="4083685"/>
            <a:ext cx="2933486" cy="2319973"/>
          </a:xfrm>
          <a:prstGeom prst="rect">
            <a:avLst/>
          </a:prstGeom>
          <a:noFill/>
        </p:spPr>
      </p:pic>
    </p:spTree>
    <p:extLst>
      <p:ext uri="{BB962C8B-B14F-4D97-AF65-F5344CB8AC3E}">
        <p14:creationId xmlns:p14="http://schemas.microsoft.com/office/powerpoint/2010/main" val="289915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3"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a:t> ELECTRICAL ISOLATION</a:t>
            </a:r>
          </a:p>
          <a:p>
            <a:pPr marL="742950" lvl="1" indent="-285750">
              <a:buSzPct val="105000"/>
              <a:buFont typeface="Wingdings 3" pitchFamily="18" charset="2"/>
              <a:buChar char=""/>
            </a:pPr>
            <a:r>
              <a:rPr lang="en-IN" dirty="0"/>
              <a:t>Before a Work Permit can be issued, it is essential to ensure that the equipment / facility to be worked on is electrically safe by isolating power to the extent necessary for the safe execution of the authorized work.</a:t>
            </a:r>
          </a:p>
          <a:p>
            <a:pPr marL="742950" lvl="1" indent="-285750">
              <a:buSzPct val="105000"/>
              <a:buFont typeface="Wingdings 3" pitchFamily="18" charset="2"/>
              <a:buChar char=""/>
            </a:pPr>
            <a:r>
              <a:rPr lang="en-IN" dirty="0"/>
              <a:t>Issuer, Executor and Electrical Maintenance shall jointly decide the extent of isolation required  and fill Section of the Work Permit for electrical isolation.</a:t>
            </a:r>
          </a:p>
          <a:p>
            <a:pPr marL="742950" lvl="1" indent="-285750">
              <a:buSzPct val="105000"/>
              <a:buFont typeface="Wingdings 3" pitchFamily="18" charset="2"/>
              <a:buChar char=""/>
            </a:pPr>
            <a:r>
              <a:rPr lang="en-IN" dirty="0"/>
              <a:t>Authorised person from Electrical Maintenance shall isolate electrical power of the circuit/equipment to be worked on after obtaining a separate permit, then close that permit.</a:t>
            </a:r>
          </a:p>
          <a:p>
            <a:pPr marL="742950" lvl="1" indent="-285750">
              <a:buSzPct val="105000"/>
              <a:buFont typeface="Wingdings 3" pitchFamily="18" charset="2"/>
              <a:buChar char=""/>
            </a:pPr>
            <a:r>
              <a:rPr lang="en-IN" dirty="0"/>
              <a:t>“Not required” option can be used when the isolation is not applicable.</a:t>
            </a:r>
          </a:p>
          <a:p>
            <a:pPr marL="742950" lvl="1" indent="-285750">
              <a:buSzPct val="105000"/>
              <a:buFont typeface="Wingdings 3" pitchFamily="18" charset="2"/>
              <a:buChar char=""/>
            </a:pPr>
            <a:r>
              <a:rPr lang="en-IN" dirty="0"/>
              <a:t>“Use DO NOT OPERATE tag” option shall be used when isolation by local switch is decided as adequate protection. Executing authority shall fill and hang this tag at the switch .</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r>
              <a:rPr lang="en-IN" sz="2800" dirty="0">
                <a:latin typeface="+mn-lt"/>
              </a:rPr>
              <a:t>SAFETY REQUIREMENTS, GAS TEST AND ELECTRICAL ISOLATION</a:t>
            </a:r>
          </a:p>
        </p:txBody>
      </p:sp>
      <p:pic>
        <p:nvPicPr>
          <p:cNvPr id="8" name="Picture 2" descr="Image result for ELECTRICAL ISOLATION"/>
          <p:cNvPicPr>
            <a:picLocks noChangeAspect="1" noChangeArrowheads="1"/>
          </p:cNvPicPr>
          <p:nvPr/>
        </p:nvPicPr>
        <p:blipFill>
          <a:blip r:embed="rId2" cstate="print">
            <a:clrChange>
              <a:clrFrom>
                <a:srgbClr val="A3A494"/>
              </a:clrFrom>
              <a:clrTo>
                <a:srgbClr val="A3A494">
                  <a:alpha val="0"/>
                </a:srgbClr>
              </a:clrTo>
            </a:clrChange>
          </a:blip>
          <a:srcRect/>
          <a:stretch>
            <a:fillRect/>
          </a:stretch>
        </p:blipFill>
        <p:spPr bwMode="auto">
          <a:xfrm>
            <a:off x="6464299" y="5270017"/>
            <a:ext cx="2413635" cy="1120306"/>
          </a:xfrm>
          <a:prstGeom prst="rect">
            <a:avLst/>
          </a:prstGeom>
          <a:noFill/>
        </p:spPr>
      </p:pic>
    </p:spTree>
    <p:extLst>
      <p:ext uri="{BB962C8B-B14F-4D97-AF65-F5344CB8AC3E}">
        <p14:creationId xmlns:p14="http://schemas.microsoft.com/office/powerpoint/2010/main" val="15097827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7" y="1298892"/>
            <a:ext cx="8832958"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a:t> MULTILOCK SYSTEM shall be used when different crafts are </a:t>
            </a:r>
            <a:r>
              <a:rPr lang="en-IN" dirty="0"/>
              <a:t>involved. </a:t>
            </a:r>
          </a:p>
          <a:p>
            <a:pPr marL="742950" lvl="1" indent="-285750">
              <a:buSzPct val="105000"/>
              <a:buFont typeface="Wingdings 3" pitchFamily="18" charset="2"/>
              <a:buChar char=""/>
            </a:pPr>
            <a:r>
              <a:rPr lang="en-IN" dirty="0"/>
              <a:t>This is the safest way of ensuring protection from electrical hazards.</a:t>
            </a:r>
          </a:p>
          <a:p>
            <a:pPr marL="742950" lvl="1" indent="-285750">
              <a:buSzPct val="105000"/>
              <a:buFont typeface="Wingdings 3" pitchFamily="18" charset="2"/>
              <a:buChar char=""/>
            </a:pPr>
            <a:r>
              <a:rPr lang="en-IN" dirty="0"/>
              <a:t>If only Electrical Maintenance Division is involved they may use single lock. </a:t>
            </a:r>
          </a:p>
          <a:p>
            <a:pPr marL="742950" lvl="1" indent="-285750">
              <a:buSzPct val="105000"/>
              <a:buFont typeface="Wingdings 3" pitchFamily="18" charset="2"/>
              <a:buChar char=""/>
            </a:pPr>
            <a:r>
              <a:rPr lang="en-IN" dirty="0"/>
              <a:t>After installing locks and signing the permit, the keys of the locks shall be retained by the respective locking authorities until the job is completed.</a:t>
            </a:r>
          </a:p>
          <a:p>
            <a:pPr marL="742950" lvl="1" indent="-285750">
              <a:buSzPct val="105000"/>
              <a:buFont typeface="Wingdings 3" pitchFamily="18" charset="2"/>
              <a:buChar char=""/>
            </a:pPr>
            <a:r>
              <a:rPr lang="en-IN" dirty="0"/>
              <a:t>Keys shall be transferred and multi lock signatures renewed when the permits are renewed. </a:t>
            </a:r>
          </a:p>
          <a:p>
            <a:pPr marL="742950" lvl="1" indent="-285750">
              <a:buSzPct val="105000"/>
              <a:buFont typeface="Wingdings 3" pitchFamily="18" charset="2"/>
              <a:buChar char=""/>
            </a:pPr>
            <a:r>
              <a:rPr lang="en-IN" dirty="0"/>
              <a:t>On completion of work, executor shall remove tag/lock and close the permit. </a:t>
            </a:r>
          </a:p>
          <a:p>
            <a:pPr marL="742950" lvl="1" indent="-285750">
              <a:buSzPct val="105000"/>
              <a:buFont typeface="Wingdings 3" pitchFamily="18" charset="2"/>
              <a:buChar char=""/>
            </a:pPr>
            <a:r>
              <a:rPr lang="en-IN" dirty="0"/>
              <a:t>Circuit shall not be re-energised until the permit is closed.</a:t>
            </a:r>
          </a:p>
          <a:p>
            <a:endParaRPr lang="en-IN" dirty="0"/>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r>
              <a:rPr lang="en-IN" sz="2800" dirty="0">
                <a:latin typeface="+mn-lt"/>
              </a:rPr>
              <a:t>SAFETY REQUIREMENTS, GAS TEST AND ELECTRICAL ISOLATION</a:t>
            </a:r>
          </a:p>
        </p:txBody>
      </p:sp>
      <p:pic>
        <p:nvPicPr>
          <p:cNvPr id="9" name="Picture 2" descr="Related image"/>
          <p:cNvPicPr>
            <a:picLocks noChangeAspect="1" noChangeArrowheads="1"/>
          </p:cNvPicPr>
          <p:nvPr/>
        </p:nvPicPr>
        <p:blipFill rotWithShape="1">
          <a:blip r:embed="rId2" cstate="print">
            <a:clrChange>
              <a:clrFrom>
                <a:srgbClr val="798C79"/>
              </a:clrFrom>
              <a:clrTo>
                <a:srgbClr val="798C79">
                  <a:alpha val="0"/>
                </a:srgbClr>
              </a:clrTo>
            </a:clrChange>
          </a:blip>
          <a:srcRect l="27641" r="28855"/>
          <a:stretch/>
        </p:blipFill>
        <p:spPr bwMode="auto">
          <a:xfrm>
            <a:off x="6676597" y="4083685"/>
            <a:ext cx="2298700" cy="2323783"/>
          </a:xfrm>
          <a:prstGeom prst="rect">
            <a:avLst/>
          </a:prstGeom>
          <a:noFill/>
        </p:spPr>
      </p:pic>
    </p:spTree>
    <p:extLst>
      <p:ext uri="{BB962C8B-B14F-4D97-AF65-F5344CB8AC3E}">
        <p14:creationId xmlns:p14="http://schemas.microsoft.com/office/powerpoint/2010/main" val="4086818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a:t>Cold Work Permit shall be obtained for all general work that does not involve activities related to hot work, i.e. the tools and equipment used or the work itself do not generate any spark. Ex:</a:t>
            </a:r>
          </a:p>
          <a:p>
            <a:pPr marL="742950" lvl="1" indent="-285750">
              <a:buSzPct val="105000"/>
              <a:buFont typeface="Wingdings 3" pitchFamily="18" charset="2"/>
              <a:buChar char=""/>
            </a:pPr>
            <a:r>
              <a:rPr lang="en-IN" dirty="0"/>
              <a:t>Routine maintenance, inspection and condition monitoring activities using non-sparking hand tools, intrinsically safe instruments or explosion proof equipment.</a:t>
            </a:r>
          </a:p>
          <a:p>
            <a:pPr marL="742950" lvl="1" indent="-285750">
              <a:buSzPct val="105000"/>
              <a:buFont typeface="Wingdings 3" pitchFamily="18" charset="2"/>
              <a:buChar char=""/>
            </a:pPr>
            <a:r>
              <a:rPr lang="en-IN" dirty="0"/>
              <a:t>Excavation by hand tools, erection of scaffolds &amp; barricades, chemical cleaning and use of air driven power tools which do not generate sparks during use.</a:t>
            </a:r>
          </a:p>
          <a:p>
            <a:pPr marL="742950" lvl="1" indent="-285750">
              <a:buSzPct val="105000"/>
              <a:buFont typeface="Wingdings 3" pitchFamily="18" charset="2"/>
              <a:buChar char=""/>
            </a:pPr>
            <a:r>
              <a:rPr lang="en-IN" dirty="0"/>
              <a:t>Opening of process equipment such as, vessels, towers, pumps, compressors, heat exchangers, filters, tanks, etc.</a:t>
            </a:r>
          </a:p>
          <a:p>
            <a:pPr marL="742950" lvl="1" indent="-285750">
              <a:buSzPct val="105000"/>
              <a:buFont typeface="Wingdings 3" pitchFamily="18" charset="2"/>
              <a:buChar char=""/>
            </a:pPr>
            <a:r>
              <a:rPr lang="en-IN" dirty="0"/>
              <a:t>Blinding (Spading), blanking, breaking of flanges and unions, tightening of flanges, hot bolting, tapping, cold cutting, hot work preparations, etc.</a:t>
            </a:r>
          </a:p>
          <a:p>
            <a:pPr marL="742950" lvl="1" indent="-285750">
              <a:buSzPct val="105000"/>
              <a:buFont typeface="Wingdings 3" pitchFamily="18" charset="2"/>
              <a:buChar char=""/>
            </a:pPr>
            <a:r>
              <a:rPr lang="en-IN" dirty="0"/>
              <a:t>Industrial radiography using ionizing radiation source (excluding X-ray generators).</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COLD WORK PERMIT</a:t>
            </a:r>
          </a:p>
        </p:txBody>
      </p:sp>
      <p:pic>
        <p:nvPicPr>
          <p:cNvPr id="8" name="Picture 2" descr="Image result for VESSEL OPENING"/>
          <p:cNvPicPr>
            <a:picLocks noChangeAspect="1" noChangeArrowheads="1"/>
          </p:cNvPicPr>
          <p:nvPr/>
        </p:nvPicPr>
        <p:blipFill>
          <a:blip r:embed="rId2" cstate="print">
            <a:clrChange>
              <a:clrFrom>
                <a:srgbClr val="959EA7"/>
              </a:clrFrom>
              <a:clrTo>
                <a:srgbClr val="959EA7">
                  <a:alpha val="0"/>
                </a:srgbClr>
              </a:clrTo>
            </a:clrChange>
          </a:blip>
          <a:srcRect/>
          <a:stretch>
            <a:fillRect/>
          </a:stretch>
        </p:blipFill>
        <p:spPr bwMode="auto">
          <a:xfrm>
            <a:off x="6553200" y="5311108"/>
            <a:ext cx="2291714" cy="1031271"/>
          </a:xfrm>
          <a:prstGeom prst="rect">
            <a:avLst/>
          </a:prstGeom>
          <a:noFill/>
        </p:spPr>
      </p:pic>
    </p:spTree>
    <p:extLst>
      <p:ext uri="{BB962C8B-B14F-4D97-AF65-F5344CB8AC3E}">
        <p14:creationId xmlns:p14="http://schemas.microsoft.com/office/powerpoint/2010/main" val="2300638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a:t> WORKING WITH RESPIRATORY PROTECTION IN OPEN AREAS</a:t>
            </a:r>
          </a:p>
          <a:p>
            <a:pPr>
              <a:buSzPct val="105000"/>
              <a:buFont typeface="Wingdings 3" pitchFamily="18" charset="2"/>
              <a:buChar char="p"/>
            </a:pPr>
            <a:r>
              <a:rPr lang="en-IN" b="1" dirty="0"/>
              <a:t> </a:t>
            </a:r>
            <a:r>
              <a:rPr lang="en-IN" dirty="0"/>
              <a:t>Respiratory Protection shall be referred for further details on following clauses.</a:t>
            </a:r>
          </a:p>
          <a:p>
            <a:pPr marL="742950" lvl="1" indent="-285750">
              <a:buSzPct val="105000"/>
              <a:buFont typeface="Wingdings 3" pitchFamily="18" charset="2"/>
              <a:buChar char=""/>
            </a:pPr>
            <a:r>
              <a:rPr lang="en-IN" dirty="0"/>
              <a:t>Respiratory protection will be required while working in open areas due to presence or the possibility of release of toxic/flammable gas during the course of work. </a:t>
            </a:r>
          </a:p>
          <a:p>
            <a:pPr marL="742950" lvl="1" indent="-285750">
              <a:buSzPct val="105000"/>
              <a:buFont typeface="Wingdings 3" pitchFamily="18" charset="2"/>
              <a:buChar char=""/>
            </a:pPr>
            <a:r>
              <a:rPr lang="en-IN" dirty="0"/>
              <a:t>Only trained personnel shall wear appropriate respiratory protection.</a:t>
            </a:r>
          </a:p>
          <a:p>
            <a:pPr marL="742950" lvl="1" indent="-285750">
              <a:buSzPct val="105000"/>
              <a:buFont typeface="Wingdings 3" pitchFamily="18" charset="2"/>
              <a:buChar char=""/>
            </a:pPr>
            <a:r>
              <a:rPr lang="en-IN" dirty="0"/>
              <a:t>Gas masks (canister/cartridge respirators) can be worn if the toxic concentration is known and not Immediately Dangerous to Life).</a:t>
            </a:r>
          </a:p>
          <a:p>
            <a:pPr marL="285750" indent="-285750">
              <a:buSzPct val="105000"/>
              <a:buFont typeface="Wingdings 3" panose="05040102010807070707" pitchFamily="18" charset="2"/>
              <a:buChar char=""/>
            </a:pPr>
            <a:endParaRPr lang="en-IN" dirty="0"/>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COLD WORK PERMIT</a:t>
            </a:r>
          </a:p>
        </p:txBody>
      </p:sp>
      <p:pic>
        <p:nvPicPr>
          <p:cNvPr id="9" name="Picture 2" descr="Image result for WORKING WITH RESPIRATORY PROTECTION IN OPEN AREAS PIC"/>
          <p:cNvPicPr>
            <a:picLocks noChangeAspect="1" noChangeArrowheads="1"/>
          </p:cNvPicPr>
          <p:nvPr/>
        </p:nvPicPr>
        <p:blipFill>
          <a:blip r:embed="rId2" cstate="print"/>
          <a:srcRect/>
          <a:stretch>
            <a:fillRect/>
          </a:stretch>
        </p:blipFill>
        <p:spPr bwMode="auto">
          <a:xfrm>
            <a:off x="4603750" y="3955096"/>
            <a:ext cx="4298950" cy="2415223"/>
          </a:xfrm>
          <a:prstGeom prst="rect">
            <a:avLst/>
          </a:prstGeom>
          <a:noFill/>
        </p:spPr>
      </p:pic>
    </p:spTree>
    <p:extLst>
      <p:ext uri="{BB962C8B-B14F-4D97-AF65-F5344CB8AC3E}">
        <p14:creationId xmlns:p14="http://schemas.microsoft.com/office/powerpoint/2010/main" val="35495599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lnSpc>
                <a:spcPts val="1800"/>
              </a:lnSpc>
              <a:buSzPct val="105000"/>
              <a:buFont typeface="Wingdings 3" pitchFamily="18" charset="2"/>
              <a:buChar char="p"/>
            </a:pPr>
            <a:r>
              <a:rPr lang="en-IN" b="1" dirty="0"/>
              <a:t> WORKING ON OR NEAR EQUIPMENT CONTAINING HYDROGEN SULFIDE</a:t>
            </a:r>
          </a:p>
          <a:p>
            <a:pPr marL="742950" lvl="1" indent="-285750">
              <a:lnSpc>
                <a:spcPts val="1800"/>
              </a:lnSpc>
              <a:buSzPct val="105000"/>
              <a:buFont typeface="Wingdings 3" panose="05040102010807070707" pitchFamily="18" charset="2"/>
              <a:buChar char=""/>
            </a:pPr>
            <a:r>
              <a:rPr lang="en-IN" dirty="0"/>
              <a:t>Work on or near (but not inside) any vessel, pipeline, pump, etc., which had been in the service of products containing Hydrogen Sulphide (H2S) shall be handled with additional precautions.</a:t>
            </a:r>
          </a:p>
          <a:p>
            <a:pPr marL="1200150" lvl="2" indent="-285750">
              <a:lnSpc>
                <a:spcPts val="1800"/>
              </a:lnSpc>
              <a:buSzPct val="105000"/>
              <a:buFont typeface="Wingdings" panose="05000000000000000000" pitchFamily="2" charset="2"/>
              <a:buChar char="S"/>
            </a:pPr>
            <a:r>
              <a:rPr lang="en-IN" dirty="0"/>
              <a:t>All personnel working in an environment likely to be contaminated with H2S shall be trained and certified on emergency actions, use of respirators and their limitations.</a:t>
            </a:r>
          </a:p>
          <a:p>
            <a:pPr marL="1200150" lvl="2" indent="-285750">
              <a:lnSpc>
                <a:spcPts val="1800"/>
              </a:lnSpc>
              <a:buSzPct val="105000"/>
              <a:buFont typeface="Wingdings" panose="05000000000000000000" pitchFamily="2" charset="2"/>
              <a:buChar char="S"/>
            </a:pPr>
            <a:r>
              <a:rPr lang="en-IN" dirty="0"/>
              <a:t>After the equipment has been depressurized and purged free of H2S, the flange, valve or manhole, as the case may be, shall be opened by persons wearing airline mask (or SCBA).</a:t>
            </a:r>
          </a:p>
          <a:p>
            <a:pPr marL="1200150" lvl="2" indent="-285750">
              <a:lnSpc>
                <a:spcPts val="1800"/>
              </a:lnSpc>
              <a:buSzPct val="105000"/>
              <a:buFont typeface="Wingdings" panose="05000000000000000000" pitchFamily="2" charset="2"/>
              <a:buChar char="S"/>
            </a:pPr>
            <a:r>
              <a:rPr lang="en-IN" dirty="0"/>
              <a:t>After opening the flange, valve or manhole, the area in the immediate vicinity of the opening shall be checked for the presence of H2S.</a:t>
            </a:r>
          </a:p>
          <a:p>
            <a:pPr marL="1200150" lvl="2" indent="-285750">
              <a:lnSpc>
                <a:spcPts val="1800"/>
              </a:lnSpc>
              <a:buSzPct val="105000"/>
              <a:buFont typeface="Wingdings" panose="05000000000000000000" pitchFamily="2" charset="2"/>
              <a:buChar char="S"/>
            </a:pPr>
            <a:r>
              <a:rPr lang="en-IN" dirty="0"/>
              <a:t>If the H2S reading is above 10 ppm, the use of airline mask or SCBA shall be continued during the work. </a:t>
            </a:r>
          </a:p>
          <a:p>
            <a:pPr marL="1200150" lvl="2" indent="-285750">
              <a:lnSpc>
                <a:spcPts val="1800"/>
              </a:lnSpc>
              <a:buSzPct val="105000"/>
              <a:buFont typeface="Wingdings" panose="05000000000000000000" pitchFamily="2" charset="2"/>
              <a:buChar char="S"/>
            </a:pPr>
            <a:r>
              <a:rPr lang="en-IN" dirty="0"/>
              <a:t>If H2S is above 100 ppm, SCBA or “airline mask with escape cylinder” shall be used.</a:t>
            </a:r>
          </a:p>
          <a:p>
            <a:pPr marL="1200150" lvl="2" indent="-285750">
              <a:lnSpc>
                <a:spcPts val="1800"/>
              </a:lnSpc>
              <a:buSzPct val="105000"/>
              <a:buFont typeface="Wingdings" panose="05000000000000000000" pitchFamily="2" charset="2"/>
              <a:buChar char="S"/>
            </a:pPr>
            <a:r>
              <a:rPr lang="en-IN" dirty="0"/>
              <a:t>If no H2S is detected in the vicinity of the opening, the enclosed space shall be checked for H2S using a long probe. </a:t>
            </a:r>
          </a:p>
          <a:p>
            <a:pPr marL="1200150" lvl="2" indent="-285750">
              <a:lnSpc>
                <a:spcPts val="1800"/>
              </a:lnSpc>
              <a:buSzPct val="105000"/>
              <a:buFont typeface="Wingdings" panose="05000000000000000000" pitchFamily="2" charset="2"/>
              <a:buChar char="S"/>
            </a:pPr>
            <a:r>
              <a:rPr lang="en-IN" dirty="0"/>
              <a:t>H2S shall be less than 10 ppm for people to work without respiratory protection.</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COLD WORK PERMIT</a:t>
            </a:r>
          </a:p>
        </p:txBody>
      </p:sp>
    </p:spTree>
    <p:extLst>
      <p:ext uri="{BB962C8B-B14F-4D97-AF65-F5344CB8AC3E}">
        <p14:creationId xmlns:p14="http://schemas.microsoft.com/office/powerpoint/2010/main" val="16594465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a:t> WORKING WITH RADIOGRAPHY EQUIPMENT</a:t>
            </a:r>
          </a:p>
          <a:p>
            <a:pPr marL="742950" lvl="1" indent="-285750">
              <a:lnSpc>
                <a:spcPts val="2000"/>
              </a:lnSpc>
              <a:buSzPct val="105000"/>
              <a:buFont typeface="Wingdings 3" pitchFamily="18" charset="2"/>
              <a:buChar char=""/>
            </a:pPr>
            <a:r>
              <a:rPr lang="en-IN" dirty="0"/>
              <a:t>When an ionizing radiation source other than X-Ray generator is being used for industrial radiography, or while handling a radioactive source a Cold Work Permit is required in order to protect personnel from the hazards of ionizing radiation.</a:t>
            </a:r>
          </a:p>
          <a:p>
            <a:pPr marL="742950" lvl="1" indent="-285750">
              <a:lnSpc>
                <a:spcPts val="2000"/>
              </a:lnSpc>
              <a:buSzPct val="105000"/>
              <a:buFont typeface="Wingdings 3" pitchFamily="18" charset="2"/>
              <a:buChar char=""/>
            </a:pPr>
            <a:r>
              <a:rPr lang="en-IN" dirty="0"/>
              <a:t>X-Ray generators constitute a source of ignition and hence a hot work permit is required.</a:t>
            </a:r>
          </a:p>
          <a:p>
            <a:pPr marL="742950" lvl="1" indent="-285750">
              <a:lnSpc>
                <a:spcPts val="2000"/>
              </a:lnSpc>
              <a:buSzPct val="105000"/>
              <a:buFont typeface="Wingdings 3" pitchFamily="18" charset="2"/>
              <a:buChar char=""/>
            </a:pPr>
            <a:r>
              <a:rPr lang="en-IN" dirty="0"/>
              <a:t>Boundaries, based on maximum allowable radiation level of </a:t>
            </a:r>
            <a:r>
              <a:rPr lang="en-IN" b="1" dirty="0"/>
              <a:t>0.25 </a:t>
            </a:r>
            <a:r>
              <a:rPr lang="en-IN" b="1" dirty="0" err="1"/>
              <a:t>mrem</a:t>
            </a:r>
            <a:r>
              <a:rPr lang="en-IN" b="1" dirty="0"/>
              <a:t>/</a:t>
            </a:r>
            <a:r>
              <a:rPr lang="en-IN" b="1" dirty="0" err="1"/>
              <a:t>hr</a:t>
            </a:r>
            <a:r>
              <a:rPr lang="en-IN" b="1" dirty="0"/>
              <a:t> (2.5microSV/</a:t>
            </a:r>
            <a:r>
              <a:rPr lang="en-IN" b="1" dirty="0" err="1"/>
              <a:t>hr</a:t>
            </a:r>
            <a:r>
              <a:rPr lang="en-IN" b="1" dirty="0"/>
              <a:t>) shall be defined and roped off. </a:t>
            </a:r>
          </a:p>
          <a:p>
            <a:pPr marL="742950" lvl="1" indent="-285750">
              <a:lnSpc>
                <a:spcPts val="2000"/>
              </a:lnSpc>
              <a:buSzPct val="105000"/>
              <a:buFont typeface="Wingdings 3" pitchFamily="18" charset="2"/>
              <a:buChar char=""/>
            </a:pPr>
            <a:r>
              <a:rPr lang="en-IN" dirty="0"/>
              <a:t>Work shall be scheduled when the number of people are minimum in the area such as weekend, night or break times.</a:t>
            </a:r>
          </a:p>
          <a:p>
            <a:pPr marL="742950" lvl="1" indent="-285750">
              <a:lnSpc>
                <a:spcPts val="2000"/>
              </a:lnSpc>
              <a:buSzPct val="105000"/>
              <a:buFont typeface="Wingdings 3" pitchFamily="18" charset="2"/>
              <a:buChar char=""/>
            </a:pPr>
            <a:r>
              <a:rPr lang="en-IN" dirty="0"/>
              <a:t>Adequate warning signs on the outskirts of the roped area shall be provided. </a:t>
            </a:r>
          </a:p>
          <a:p>
            <a:pPr marL="742950" lvl="1" indent="-285750">
              <a:lnSpc>
                <a:spcPts val="2000"/>
              </a:lnSpc>
              <a:buSzPct val="105000"/>
              <a:buFont typeface="Wingdings 3" pitchFamily="18" charset="2"/>
              <a:buChar char=""/>
            </a:pPr>
            <a:r>
              <a:rPr lang="en-IN" dirty="0"/>
              <a:t>Warning flashlights shall be provided for night radiography.</a:t>
            </a:r>
          </a:p>
          <a:p>
            <a:pPr marL="742950" lvl="1" indent="-285750">
              <a:lnSpc>
                <a:spcPts val="2000"/>
              </a:lnSpc>
              <a:buSzPct val="105000"/>
              <a:buFont typeface="Wingdings 3" pitchFamily="18" charset="2"/>
              <a:buChar char=""/>
            </a:pPr>
            <a:r>
              <a:rPr lang="en-IN" dirty="0"/>
              <a:t>Authorised person shall announce start of the job. </a:t>
            </a:r>
          </a:p>
          <a:p>
            <a:pPr marL="742950" lvl="1" indent="-285750">
              <a:lnSpc>
                <a:spcPts val="2000"/>
              </a:lnSpc>
              <a:buSzPct val="105000"/>
              <a:buFont typeface="Wingdings 3" pitchFamily="18" charset="2"/>
              <a:buChar char=""/>
            </a:pPr>
            <a:r>
              <a:rPr lang="en-IN" dirty="0"/>
              <a:t>Authorized person shall at all times be present on site in a safe area during radiography.</a:t>
            </a:r>
          </a:p>
          <a:p>
            <a:pPr marL="742950" lvl="1" indent="-285750">
              <a:lnSpc>
                <a:spcPts val="2000"/>
              </a:lnSpc>
              <a:buSzPct val="105000"/>
              <a:buFont typeface="Wingdings 3" pitchFamily="18" charset="2"/>
              <a:buChar char=""/>
            </a:pPr>
            <a:r>
              <a:rPr lang="en-IN" dirty="0"/>
              <a:t>Personnel handling radiography equipment shall wear film badges and Dosimeters.</a:t>
            </a:r>
          </a:p>
          <a:p>
            <a:pPr marL="742950" lvl="1" indent="-285750">
              <a:lnSpc>
                <a:spcPts val="2000"/>
              </a:lnSpc>
              <a:buSzPct val="105000"/>
              <a:buFont typeface="Wingdings 3" pitchFamily="18" charset="2"/>
              <a:buChar char=""/>
            </a:pPr>
            <a:r>
              <a:rPr lang="en-IN" dirty="0"/>
              <a:t>Dosimeter readings shall be checked prior to and following the exposure in addition to weekly checks. </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COLD WORK PERMIT</a:t>
            </a:r>
          </a:p>
        </p:txBody>
      </p:sp>
    </p:spTree>
    <p:extLst>
      <p:ext uri="{BB962C8B-B14F-4D97-AF65-F5344CB8AC3E}">
        <p14:creationId xmlns:p14="http://schemas.microsoft.com/office/powerpoint/2010/main" val="21585463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a:t> GENERAL REQUIREMENTS FOR HOT WORK</a:t>
            </a:r>
          </a:p>
          <a:p>
            <a:pPr marL="742950" lvl="1" indent="-285750">
              <a:buSzPct val="105000"/>
              <a:buFont typeface="Wingdings 3" pitchFamily="18" charset="2"/>
              <a:buChar char=""/>
            </a:pPr>
            <a:r>
              <a:rPr lang="en-IN" dirty="0"/>
              <a:t>The issuer of the Hot Work Permit is responsible for ensuring that the site and the equipment (vessel, piping, </a:t>
            </a:r>
            <a:r>
              <a:rPr lang="en-IN" dirty="0" err="1"/>
              <a:t>etc</a:t>
            </a:r>
            <a:r>
              <a:rPr lang="en-IN" dirty="0"/>
              <a:t>) are properly prepared to prevent the danger of fire &amp; explosion involving flammable material.</a:t>
            </a:r>
          </a:p>
          <a:p>
            <a:pPr marL="742950" lvl="1" indent="-285750">
              <a:buSzPct val="105000"/>
              <a:buFont typeface="Wingdings 3" pitchFamily="18" charset="2"/>
              <a:buChar char=""/>
            </a:pPr>
            <a:r>
              <a:rPr lang="en-IN" dirty="0"/>
              <a:t>Issuer shall ensure that, the equipment is emptied, cleaned of flammable materials and isolated from sources of hydrocarbons by means of disconnection, blanking or insertion of blinds.</a:t>
            </a:r>
          </a:p>
          <a:p>
            <a:pPr marL="742950" lvl="1" indent="-285750">
              <a:buSzPct val="105000"/>
              <a:buFont typeface="Wingdings 3" pitchFamily="18" charset="2"/>
              <a:buChar char=""/>
            </a:pPr>
            <a:r>
              <a:rPr lang="en-IN" dirty="0"/>
              <a:t>Isolation by closed valve only is allowed if, there is no other possible way of isolation and this has been approved by Safety.</a:t>
            </a:r>
          </a:p>
          <a:p>
            <a:pPr marL="742950" lvl="1" indent="-285750">
              <a:buSzPct val="105000"/>
              <a:buFont typeface="Wingdings 3" pitchFamily="18" charset="2"/>
              <a:buChar char=""/>
            </a:pPr>
            <a:r>
              <a:rPr lang="en-IN" dirty="0"/>
              <a:t>Issuer &amp; executor shall ensure that, within </a:t>
            </a:r>
            <a:r>
              <a:rPr lang="en-IN" b="1" dirty="0"/>
              <a:t>15 meter of a hot </a:t>
            </a:r>
            <a:r>
              <a:rPr lang="en-IN" dirty="0"/>
              <a:t>work site, any sample point, drain, surface manhole cover or relief valve outlet are covered to prevent the escape of flammable gas and </a:t>
            </a:r>
            <a:r>
              <a:rPr lang="en-IN" dirty="0" err="1"/>
              <a:t>vapors</a:t>
            </a:r>
            <a:r>
              <a:rPr lang="en-IN" dirty="0"/>
              <a:t>.</a:t>
            </a:r>
          </a:p>
          <a:p>
            <a:pPr marL="742950" lvl="1" indent="-285750">
              <a:buSzPct val="105000"/>
              <a:buFont typeface="Wingdings 3" pitchFamily="18" charset="2"/>
              <a:buChar char=""/>
            </a:pPr>
            <a:r>
              <a:rPr lang="en-IN" dirty="0"/>
              <a:t>They shall also ensure that, these seals are maintained in good condition.</a:t>
            </a:r>
          </a:p>
          <a:p>
            <a:pPr marL="742950" lvl="1" indent="-285750">
              <a:buSzPct val="105000"/>
              <a:buFont typeface="Wingdings 3" pitchFamily="18" charset="2"/>
              <a:buChar char=""/>
            </a:pPr>
            <a:r>
              <a:rPr lang="en-IN" dirty="0"/>
              <a:t>If there are any open drains or ditches into which flammable liquid can escape, the same shall be dammed and pumped dry. </a:t>
            </a:r>
          </a:p>
          <a:p>
            <a:pPr marL="742950" lvl="1" indent="-285750">
              <a:buSzPct val="105000"/>
              <a:buFont typeface="Wingdings 3" pitchFamily="18" charset="2"/>
              <a:buChar char=""/>
            </a:pPr>
            <a:r>
              <a:rPr lang="en-IN" dirty="0"/>
              <a:t>Outlets of all unit drains shall be plugged to isolate them from the rest of the sewer system.</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HOT WORK PERMIT</a:t>
            </a:r>
          </a:p>
        </p:txBody>
      </p:sp>
    </p:spTree>
    <p:extLst>
      <p:ext uri="{BB962C8B-B14F-4D97-AF65-F5344CB8AC3E}">
        <p14:creationId xmlns:p14="http://schemas.microsoft.com/office/powerpoint/2010/main" val="33069869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742950" lvl="1" indent="-285750">
              <a:buSzPct val="105000"/>
              <a:buFont typeface="Wingdings 3" pitchFamily="18" charset="2"/>
              <a:buChar char=""/>
            </a:pPr>
            <a:r>
              <a:rPr lang="en-IN" dirty="0"/>
              <a:t>Authorised Gas Tester shall conduct the test for flammable gases (%LEL) in a radius of 15 meters at location of work. (LEL 1% or less,). </a:t>
            </a:r>
          </a:p>
          <a:p>
            <a:pPr marL="742950" lvl="1" indent="-285750">
              <a:buSzPct val="105000"/>
              <a:buFont typeface="Wingdings 3" pitchFamily="18" charset="2"/>
              <a:buChar char=""/>
            </a:pPr>
            <a:r>
              <a:rPr lang="en-IN" dirty="0"/>
              <a:t>LEL test is a must for all hot work including vehicle/equipment entry and use of battery/power operated ordinary equipment in hazardous area.</a:t>
            </a:r>
          </a:p>
          <a:p>
            <a:pPr marL="742950" lvl="1" indent="-285750">
              <a:buSzPct val="105000"/>
              <a:buFont typeface="Wingdings 3" pitchFamily="18" charset="2"/>
              <a:buChar char=""/>
            </a:pPr>
            <a:r>
              <a:rPr lang="en-IN" dirty="0"/>
              <a:t>Before hot cutting a long pipe, cold cut or hole shall be made to test combustible gases at the point of cut.</a:t>
            </a:r>
          </a:p>
          <a:p>
            <a:pPr marL="742950" lvl="1" indent="-285750">
              <a:buSzPct val="105000"/>
              <a:buFont typeface="Wingdings 3" pitchFamily="18" charset="2"/>
              <a:buChar char=""/>
            </a:pPr>
            <a:r>
              <a:rPr lang="en-IN" dirty="0"/>
              <a:t>If hot work is to be done at height, then precautions shall be taken to prevent the spread of sparks and molten metal by surrounding the work area with fire-resisting/flame-retardant tarpaulin or metal sheets.</a:t>
            </a:r>
          </a:p>
          <a:p>
            <a:pPr marL="742950" lvl="1" indent="-285750">
              <a:buSzPct val="105000"/>
              <a:buFont typeface="Wingdings 3" pitchFamily="18" charset="2"/>
              <a:buChar char=""/>
            </a:pPr>
            <a:r>
              <a:rPr lang="en-IN" dirty="0"/>
              <a:t>Proper ventilation/ air circulation for the welder should be ensured. </a:t>
            </a:r>
          </a:p>
          <a:p>
            <a:pPr marL="742950" lvl="1" indent="-285750">
              <a:buSzPct val="105000"/>
              <a:buFont typeface="Wingdings 3" pitchFamily="18" charset="2"/>
              <a:buChar char=""/>
            </a:pPr>
            <a:r>
              <a:rPr lang="en-IN" dirty="0"/>
              <a:t>Barricade should also prevent direct eye contact of others with welding arc.</a:t>
            </a:r>
          </a:p>
          <a:p>
            <a:pPr marL="742950" lvl="1" indent="-285750">
              <a:buSzPct val="105000"/>
              <a:buFont typeface="Wingdings 3" pitchFamily="18" charset="2"/>
              <a:buChar char=""/>
            </a:pPr>
            <a:r>
              <a:rPr lang="en-IN" dirty="0"/>
              <a:t>Executor shall arrange water for quenching sparks or molten slag and minimum of 2 fire extinguishers within 8 meters from the place of hot work. </a:t>
            </a:r>
          </a:p>
          <a:p>
            <a:pPr marL="742950" lvl="1" indent="-285750">
              <a:buSzPct val="105000"/>
              <a:buFont typeface="Wingdings 3" pitchFamily="18" charset="2"/>
              <a:buChar char=""/>
            </a:pPr>
            <a:r>
              <a:rPr lang="en-IN" dirty="0"/>
              <a:t>Extinguishers, hoses and nozzles in process area shall not be used for this purpose.</a:t>
            </a:r>
          </a:p>
          <a:p>
            <a:pPr marL="742950" lvl="1" indent="-285750">
              <a:buSzPct val="105000"/>
              <a:buFont typeface="Wingdings 3" pitchFamily="18" charset="2"/>
              <a:buChar char=""/>
            </a:pPr>
            <a:r>
              <a:rPr lang="en-IN" dirty="0"/>
              <a:t>Issuer shall inform the Fire Station about critical hot work.</a:t>
            </a:r>
          </a:p>
          <a:p>
            <a:pPr marL="742950" lvl="1" indent="-285750">
              <a:buSzPct val="105000"/>
              <a:buFont typeface="Wingdings 3" pitchFamily="18" charset="2"/>
              <a:buChar char=""/>
            </a:pPr>
            <a:r>
              <a:rPr lang="en-IN" dirty="0"/>
              <a:t>Executor shall ensure that the work area be made safe at the end of the job/work-day.</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HOT WORK PERMIT</a:t>
            </a:r>
          </a:p>
        </p:txBody>
      </p:sp>
    </p:spTree>
    <p:extLst>
      <p:ext uri="{BB962C8B-B14F-4D97-AF65-F5344CB8AC3E}">
        <p14:creationId xmlns:p14="http://schemas.microsoft.com/office/powerpoint/2010/main" val="19299990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a:t>A Confined Space is any space large enough for a man to enter where, there could be presence of hazardous material, or there is likelihood of deficiency of oxygen, or access or exit is difficult or restricted. Ex. Vessels, tanks, furnaces, pits, manholes, sewers, excavation deeper than 1.2 meters, entry on floating roof tanks when the roof is more than 3 meters down from the top, etc. </a:t>
            </a:r>
          </a:p>
          <a:p>
            <a:pPr marL="285750" indent="-285750">
              <a:buSzPct val="105000"/>
              <a:buFont typeface="Wingdings 3" pitchFamily="18" charset="2"/>
              <a:buChar char="p"/>
            </a:pPr>
            <a:r>
              <a:rPr lang="en-IN" dirty="0"/>
              <a:t>Work within a confined space requires a Confined Space Entry Authorisation in addition to the hot or cold work permit. </a:t>
            </a:r>
          </a:p>
          <a:p>
            <a:pPr marL="285750" indent="-285750">
              <a:buSzPct val="105000"/>
              <a:buFont typeface="Wingdings 3" pitchFamily="18" charset="2"/>
              <a:buChar char="p"/>
            </a:pPr>
            <a:r>
              <a:rPr lang="en-IN" dirty="0"/>
              <a:t>Serial number of work and entry authorisation permits shall be cross-referred in each permit.</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CONFINED SPACE ENTRY AUTHORIZATION</a:t>
            </a:r>
          </a:p>
        </p:txBody>
      </p:sp>
      <p:pic>
        <p:nvPicPr>
          <p:cNvPr id="5" name="Picture 2" descr="Image result for CONFINED SPACE ENTRY AUTHORIZATION PHOTOS"/>
          <p:cNvPicPr>
            <a:picLocks noChangeAspect="1" noChangeArrowheads="1"/>
          </p:cNvPicPr>
          <p:nvPr/>
        </p:nvPicPr>
        <p:blipFill>
          <a:blip r:embed="rId2" cstate="print">
            <a:clrChange>
              <a:clrFrom>
                <a:srgbClr val="7B8489"/>
              </a:clrFrom>
              <a:clrTo>
                <a:srgbClr val="7B8489">
                  <a:alpha val="0"/>
                </a:srgbClr>
              </a:clrTo>
            </a:clrChange>
          </a:blip>
          <a:srcRect/>
          <a:stretch>
            <a:fillRect/>
          </a:stretch>
        </p:blipFill>
        <p:spPr bwMode="auto">
          <a:xfrm>
            <a:off x="4991099" y="4308610"/>
            <a:ext cx="3825241" cy="2027737"/>
          </a:xfrm>
          <a:prstGeom prst="rect">
            <a:avLst/>
          </a:prstGeom>
          <a:noFill/>
        </p:spPr>
      </p:pic>
    </p:spTree>
    <p:extLst>
      <p:ext uri="{BB962C8B-B14F-4D97-AF65-F5344CB8AC3E}">
        <p14:creationId xmlns:p14="http://schemas.microsoft.com/office/powerpoint/2010/main" val="513016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a:t>The Work Permit specifies the conditions and procedures for safe execution of the work and allows the work to be carried out under controlled conditions.</a:t>
            </a:r>
          </a:p>
          <a:p>
            <a:pPr marL="285750" indent="-285750">
              <a:buSzPct val="105000"/>
              <a:buFont typeface="Wingdings 3" pitchFamily="18" charset="2"/>
              <a:buChar char="p"/>
            </a:pPr>
            <a:r>
              <a:rPr lang="en-IN" dirty="0"/>
              <a:t>The basic purpose of the Work Permit System is to assign the responsibility of each party for the safe execution of the work; i.e. prevent injuries to personnel, protect property from damage, avoid fire/explosion and ensure that all work is carried out in the safest possible manner. </a:t>
            </a:r>
          </a:p>
          <a:p>
            <a:pPr marL="285750" indent="-285750">
              <a:buSzPct val="105000"/>
              <a:buFont typeface="Wingdings 3" pitchFamily="18" charset="2"/>
              <a:buChar char="p"/>
            </a:pPr>
            <a:r>
              <a:rPr lang="en-IN" dirty="0"/>
              <a:t>The Work Permit authorizes specific work to be carried out in Work Permit Area.</a:t>
            </a:r>
          </a:p>
          <a:p>
            <a:pPr marL="285750" indent="-285750">
              <a:buSzPct val="105000"/>
              <a:buFont typeface="Wingdings 3" pitchFamily="18" charset="2"/>
              <a:buChar char="p"/>
            </a:pPr>
            <a:r>
              <a:rPr lang="en-IN" dirty="0"/>
              <a:t>The conditions set out on the Work Permit are meant as general guidelines and shall not be assumed to cover every condition or circumstances that may be present or may arise during the course of the work. </a:t>
            </a:r>
          </a:p>
          <a:p>
            <a:pPr marL="285750" indent="-285750">
              <a:buSzPct val="105000"/>
              <a:buFont typeface="Wingdings 3" pitchFamily="18" charset="2"/>
              <a:buChar char="p"/>
            </a:pPr>
            <a:r>
              <a:rPr lang="en-IN" dirty="0"/>
              <a:t>The Permit in itself does not make the job safe but shows to what extent the job has been made safe.</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INTRODUCTION</a:t>
            </a:r>
          </a:p>
        </p:txBody>
      </p:sp>
    </p:spTree>
    <p:extLst>
      <p:ext uri="{BB962C8B-B14F-4D97-AF65-F5344CB8AC3E}">
        <p14:creationId xmlns:p14="http://schemas.microsoft.com/office/powerpoint/2010/main" val="771655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a:t>An excavation authorization associated with the work permit is required for all excavations .</a:t>
            </a:r>
          </a:p>
          <a:p>
            <a:pPr marL="285750" indent="-285750">
              <a:buSzPct val="105000"/>
              <a:buFont typeface="Wingdings 3" panose="05040102010807070707" pitchFamily="18" charset="2"/>
              <a:buChar char="p"/>
            </a:pPr>
            <a:r>
              <a:rPr lang="en-IN" dirty="0"/>
              <a:t>Copy of authorisation shall be attached to the work permit. </a:t>
            </a:r>
          </a:p>
          <a:p>
            <a:pPr marL="285750" indent="-285750">
              <a:buSzPct val="105000"/>
              <a:buFont typeface="Wingdings 3" panose="05040102010807070707" pitchFamily="18" charset="2"/>
              <a:buChar char="p"/>
            </a:pPr>
            <a:r>
              <a:rPr lang="en-IN" dirty="0"/>
              <a:t>Serial no. of authorisation shall be written against associated </a:t>
            </a:r>
            <a:r>
              <a:rPr lang="en-IN" dirty="0" err="1"/>
              <a:t>Excav</a:t>
            </a:r>
            <a:r>
              <a:rPr lang="en-IN" dirty="0"/>
              <a:t> no.</a:t>
            </a:r>
          </a:p>
          <a:p>
            <a:pPr marL="285750" indent="-285750">
              <a:buSzPct val="105000"/>
              <a:buFont typeface="Wingdings 3" panose="05040102010807070707" pitchFamily="18" charset="2"/>
              <a:buChar char="p"/>
            </a:pPr>
            <a:r>
              <a:rPr lang="en-IN" dirty="0"/>
              <a:t>A Cold Work Permit is required if non-sparking hand tools are being used for excavation and a Hot Work Permit if powered tools or mechanical equipment are being used (ex. jackhammer, backhoe).</a:t>
            </a:r>
          </a:p>
          <a:p>
            <a:pPr marL="285750" indent="-285750">
              <a:buSzPct val="105000"/>
              <a:buFont typeface="Wingdings 3" panose="05040102010807070707" pitchFamily="18" charset="2"/>
              <a:buChar char="p"/>
            </a:pPr>
            <a:r>
              <a:rPr lang="en-IN" dirty="0"/>
              <a:t>For excavations more than 1.2 meter deep a Confined Space Entry Authorization is also required.</a:t>
            </a:r>
          </a:p>
          <a:p>
            <a:pPr marL="285750" indent="-285750">
              <a:buSzPct val="105000"/>
              <a:buFont typeface="Wingdings 3" panose="05040102010807070707" pitchFamily="18" charset="2"/>
              <a:buChar char="p"/>
            </a:pPr>
            <a:r>
              <a:rPr lang="en-IN" dirty="0"/>
              <a:t>WAIVER: In emergency situations (e.g., rupture of a pipeline) an excavation may be required beyond the normal working hours or on weekends/holidays. </a:t>
            </a:r>
          </a:p>
          <a:p>
            <a:pPr marL="285750" indent="-285750">
              <a:buSzPct val="105000"/>
              <a:buFont typeface="Wingdings 3" panose="05040102010807070707" pitchFamily="18" charset="2"/>
              <a:buChar char="p"/>
            </a:pPr>
            <a:r>
              <a:rPr lang="en-IN" dirty="0"/>
              <a:t>In such cases the Shift Leader can waive the requirement for obtaining an Excavation Authorization for carrying out urgent repairs.</a:t>
            </a:r>
          </a:p>
          <a:p>
            <a:pPr marL="285750" indent="-285750">
              <a:buSzPct val="105000"/>
              <a:buFont typeface="Wingdings 3" panose="05040102010807070707" pitchFamily="18" charset="2"/>
              <a:buChar char="p"/>
            </a:pPr>
            <a:r>
              <a:rPr lang="en-IN" dirty="0"/>
              <a:t>He shall advise the issuing authority to issue Cold Work Permit without excavation authorisation to contain the emergency.</a:t>
            </a:r>
          </a:p>
          <a:p>
            <a:pPr marL="285750" indent="-285750">
              <a:buSzPct val="105000"/>
              <a:buFont typeface="Wingdings 3" panose="05040102010807070707" pitchFamily="18" charset="2"/>
              <a:buChar char="p"/>
            </a:pPr>
            <a:r>
              <a:rPr lang="en-IN" dirty="0"/>
              <a:t>No mechanical excavations are permitted in such cases except, for the removal of concrete or asphalt.</a:t>
            </a:r>
          </a:p>
        </p:txBody>
      </p:sp>
      <p:sp>
        <p:nvSpPr>
          <p:cNvPr id="7" name="Rectangle 2"/>
          <p:cNvSpPr txBox="1">
            <a:spLocks noChangeArrowheads="1"/>
          </p:cNvSpPr>
          <p:nvPr/>
        </p:nvSpPr>
        <p:spPr>
          <a:xfrm>
            <a:off x="-76200" y="658813"/>
            <a:ext cx="93599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EXCAVATION AUTHORIZATION</a:t>
            </a:r>
          </a:p>
        </p:txBody>
      </p:sp>
    </p:spTree>
    <p:extLst>
      <p:ext uri="{BB962C8B-B14F-4D97-AF65-F5344CB8AC3E}">
        <p14:creationId xmlns:p14="http://schemas.microsoft.com/office/powerpoint/2010/main" val="4107900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a:t>No work shall be carried out without a proper Work Permit unless such work or area has been declared permit free</a:t>
            </a:r>
          </a:p>
          <a:p>
            <a:pPr marL="285750" indent="-285750">
              <a:buSzPct val="105000"/>
              <a:buFont typeface="Wingdings 3" pitchFamily="18" charset="2"/>
              <a:buChar char="p"/>
            </a:pPr>
            <a:r>
              <a:rPr lang="en-IN" b="1" dirty="0"/>
              <a:t>WORK REQUIRING A PERMIT- </a:t>
            </a:r>
            <a:r>
              <a:rPr lang="en-IN" dirty="0"/>
              <a:t>A Work Permit is required for jobs including, but not limited to the following:</a:t>
            </a:r>
          </a:p>
          <a:p>
            <a:pPr marL="742950" lvl="1" indent="-285750">
              <a:buSzPct val="105000"/>
              <a:buFont typeface="Wingdings 3" pitchFamily="18" charset="2"/>
              <a:buChar char=""/>
            </a:pPr>
            <a:r>
              <a:rPr lang="en-IN" dirty="0"/>
              <a:t>Maintenance Work (mechanical, electrical, instrument, civil, etc.)</a:t>
            </a:r>
          </a:p>
          <a:p>
            <a:pPr marL="742950" lvl="1" indent="-285750">
              <a:buSzPct val="105000"/>
              <a:buFont typeface="Wingdings 3" pitchFamily="18" charset="2"/>
              <a:buChar char=""/>
            </a:pPr>
            <a:r>
              <a:rPr lang="en-IN" dirty="0"/>
              <a:t>Construction and project work</a:t>
            </a:r>
          </a:p>
          <a:p>
            <a:pPr marL="742950" lvl="1" indent="-285750">
              <a:buSzPct val="105000"/>
              <a:buFont typeface="Wingdings 3" pitchFamily="18" charset="2"/>
              <a:buChar char=""/>
            </a:pPr>
            <a:r>
              <a:rPr lang="en-IN" dirty="0"/>
              <a:t>Alterations/modifications</a:t>
            </a:r>
          </a:p>
          <a:p>
            <a:pPr marL="742950" lvl="1" indent="-285750">
              <a:buSzPct val="105000"/>
              <a:buFont typeface="Wingdings 3" pitchFamily="18" charset="2"/>
              <a:buChar char=""/>
            </a:pPr>
            <a:r>
              <a:rPr lang="en-IN" dirty="0"/>
              <a:t>Process equipment cleaning activities</a:t>
            </a:r>
          </a:p>
          <a:p>
            <a:pPr marL="742950" lvl="1" indent="-285750">
              <a:buSzPct val="105000"/>
              <a:buFont typeface="Wingdings 3" pitchFamily="18" charset="2"/>
              <a:buChar char=""/>
            </a:pPr>
            <a:r>
              <a:rPr lang="en-IN" dirty="0"/>
              <a:t>Inspection and condition monitoring</a:t>
            </a:r>
          </a:p>
          <a:p>
            <a:pPr marL="742950" lvl="1" indent="-285750">
              <a:buSzPct val="105000"/>
              <a:buFont typeface="Wingdings 3" pitchFamily="18" charset="2"/>
              <a:buChar char=""/>
            </a:pPr>
            <a:r>
              <a:rPr lang="en-IN" dirty="0"/>
              <a:t>Work inside Confined Space</a:t>
            </a:r>
          </a:p>
          <a:p>
            <a:pPr marL="742950" lvl="1" indent="-285750">
              <a:buSzPct val="105000"/>
              <a:buFont typeface="Wingdings 3" pitchFamily="18" charset="2"/>
              <a:buChar char=""/>
            </a:pPr>
            <a:r>
              <a:rPr lang="en-IN" dirty="0"/>
              <a:t>Excavation</a:t>
            </a:r>
          </a:p>
          <a:p>
            <a:pPr marL="742950" lvl="1" indent="-285750">
              <a:buSzPct val="105000"/>
              <a:buFont typeface="Wingdings 3" pitchFamily="18" charset="2"/>
              <a:buChar char=""/>
            </a:pPr>
            <a:r>
              <a:rPr lang="en-IN" dirty="0"/>
              <a:t>Vehicle/mobile equipment entry into Hazardous Areas</a:t>
            </a:r>
          </a:p>
          <a:p>
            <a:pPr marL="742950" lvl="1" indent="-285750">
              <a:buSzPct val="105000"/>
              <a:buFont typeface="Wingdings 3" pitchFamily="18" charset="2"/>
              <a:buChar char=""/>
            </a:pPr>
            <a:r>
              <a:rPr lang="en-IN" dirty="0"/>
              <a:t>Underwater maintenance, marine construction</a:t>
            </a:r>
          </a:p>
          <a:p>
            <a:pPr marL="742950" lvl="1" indent="-285750">
              <a:buSzPct val="105000"/>
              <a:buFont typeface="Wingdings 3" pitchFamily="18" charset="2"/>
              <a:buChar char=""/>
            </a:pPr>
            <a:r>
              <a:rPr lang="en-IN" dirty="0"/>
              <a:t>Other Activities serving the refinery operations</a:t>
            </a:r>
          </a:p>
          <a:p>
            <a:pPr marL="742950" lvl="1" indent="-285750">
              <a:buSzPct val="105000"/>
              <a:buFont typeface="Wingdings 3" pitchFamily="18" charset="2"/>
              <a:buChar char=""/>
            </a:pPr>
            <a:r>
              <a:rPr lang="en-IN" dirty="0"/>
              <a:t>Non-routine work in workshops, warehouse, etc. </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WORK PERMIT REQUIREMENT</a:t>
            </a:r>
          </a:p>
        </p:txBody>
      </p:sp>
    </p:spTree>
    <p:extLst>
      <p:ext uri="{BB962C8B-B14F-4D97-AF65-F5344CB8AC3E}">
        <p14:creationId xmlns:p14="http://schemas.microsoft.com/office/powerpoint/2010/main" val="3968228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b="1" dirty="0"/>
              <a:t>WORK NOT REQUIRING A PERMIT- </a:t>
            </a:r>
            <a:r>
              <a:rPr lang="en-IN" dirty="0"/>
              <a:t>A Work Permit is NOT required for following routine work, when carried out by the respective craft:</a:t>
            </a:r>
          </a:p>
          <a:p>
            <a:pPr marL="742950" lvl="1" indent="-285750">
              <a:buSzPct val="105000"/>
              <a:buFont typeface="Wingdings 3" pitchFamily="18" charset="2"/>
              <a:buChar char=""/>
            </a:pPr>
            <a:r>
              <a:rPr lang="en-IN" dirty="0"/>
              <a:t>Routine work carried out in established workshops and adjacent yards with fixed boundaries</a:t>
            </a:r>
          </a:p>
          <a:p>
            <a:pPr marL="742950" lvl="1" indent="-285750">
              <a:buSzPct val="105000"/>
              <a:buFont typeface="Wingdings 3" pitchFamily="18" charset="2"/>
              <a:buChar char=""/>
            </a:pPr>
            <a:r>
              <a:rPr lang="en-IN" dirty="0"/>
              <a:t>Routine material handling work in established warehouses and adjacent laydown yards with fixed boundaries</a:t>
            </a:r>
          </a:p>
          <a:p>
            <a:pPr marL="742950" lvl="1" indent="-285750">
              <a:buSzPct val="105000"/>
              <a:buFont typeface="Wingdings 3" pitchFamily="18" charset="2"/>
              <a:buChar char=""/>
            </a:pPr>
            <a:r>
              <a:rPr lang="en-IN" dirty="0"/>
              <a:t>Routine office work including cleaning, servicing of office equipment, communication equipment, and furniture</a:t>
            </a:r>
          </a:p>
          <a:p>
            <a:pPr marL="742950" lvl="1" indent="-285750">
              <a:buSzPct val="105000"/>
              <a:buFont typeface="Wingdings 3" pitchFamily="18" charset="2"/>
              <a:buChar char=""/>
            </a:pPr>
            <a:r>
              <a:rPr lang="en-IN" dirty="0"/>
              <a:t>Maintenance cold work in buildings outside hazardous area (other than control rooms), which does not exceed climbing of ladder or scaffold over 2 meters. Ex. hand tool work, relamping, servicing of air conditioners, painting.</a:t>
            </a:r>
          </a:p>
          <a:p>
            <a:pPr marL="742950" lvl="1" indent="-285750">
              <a:buSzPct val="105000"/>
              <a:buFont typeface="Wingdings 3" pitchFamily="18" charset="2"/>
              <a:buChar char=""/>
            </a:pPr>
            <a:r>
              <a:rPr lang="en-IN" dirty="0"/>
              <a:t>Visual inspection or checking without using any tools in operation areas with verbal permission of the asset custodian (if such work involves confined space entry, confined space authorisation is required)</a:t>
            </a:r>
          </a:p>
          <a:p>
            <a:pPr marL="742950" lvl="1" indent="-285750">
              <a:buSzPct val="105000"/>
              <a:buFont typeface="Wingdings 3" pitchFamily="18" charset="2"/>
              <a:buChar char=""/>
            </a:pPr>
            <a:r>
              <a:rPr lang="en-IN" dirty="0"/>
              <a:t>Work carried out by Operations Dept. personnel as part of their routine operations,  start-up and shutdown (ex. Operating valves, pumps, etc.)</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WORK PERMIT REQUIREMENT</a:t>
            </a:r>
          </a:p>
        </p:txBody>
      </p:sp>
    </p:spTree>
    <p:extLst>
      <p:ext uri="{BB962C8B-B14F-4D97-AF65-F5344CB8AC3E}">
        <p14:creationId xmlns:p14="http://schemas.microsoft.com/office/powerpoint/2010/main" val="2461875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b="1" dirty="0"/>
              <a:t>TYPES OF WORK PERMITS &amp; AUTHORISATIONS</a:t>
            </a:r>
          </a:p>
          <a:p>
            <a:pPr marL="742950" lvl="1" indent="-285750">
              <a:buSzPct val="105000"/>
              <a:buFont typeface="Wingdings 3" pitchFamily="18" charset="2"/>
              <a:buChar char=""/>
            </a:pPr>
            <a:r>
              <a:rPr lang="en-IN" dirty="0"/>
              <a:t>There are two types of Work Permits with specific colours assigned for easy identification. </a:t>
            </a:r>
          </a:p>
          <a:p>
            <a:pPr marL="742950" lvl="1" indent="-285750">
              <a:buSzPct val="105000"/>
              <a:buFont typeface="Wingdings 3" pitchFamily="18" charset="2"/>
              <a:buChar char=""/>
            </a:pPr>
            <a:r>
              <a:rPr lang="en-IN" dirty="0"/>
              <a:t>Other "Associated Authorisations" are also required depending on the nature of work.</a:t>
            </a:r>
          </a:p>
          <a:p>
            <a:pPr marL="285750" indent="-285750">
              <a:buSzPct val="105000"/>
              <a:buFont typeface="Wingdings 3" pitchFamily="18" charset="2"/>
              <a:buChar char="p"/>
            </a:pPr>
            <a:r>
              <a:rPr lang="en-IN" b="1" dirty="0"/>
              <a:t>Cold Work Permit </a:t>
            </a:r>
            <a:r>
              <a:rPr lang="en-IN" dirty="0"/>
              <a:t>(green permit) is required for any work that does not involve use of or generate a source of ignition.</a:t>
            </a:r>
          </a:p>
          <a:p>
            <a:pPr marL="285750" indent="-285750">
              <a:buSzPct val="105000"/>
              <a:buFont typeface="Wingdings 3" pitchFamily="18" charset="2"/>
              <a:buChar char="p"/>
            </a:pPr>
            <a:r>
              <a:rPr lang="en-IN" b="1" dirty="0"/>
              <a:t>Hot Work Permit </a:t>
            </a:r>
            <a:r>
              <a:rPr lang="en-IN" dirty="0"/>
              <a:t>(red permit) is required for any work that involves use of or generates a source of ignition capable of igniting a flammable mixture or combustible material.</a:t>
            </a:r>
          </a:p>
          <a:p>
            <a:pPr marL="285750" indent="-285750">
              <a:buSzPct val="105000"/>
              <a:buFont typeface="Wingdings 3" pitchFamily="18" charset="2"/>
              <a:buChar char="p"/>
            </a:pPr>
            <a:r>
              <a:rPr lang="en-IN" b="1" dirty="0"/>
              <a:t>Confined Space Entry Authorization </a:t>
            </a:r>
            <a:r>
              <a:rPr lang="en-IN" dirty="0"/>
              <a:t>(yellow permit) is associated with work permit for personnel entry into a confined space</a:t>
            </a:r>
          </a:p>
          <a:p>
            <a:pPr marL="285750" indent="-285750">
              <a:buSzPct val="105000"/>
              <a:buFont typeface="Wingdings 3" pitchFamily="18" charset="2"/>
              <a:buChar char="p"/>
            </a:pPr>
            <a:r>
              <a:rPr lang="en-IN" b="1" dirty="0"/>
              <a:t>Excavation Authorization </a:t>
            </a:r>
            <a:r>
              <a:rPr lang="en-IN" dirty="0"/>
              <a:t>is associated with work permit for excavation work. </a:t>
            </a:r>
          </a:p>
          <a:p>
            <a:pPr marL="285750" indent="-285750">
              <a:buSzPct val="105000"/>
              <a:buFont typeface="Wingdings 3" pitchFamily="18" charset="2"/>
              <a:buChar char="p"/>
            </a:pPr>
            <a:r>
              <a:rPr lang="en-IN" b="1" dirty="0"/>
              <a:t>Other Authorisations </a:t>
            </a:r>
            <a:r>
              <a:rPr lang="en-IN" dirty="0"/>
              <a:t>such as Vehicle Safety Certificate, Electrical Isolation Tag, </a:t>
            </a:r>
            <a:r>
              <a:rPr lang="en-IN" dirty="0" err="1"/>
              <a:t>etc</a:t>
            </a:r>
            <a:r>
              <a:rPr lang="en-IN" dirty="0"/>
              <a:t> shall also be required as applicable.</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WORK PERMIT REQUIREMENT</a:t>
            </a:r>
          </a:p>
        </p:txBody>
      </p:sp>
    </p:spTree>
    <p:extLst>
      <p:ext uri="{BB962C8B-B14F-4D97-AF65-F5344CB8AC3E}">
        <p14:creationId xmlns:p14="http://schemas.microsoft.com/office/powerpoint/2010/main" val="4251294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a:t>The eligibility and training requirements for personnel eligible to sign a work permit as issuer or executor are described in the following sections.</a:t>
            </a:r>
          </a:p>
          <a:p>
            <a:pPr marL="742950" lvl="1" indent="-285750">
              <a:buSzPct val="105000"/>
              <a:buFont typeface="Wingdings 3" panose="05040102010807070707" pitchFamily="18" charset="2"/>
              <a:buChar char=""/>
            </a:pPr>
            <a:r>
              <a:rPr lang="en-IN" dirty="0"/>
              <a:t>The </a:t>
            </a:r>
            <a:r>
              <a:rPr lang="en-IN" b="1" dirty="0"/>
              <a:t>Department Head shall ensure that personnel </a:t>
            </a:r>
            <a:r>
              <a:rPr lang="en-IN" dirty="0"/>
              <a:t>nominated to attend training for signing work permit meet the following requirements.</a:t>
            </a:r>
          </a:p>
          <a:p>
            <a:pPr marL="1200150" lvl="2" indent="-285750">
              <a:buSzPct val="105000"/>
              <a:buFont typeface="Wingdings" pitchFamily="2" charset="2"/>
              <a:buChar char="S"/>
            </a:pPr>
            <a:r>
              <a:rPr lang="en-IN" b="1" dirty="0"/>
              <a:t>Has basic safety knowledge: attended training in this </a:t>
            </a:r>
            <a:r>
              <a:rPr lang="en-IN" dirty="0"/>
              <a:t>regard which should generally cover basic safety at work, PPE, emergency actions, first aid fire fighting, basic awareness of work permit system, work place hazards, etc.</a:t>
            </a:r>
          </a:p>
          <a:p>
            <a:pPr marL="1200150" lvl="2" indent="-285750">
              <a:buSzPct val="105000"/>
              <a:buFont typeface="Wingdings" pitchFamily="2" charset="2"/>
              <a:buChar char="S"/>
            </a:pPr>
            <a:r>
              <a:rPr lang="en-IN" b="1" dirty="0"/>
              <a:t>Has craft specific safety knowledge: attended training</a:t>
            </a:r>
            <a:r>
              <a:rPr lang="en-IN" dirty="0"/>
              <a:t> covering the safety aspects of employee’s craft. </a:t>
            </a:r>
          </a:p>
          <a:p>
            <a:pPr marL="742950" lvl="1" indent="-285750">
              <a:buSzPct val="105000"/>
              <a:buFont typeface="Wingdings 3" pitchFamily="18" charset="2"/>
              <a:buChar char=""/>
            </a:pPr>
            <a:r>
              <a:rPr lang="en-IN" dirty="0"/>
              <a:t>The respective Safety Division shall </a:t>
            </a:r>
            <a:r>
              <a:rPr lang="en-IN" b="1" dirty="0"/>
              <a:t>train, test and certify the nominated person for signing the Work Permit as Issuer or </a:t>
            </a:r>
            <a:r>
              <a:rPr lang="en-IN" dirty="0"/>
              <a:t>Executor. Validity of certification shall be a maximum of </a:t>
            </a:r>
            <a:r>
              <a:rPr lang="en-IN" b="1" dirty="0"/>
              <a:t>2 years.</a:t>
            </a:r>
          </a:p>
          <a:p>
            <a:pPr marL="742950" lvl="1" indent="-285750">
              <a:buSzPct val="105000"/>
              <a:buFont typeface="Wingdings 3" pitchFamily="18" charset="2"/>
              <a:buChar char=""/>
            </a:pPr>
            <a:r>
              <a:rPr lang="en-IN" dirty="0"/>
              <a:t>Each Division Superintendent shall maintain a record of Certified Issuers/Executors and apply for timely renewal or new authorisations.</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latin typeface="+mn-lt"/>
              </a:rPr>
              <a:t>WORK PERMIT SIGNING</a:t>
            </a:r>
          </a:p>
        </p:txBody>
      </p:sp>
    </p:spTree>
    <p:extLst>
      <p:ext uri="{BB962C8B-B14F-4D97-AF65-F5344CB8AC3E}">
        <p14:creationId xmlns:p14="http://schemas.microsoft.com/office/powerpoint/2010/main" val="2518285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a:t> Issuer (Issuing Authority)</a:t>
            </a:r>
          </a:p>
          <a:p>
            <a:pPr marL="742950" lvl="1" indent="-285750">
              <a:buSzPct val="105000"/>
              <a:buFont typeface="Wingdings 3" pitchFamily="18" charset="2"/>
              <a:buChar char=""/>
            </a:pPr>
            <a:r>
              <a:rPr lang="en-IN" b="1" dirty="0"/>
              <a:t>Operation Issuers: </a:t>
            </a:r>
            <a:r>
              <a:rPr lang="en-IN" dirty="0"/>
              <a:t>The Shift Supervisor or above shall only be granted authority to issue all types of work permits in operation areas. </a:t>
            </a:r>
          </a:p>
          <a:p>
            <a:pPr marL="742950" lvl="1" indent="-285750">
              <a:buSzPct val="105000"/>
              <a:buFont typeface="Wingdings 3" pitchFamily="18" charset="2"/>
              <a:buChar char=""/>
            </a:pPr>
            <a:r>
              <a:rPr lang="en-IN" dirty="0"/>
              <a:t>Control Room Operators may be authorised as issuers for special circumstances such as shutdown. </a:t>
            </a:r>
          </a:p>
          <a:p>
            <a:pPr marL="742950" lvl="1" indent="-285750">
              <a:buSzPct val="105000"/>
              <a:buFont typeface="Wingdings 3" pitchFamily="18" charset="2"/>
              <a:buChar char=""/>
            </a:pPr>
            <a:r>
              <a:rPr lang="en-IN" dirty="0"/>
              <a:t>Operations Manager may authorise lower level personnel subject to the conditions. </a:t>
            </a:r>
          </a:p>
          <a:p>
            <a:pPr marL="742950" lvl="1" indent="-285750">
              <a:buSzPct val="105000"/>
              <a:buFont typeface="Wingdings 3" pitchFamily="18" charset="2"/>
              <a:buChar char=""/>
            </a:pPr>
            <a:r>
              <a:rPr lang="en-IN" dirty="0"/>
              <a:t>Other Issuers: Other asset custodians or technical personnel in office buildings can be authorised to issue all types work permits in their respective areas.</a:t>
            </a:r>
          </a:p>
          <a:p>
            <a:pPr marL="1200150" lvl="2" indent="-285750">
              <a:buSzPct val="105000"/>
              <a:buFont typeface="Wingdings" pitchFamily="2" charset="2"/>
              <a:buChar char="S"/>
            </a:pPr>
            <a:r>
              <a:rPr lang="en-IN" dirty="0"/>
              <a:t>Shift Fire officer, Lab Shift supervisor and above</a:t>
            </a:r>
          </a:p>
          <a:p>
            <a:pPr marL="1200150" lvl="2" indent="-285750">
              <a:buSzPct val="105000"/>
              <a:buFont typeface="Wingdings" pitchFamily="2" charset="2"/>
              <a:buChar char="S"/>
            </a:pPr>
            <a:r>
              <a:rPr lang="en-IN" dirty="0"/>
              <a:t>Supervisor level or above of workshop, warehouse (normal work-hours) Supervisor or above person with technical background, assigned as custodian for an office building (ex. One of the engineers in Operation or Main. Bldg.) </a:t>
            </a:r>
          </a:p>
          <a:p>
            <a:pPr>
              <a:buSzPct val="105000"/>
            </a:pPr>
            <a:endParaRPr lang="en-IN" dirty="0"/>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t>WORK PERMIT ISSUER</a:t>
            </a:r>
          </a:p>
        </p:txBody>
      </p:sp>
    </p:spTree>
    <p:extLst>
      <p:ext uri="{BB962C8B-B14F-4D97-AF65-F5344CB8AC3E}">
        <p14:creationId xmlns:p14="http://schemas.microsoft.com/office/powerpoint/2010/main" val="2037264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154696" y="1298892"/>
            <a:ext cx="8824204" cy="376238"/>
          </a:xfrm>
          <a:prstGeom prst="rect">
            <a:avLst/>
          </a:prstGeom>
          <a:solidFill>
            <a:srgbClr val="3399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154696" y="1675130"/>
            <a:ext cx="8824204" cy="481711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a:t>Shift Safety Engineer/ Shift Leader shall issue permits for areas without designated asset custodian (ex. Main roads, main substations, scrap/salvage yards, </a:t>
            </a:r>
            <a:r>
              <a:rPr lang="en-IN" dirty="0" err="1"/>
              <a:t>etc</a:t>
            </a:r>
            <a:r>
              <a:rPr lang="en-IN" dirty="0"/>
              <a:t>). He shall also issue permits for areas with custodian issuers outside their work-hours.</a:t>
            </a:r>
          </a:p>
          <a:p>
            <a:pPr marL="285750" indent="-285750">
              <a:buSzPct val="105000"/>
              <a:buFont typeface="Wingdings 3" pitchFamily="18" charset="2"/>
              <a:buChar char="p"/>
            </a:pPr>
            <a:r>
              <a:rPr lang="en-IN" dirty="0"/>
              <a:t>Authorised Projects personnel shall issue permits for fenced Project sites outside unit boundaries.</a:t>
            </a:r>
          </a:p>
          <a:p>
            <a:pPr marL="285750" indent="-285750">
              <a:buSzPct val="105000"/>
              <a:buFont typeface="Wingdings 3" pitchFamily="18" charset="2"/>
              <a:buChar char="p"/>
            </a:pPr>
            <a:r>
              <a:rPr lang="en-IN" dirty="0"/>
              <a:t>If the work affects or can impact safety of adjoining/other Unit/Department, the other affected Unit/Department Issuer shall countersign the permit to indicate awareness of the job. (ex. Work on Unit-A pipeline crossing Unit-B, supervisor of Unit-B also should countersign in issuer column).</a:t>
            </a:r>
          </a:p>
          <a:p>
            <a:pPr marL="285750" indent="-285750">
              <a:buSzPct val="105000"/>
              <a:buFont typeface="Wingdings 3" pitchFamily="18" charset="2"/>
              <a:buChar char="p"/>
            </a:pPr>
            <a:r>
              <a:rPr lang="en-IN" dirty="0"/>
              <a:t>Issuer’s Division senior should ensure the number of permits to be signed by one issuer in a day/shift does not hamper his primary duty of running the plant safely. If overloaded other issuers such as shift controller or section head should cover to have effective control of work.</a:t>
            </a:r>
          </a:p>
        </p:txBody>
      </p:sp>
      <p:sp>
        <p:nvSpPr>
          <p:cNvPr id="7" name="Rectangle 2"/>
          <p:cNvSpPr txBox="1">
            <a:spLocks noChangeArrowheads="1"/>
          </p:cNvSpPr>
          <p:nvPr/>
        </p:nvSpPr>
        <p:spPr>
          <a:xfrm>
            <a:off x="457200" y="658813"/>
            <a:ext cx="8229600" cy="60642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en-IN" sz="3200" dirty="0"/>
              <a:t>WORK PERMIT ISSUER</a:t>
            </a:r>
          </a:p>
        </p:txBody>
      </p:sp>
    </p:spTree>
    <p:extLst>
      <p:ext uri="{BB962C8B-B14F-4D97-AF65-F5344CB8AC3E}">
        <p14:creationId xmlns:p14="http://schemas.microsoft.com/office/powerpoint/2010/main" val="24154150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pmg</Template>
  <TotalTime>4292</TotalTime>
  <Words>4374</Words>
  <Application>Microsoft Office PowerPoint</Application>
  <PresentationFormat>On-screen Show (4:3)</PresentationFormat>
  <Paragraphs>265</Paragraphs>
  <Slides>30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Calibri Light</vt:lpstr>
      <vt:lpstr>Engravers MT</vt:lpstr>
      <vt:lpstr>Wingdings</vt:lpstr>
      <vt:lpstr>Wingdings 3</vt:lpstr>
      <vt:lpstr>Office Theme</vt:lpstr>
      <vt:lpstr>PowerPoint Presentation</vt:lpstr>
      <vt:lpstr>AGENDA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PMG - 03</dc:creator>
  <cp:lastModifiedBy>abhinav pandey</cp:lastModifiedBy>
  <cp:revision>356</cp:revision>
  <dcterms:created xsi:type="dcterms:W3CDTF">2017-01-12T05:32:14Z</dcterms:created>
  <dcterms:modified xsi:type="dcterms:W3CDTF">2025-04-15T09:16:19Z</dcterms:modified>
</cp:coreProperties>
</file>